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60" r:id="rId2"/>
    <p:sldId id="339" r:id="rId3"/>
    <p:sldId id="582" r:id="rId4"/>
    <p:sldId id="583" r:id="rId5"/>
    <p:sldId id="587" r:id="rId6"/>
    <p:sldId id="473" r:id="rId7"/>
    <p:sldId id="475" r:id="rId8"/>
    <p:sldId id="474" r:id="rId9"/>
    <p:sldId id="476" r:id="rId10"/>
    <p:sldId id="477" r:id="rId11"/>
    <p:sldId id="478" r:id="rId12"/>
    <p:sldId id="499" r:id="rId13"/>
    <p:sldId id="577" r:id="rId14"/>
    <p:sldId id="579" r:id="rId15"/>
    <p:sldId id="479" r:id="rId16"/>
    <p:sldId id="480" r:id="rId17"/>
    <p:sldId id="574" r:id="rId18"/>
    <p:sldId id="581" r:id="rId19"/>
    <p:sldId id="585" r:id="rId20"/>
    <p:sldId id="586" r:id="rId21"/>
    <p:sldId id="580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800080"/>
    <a:srgbClr val="00FFFF"/>
    <a:srgbClr val="FFFF00"/>
    <a:srgbClr val="FF0000"/>
    <a:srgbClr val="66FFFF"/>
    <a:srgbClr val="000099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4086" autoAdjust="0"/>
    <p:restoredTop sz="95556" autoAdjust="0"/>
  </p:normalViewPr>
  <p:slideViewPr>
    <p:cSldViewPr>
      <p:cViewPr>
        <p:scale>
          <a:sx n="66" d="100"/>
          <a:sy n="66" d="100"/>
        </p:scale>
        <p:origin x="-384" y="-246"/>
      </p:cViewPr>
      <p:guideLst>
        <p:guide orient="horz" pos="3840"/>
        <p:guide pos="55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5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669B23E-CF2F-4AD2-AAAB-FDB3106BCB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2069-5FB7-4610-9832-49FDC33AE32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067D-3C3B-4D32-941B-F81A58099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2069-5FB7-4610-9832-49FDC33AE32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067D-3C3B-4D32-941B-F81A58099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2069-5FB7-4610-9832-49FDC33AE32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067D-3C3B-4D32-941B-F81A58099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2069-5FB7-4610-9832-49FDC33AE32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067D-3C3B-4D32-941B-F81A58099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2069-5FB7-4610-9832-49FDC33AE32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067D-3C3B-4D32-941B-F81A58099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2069-5FB7-4610-9832-49FDC33AE32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067D-3C3B-4D32-941B-F81A58099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2069-5FB7-4610-9832-49FDC33AE32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067D-3C3B-4D32-941B-F81A58099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2069-5FB7-4610-9832-49FDC33AE32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067D-3C3B-4D32-941B-F81A58099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2069-5FB7-4610-9832-49FDC33AE32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067D-3C3B-4D32-941B-F81A58099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2069-5FB7-4610-9832-49FDC33AE32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067D-3C3B-4D32-941B-F81A58099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2069-5FB7-4610-9832-49FDC33AE32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067D-3C3B-4D32-941B-F81A58099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D2069-5FB7-4610-9832-49FDC33AE326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A067D-3C3B-4D32-941B-F81A580998C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2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457200" y="1066800"/>
            <a:ext cx="810670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7030A0"/>
                </a:solidFill>
              </a:rPr>
              <a:t>Electrolytic</a:t>
            </a:r>
            <a:r>
              <a:rPr lang="en-US" sz="4800" b="1" dirty="0" smtClean="0">
                <a:solidFill>
                  <a:srgbClr val="7030A0"/>
                </a:solidFill>
              </a:rPr>
              <a:t> conductance</a:t>
            </a:r>
            <a:r>
              <a:rPr lang="en-US" sz="2800" b="1" dirty="0" smtClean="0">
                <a:solidFill>
                  <a:schemeClr val="accent2"/>
                </a:solidFill>
              </a:rPr>
              <a:t> 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8100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:- </a:t>
            </a:r>
            <a:r>
              <a:rPr lang="en-US" sz="3200" dirty="0" smtClean="0">
                <a:solidFill>
                  <a:srgbClr val="0070C0"/>
                </a:solidFill>
              </a:rPr>
              <a:t>Asst. Prof. </a:t>
            </a:r>
            <a:r>
              <a:rPr lang="en-US" sz="3200" dirty="0" err="1" smtClean="0">
                <a:solidFill>
                  <a:srgbClr val="0070C0"/>
                </a:solidFill>
              </a:rPr>
              <a:t>Sachin</a:t>
            </a:r>
            <a:r>
              <a:rPr lang="en-US" sz="3200" dirty="0" smtClean="0">
                <a:solidFill>
                  <a:srgbClr val="0070C0"/>
                </a:solidFill>
              </a:rPr>
              <a:t> P </a:t>
            </a:r>
            <a:r>
              <a:rPr lang="en-US" sz="3200" dirty="0" err="1" smtClean="0">
                <a:solidFill>
                  <a:srgbClr val="0070C0"/>
                </a:solidFill>
              </a:rPr>
              <a:t>Patil</a:t>
            </a:r>
            <a:r>
              <a:rPr lang="en-US" sz="3200" dirty="0" smtClean="0">
                <a:solidFill>
                  <a:srgbClr val="0070C0"/>
                </a:solidFill>
              </a:rPr>
              <a:t/>
            </a:r>
            <a:br>
              <a:rPr lang="en-US" sz="3200" dirty="0" smtClean="0">
                <a:solidFill>
                  <a:srgbClr val="0070C0"/>
                </a:solidFill>
              </a:rPr>
            </a:br>
            <a:r>
              <a:rPr lang="en-US" sz="3200" dirty="0" smtClean="0">
                <a:solidFill>
                  <a:srgbClr val="0070C0"/>
                </a:solidFill>
              </a:rPr>
              <a:t>Chemistry Department</a:t>
            </a:r>
            <a:br>
              <a:rPr lang="en-US" sz="3200" dirty="0" smtClean="0">
                <a:solidFill>
                  <a:srgbClr val="0070C0"/>
                </a:solidFill>
              </a:rPr>
            </a:br>
            <a:r>
              <a:rPr lang="en-US" sz="3200" dirty="0" smtClean="0">
                <a:solidFill>
                  <a:srgbClr val="0070C0"/>
                </a:solidFill>
              </a:rPr>
              <a:t>S T Co-Op Education Society’s, Science Senior College, </a:t>
            </a:r>
            <a:r>
              <a:rPr lang="en-US" sz="3200" dirty="0" err="1" smtClean="0">
                <a:solidFill>
                  <a:srgbClr val="0070C0"/>
                </a:solidFill>
              </a:rPr>
              <a:t>Shahada</a:t>
            </a:r>
            <a:r>
              <a:rPr lang="en-US" sz="3200" dirty="0" smtClean="0">
                <a:solidFill>
                  <a:srgbClr val="0070C0"/>
                </a:solidFill>
              </a:rPr>
              <a:t>.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Session Objectives</a:t>
            </a:r>
          </a:p>
        </p:txBody>
      </p:sp>
      <p:sp>
        <p:nvSpPr>
          <p:cNvPr id="217091" name="Text Box 3"/>
          <p:cNvSpPr txBox="1">
            <a:spLocks noChangeArrowheads="1"/>
          </p:cNvSpPr>
          <p:nvPr/>
        </p:nvSpPr>
        <p:spPr bwMode="auto">
          <a:xfrm>
            <a:off x="457200" y="1219200"/>
            <a:ext cx="6324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0375" indent="-460375">
              <a:buFontTx/>
              <a:buChar char="•"/>
            </a:pPr>
            <a:r>
              <a:rPr lang="en-US" b="1">
                <a:solidFill>
                  <a:srgbClr val="990000"/>
                </a:solidFill>
              </a:rPr>
              <a:t>Conductance of electrolytic solution</a:t>
            </a:r>
            <a:br>
              <a:rPr lang="en-US" b="1">
                <a:solidFill>
                  <a:srgbClr val="990000"/>
                </a:solidFill>
              </a:rPr>
            </a:br>
            <a:endParaRPr lang="en-US" b="1">
              <a:solidFill>
                <a:srgbClr val="990000"/>
              </a:solidFill>
            </a:endParaRPr>
          </a:p>
          <a:p>
            <a:pPr marL="460375" indent="-460375">
              <a:buFontTx/>
              <a:buChar char="•"/>
            </a:pPr>
            <a:r>
              <a:rPr lang="en-US" b="1">
                <a:solidFill>
                  <a:srgbClr val="990000"/>
                </a:solidFill>
              </a:rPr>
              <a:t>Specific conductance, Equivalent conductance, Molar conductance </a:t>
            </a:r>
          </a:p>
          <a:p>
            <a:pPr marL="460375" indent="-460375">
              <a:buFontTx/>
              <a:buChar char="•"/>
            </a:pPr>
            <a:endParaRPr lang="en-US" b="1">
              <a:solidFill>
                <a:srgbClr val="990000"/>
              </a:solidFill>
            </a:endParaRPr>
          </a:p>
          <a:p>
            <a:pPr marL="460375" indent="-460375">
              <a:buFontTx/>
              <a:buChar char="•"/>
            </a:pPr>
            <a:r>
              <a:rPr lang="en-US" b="1">
                <a:solidFill>
                  <a:srgbClr val="990000"/>
                </a:solidFill>
              </a:rPr>
              <a:t> Kohlrausch's law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54102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smtClean="0"/>
              <a:t>Electrolytes</a:t>
            </a:r>
          </a:p>
        </p:txBody>
      </p:sp>
      <p:sp>
        <p:nvSpPr>
          <p:cNvPr id="566277" name="Text Box 5"/>
          <p:cNvSpPr txBox="1">
            <a:spLocks noChangeArrowheads="1"/>
          </p:cNvSpPr>
          <p:nvPr/>
        </p:nvSpPr>
        <p:spPr bwMode="auto">
          <a:xfrm>
            <a:off x="381000" y="3151188"/>
            <a:ext cx="668972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Substances whose aqueous solution does not conduct </a:t>
            </a:r>
            <a:br>
              <a:rPr lang="en-US"/>
            </a:br>
            <a:r>
              <a:rPr lang="en-US"/>
              <a:t>electricity are called </a:t>
            </a:r>
            <a:r>
              <a:rPr lang="en-US" b="1">
                <a:solidFill>
                  <a:srgbClr val="A50021"/>
                </a:solidFill>
              </a:rPr>
              <a:t>non  electrolytes.</a:t>
            </a:r>
          </a:p>
          <a:p>
            <a:pPr>
              <a:spcBef>
                <a:spcPct val="50000"/>
              </a:spcBef>
            </a:pPr>
            <a:endParaRPr lang="en-US" b="1">
              <a:solidFill>
                <a:srgbClr val="A50021"/>
              </a:solidFill>
            </a:endParaRP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A50021"/>
                </a:solidFill>
              </a:rPr>
              <a:t>Examples are solutions of cane sugar, glucose, urea etc.</a:t>
            </a:r>
          </a:p>
        </p:txBody>
      </p:sp>
      <p:sp>
        <p:nvSpPr>
          <p:cNvPr id="566278" name="Text Box 6"/>
          <p:cNvSpPr txBox="1">
            <a:spLocks noChangeArrowheads="1"/>
          </p:cNvSpPr>
          <p:nvPr/>
        </p:nvSpPr>
        <p:spPr bwMode="auto">
          <a:xfrm>
            <a:off x="381000" y="1522413"/>
            <a:ext cx="73771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Substances whose solution in water conducts electric current. </a:t>
            </a:r>
          </a:p>
          <a:p>
            <a:r>
              <a:rPr lang="en-US"/>
              <a:t>Conduction takes place by the movement of ions.</a:t>
            </a:r>
            <a:br>
              <a:rPr lang="en-US"/>
            </a:br>
            <a:endParaRPr lang="en-US"/>
          </a:p>
          <a:p>
            <a:r>
              <a:rPr lang="en-US">
                <a:solidFill>
                  <a:srgbClr val="A50021"/>
                </a:solidFill>
              </a:rPr>
              <a:t>Examples are salts, acids and bases.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6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6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6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6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6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6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7" grpId="0" build="p" autoUpdateAnimBg="0"/>
      <p:bldP spid="56627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Types of Electrolytes</a:t>
            </a:r>
          </a:p>
        </p:txBody>
      </p:sp>
      <p:sp>
        <p:nvSpPr>
          <p:cNvPr id="567299" name="Rectangle 3"/>
          <p:cNvSpPr>
            <a:spLocks noChangeArrowheads="1"/>
          </p:cNvSpPr>
          <p:nvPr/>
        </p:nvSpPr>
        <p:spPr bwMode="auto">
          <a:xfrm>
            <a:off x="381000" y="1219200"/>
            <a:ext cx="6400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990000"/>
                </a:solidFill>
              </a:rPr>
              <a:t>Strong electrolyte are highly ionized in the solution.</a:t>
            </a:r>
            <a:br>
              <a:rPr lang="en-US">
                <a:solidFill>
                  <a:srgbClr val="990000"/>
                </a:solidFill>
              </a:rPr>
            </a:br>
            <a:endParaRPr lang="en-US">
              <a:solidFill>
                <a:srgbClr val="990000"/>
              </a:solidFill>
            </a:endParaRPr>
          </a:p>
          <a:p>
            <a:r>
              <a:rPr lang="en-US"/>
              <a:t>Examples are HCl, H</a:t>
            </a:r>
            <a:r>
              <a:rPr lang="en-US" baseline="-25000"/>
              <a:t>2</a:t>
            </a:r>
            <a:r>
              <a:rPr lang="en-US"/>
              <a:t>SO</a:t>
            </a:r>
            <a:r>
              <a:rPr lang="en-US" baseline="-25000"/>
              <a:t>4</a:t>
            </a:r>
            <a:r>
              <a:rPr lang="en-US"/>
              <a:t>, NaOH, KOH etc </a:t>
            </a:r>
          </a:p>
        </p:txBody>
      </p:sp>
      <p:sp>
        <p:nvSpPr>
          <p:cNvPr id="567300" name="Rectangle 4"/>
          <p:cNvSpPr>
            <a:spLocks noChangeArrowheads="1"/>
          </p:cNvSpPr>
          <p:nvPr/>
        </p:nvSpPr>
        <p:spPr bwMode="auto">
          <a:xfrm>
            <a:off x="457200" y="3106738"/>
            <a:ext cx="73152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990000"/>
                </a:solidFill>
              </a:rPr>
              <a:t>Weak electrolytes are only feebly ionized in the solution.</a:t>
            </a:r>
          </a:p>
          <a:p>
            <a:pPr>
              <a:spcBef>
                <a:spcPct val="50000"/>
              </a:spcBef>
            </a:pPr>
            <a:r>
              <a:rPr lang="en-US"/>
              <a:t>Examples are H</a:t>
            </a:r>
            <a:r>
              <a:rPr lang="en-US" baseline="-25000"/>
              <a:t>2</a:t>
            </a:r>
            <a:r>
              <a:rPr lang="en-US"/>
              <a:t>CO</a:t>
            </a:r>
            <a:r>
              <a:rPr lang="en-US" baseline="-25000"/>
              <a:t>3, </a:t>
            </a:r>
            <a:r>
              <a:rPr lang="en-US"/>
              <a:t>CH</a:t>
            </a:r>
            <a:r>
              <a:rPr lang="en-US" baseline="-25000"/>
              <a:t>3</a:t>
            </a:r>
            <a:r>
              <a:rPr lang="en-US"/>
              <a:t>COOH, NH</a:t>
            </a:r>
            <a:r>
              <a:rPr lang="en-US" baseline="-25000"/>
              <a:t>4</a:t>
            </a:r>
            <a:r>
              <a:rPr lang="en-US"/>
              <a:t>OH etc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7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7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7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7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7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7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7299" grpId="0" build="p" autoUpdateAnimBg="0"/>
      <p:bldP spid="567300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71628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smtClean="0"/>
              <a:t>Difference between electronic &amp; electrolytic conductors</a:t>
            </a:r>
          </a:p>
        </p:txBody>
      </p:sp>
      <p:grpSp>
        <p:nvGrpSpPr>
          <p:cNvPr id="2" name="Group 84"/>
          <p:cNvGrpSpPr>
            <a:grpSpLocks/>
          </p:cNvGrpSpPr>
          <p:nvPr/>
        </p:nvGrpSpPr>
        <p:grpSpPr bwMode="auto">
          <a:xfrm>
            <a:off x="381000" y="2103438"/>
            <a:ext cx="8305800" cy="2773362"/>
            <a:chOff x="240" y="1325"/>
            <a:chExt cx="5232" cy="1747"/>
          </a:xfrm>
        </p:grpSpPr>
        <p:sp>
          <p:nvSpPr>
            <p:cNvPr id="15364" name="Rectangle 65"/>
            <p:cNvSpPr>
              <a:spLocks noChangeArrowheads="1"/>
            </p:cNvSpPr>
            <p:nvPr/>
          </p:nvSpPr>
          <p:spPr bwMode="auto">
            <a:xfrm>
              <a:off x="2856" y="2669"/>
              <a:ext cx="2616" cy="403"/>
            </a:xfrm>
            <a:prstGeom prst="rect">
              <a:avLst/>
            </a:prstGeom>
            <a:solidFill>
              <a:srgbClr val="66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rgbClr val="000099"/>
                  </a:solidFill>
                </a:rPr>
                <a:t>(3) Conduction increases with increase  in temperature</a:t>
              </a:r>
            </a:p>
          </p:txBody>
        </p:sp>
        <p:sp>
          <p:nvSpPr>
            <p:cNvPr id="15365" name="Rectangle 63"/>
            <p:cNvSpPr>
              <a:spLocks noChangeArrowheads="1"/>
            </p:cNvSpPr>
            <p:nvPr/>
          </p:nvSpPr>
          <p:spPr bwMode="auto">
            <a:xfrm>
              <a:off x="240" y="2669"/>
              <a:ext cx="2616" cy="403"/>
            </a:xfrm>
            <a:prstGeom prst="rect">
              <a:avLst/>
            </a:prstGeom>
            <a:solidFill>
              <a:srgbClr val="66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rgbClr val="000099"/>
                  </a:solidFill>
                </a:rPr>
                <a:t>(3) Conduction decreases with increase in temperature</a:t>
              </a:r>
            </a:p>
          </p:txBody>
        </p:sp>
        <p:sp>
          <p:nvSpPr>
            <p:cNvPr id="15366" name="Rectangle 57"/>
            <p:cNvSpPr>
              <a:spLocks noChangeArrowheads="1"/>
            </p:cNvSpPr>
            <p:nvPr/>
          </p:nvSpPr>
          <p:spPr bwMode="auto">
            <a:xfrm>
              <a:off x="2856" y="2237"/>
              <a:ext cx="2616" cy="432"/>
            </a:xfrm>
            <a:prstGeom prst="rect">
              <a:avLst/>
            </a:prstGeom>
            <a:solidFill>
              <a:srgbClr val="66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rgbClr val="000099"/>
                  </a:solidFill>
                </a:rPr>
                <a:t>(2) Flow of electricity  is due to the movement of ions</a:t>
              </a:r>
            </a:p>
          </p:txBody>
        </p:sp>
        <p:sp>
          <p:nvSpPr>
            <p:cNvPr id="15367" name="Rectangle 55"/>
            <p:cNvSpPr>
              <a:spLocks noChangeArrowheads="1"/>
            </p:cNvSpPr>
            <p:nvPr/>
          </p:nvSpPr>
          <p:spPr bwMode="auto">
            <a:xfrm>
              <a:off x="240" y="2237"/>
              <a:ext cx="2616" cy="432"/>
            </a:xfrm>
            <a:prstGeom prst="rect">
              <a:avLst/>
            </a:prstGeom>
            <a:solidFill>
              <a:srgbClr val="66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rgbClr val="000099"/>
                  </a:solidFill>
                </a:rPr>
                <a:t>(2) Conduction is due to the flow of electron </a:t>
              </a:r>
            </a:p>
          </p:txBody>
        </p:sp>
        <p:sp>
          <p:nvSpPr>
            <p:cNvPr id="15368" name="Rectangle 40"/>
            <p:cNvSpPr>
              <a:spLocks noChangeArrowheads="1"/>
            </p:cNvSpPr>
            <p:nvPr/>
          </p:nvSpPr>
          <p:spPr bwMode="auto">
            <a:xfrm>
              <a:off x="2856" y="1597"/>
              <a:ext cx="2616" cy="640"/>
            </a:xfrm>
            <a:prstGeom prst="rect">
              <a:avLst/>
            </a:prstGeom>
            <a:solidFill>
              <a:srgbClr val="66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rgbClr val="000099"/>
                  </a:solidFill>
                </a:rPr>
                <a:t>(1)Flow of electricity takes place by the decomposition of the substance.</a:t>
              </a:r>
            </a:p>
          </p:txBody>
        </p:sp>
        <p:sp>
          <p:nvSpPr>
            <p:cNvPr id="15369" name="Rectangle 39"/>
            <p:cNvSpPr>
              <a:spLocks noChangeArrowheads="1"/>
            </p:cNvSpPr>
            <p:nvPr/>
          </p:nvSpPr>
          <p:spPr bwMode="auto">
            <a:xfrm>
              <a:off x="240" y="1597"/>
              <a:ext cx="2616" cy="640"/>
            </a:xfrm>
            <a:prstGeom prst="rect">
              <a:avLst/>
            </a:prstGeom>
            <a:solidFill>
              <a:srgbClr val="66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rgbClr val="000099"/>
                  </a:solidFill>
                </a:rPr>
                <a:t>(1)  Flow of electricity take place without the decomposition of substance.</a:t>
              </a:r>
            </a:p>
          </p:txBody>
        </p:sp>
        <p:sp>
          <p:nvSpPr>
            <p:cNvPr id="15370" name="Rectangle 38"/>
            <p:cNvSpPr>
              <a:spLocks noChangeArrowheads="1"/>
            </p:cNvSpPr>
            <p:nvPr/>
          </p:nvSpPr>
          <p:spPr bwMode="auto">
            <a:xfrm>
              <a:off x="2856" y="1325"/>
              <a:ext cx="2616" cy="272"/>
            </a:xfrm>
            <a:prstGeom prst="rect">
              <a:avLst/>
            </a:prstGeom>
            <a:solidFill>
              <a:srgbClr val="A5002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b="1">
                  <a:solidFill>
                    <a:schemeClr val="bg1"/>
                  </a:solidFill>
                </a:rPr>
                <a:t>Electrolytic conductors</a:t>
              </a:r>
            </a:p>
          </p:txBody>
        </p:sp>
        <p:sp>
          <p:nvSpPr>
            <p:cNvPr id="15371" name="Rectangle 37"/>
            <p:cNvSpPr>
              <a:spLocks noChangeArrowheads="1"/>
            </p:cNvSpPr>
            <p:nvPr/>
          </p:nvSpPr>
          <p:spPr bwMode="auto">
            <a:xfrm>
              <a:off x="240" y="1325"/>
              <a:ext cx="2616" cy="272"/>
            </a:xfrm>
            <a:prstGeom prst="rect">
              <a:avLst/>
            </a:prstGeom>
            <a:solidFill>
              <a:srgbClr val="A5002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b="1">
                  <a:solidFill>
                    <a:schemeClr val="bg1"/>
                  </a:solidFill>
                </a:rPr>
                <a:t>Electronic conductors</a:t>
              </a:r>
            </a:p>
          </p:txBody>
        </p:sp>
        <p:sp>
          <p:nvSpPr>
            <p:cNvPr id="15372" name="Line 41"/>
            <p:cNvSpPr>
              <a:spLocks noChangeShapeType="1"/>
            </p:cNvSpPr>
            <p:nvPr/>
          </p:nvSpPr>
          <p:spPr bwMode="auto">
            <a:xfrm>
              <a:off x="240" y="1325"/>
              <a:ext cx="523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3" name="Line 42"/>
            <p:cNvSpPr>
              <a:spLocks noChangeShapeType="1"/>
            </p:cNvSpPr>
            <p:nvPr/>
          </p:nvSpPr>
          <p:spPr bwMode="auto">
            <a:xfrm>
              <a:off x="240" y="1597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4" name="Line 43"/>
            <p:cNvSpPr>
              <a:spLocks noChangeShapeType="1"/>
            </p:cNvSpPr>
            <p:nvPr/>
          </p:nvSpPr>
          <p:spPr bwMode="auto">
            <a:xfrm>
              <a:off x="240" y="3072"/>
              <a:ext cx="523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5" name="Line 44"/>
            <p:cNvSpPr>
              <a:spLocks noChangeShapeType="1"/>
            </p:cNvSpPr>
            <p:nvPr/>
          </p:nvSpPr>
          <p:spPr bwMode="auto">
            <a:xfrm>
              <a:off x="240" y="1325"/>
              <a:ext cx="0" cy="174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6" name="Line 45"/>
            <p:cNvSpPr>
              <a:spLocks noChangeShapeType="1"/>
            </p:cNvSpPr>
            <p:nvPr/>
          </p:nvSpPr>
          <p:spPr bwMode="auto">
            <a:xfrm>
              <a:off x="2856" y="1325"/>
              <a:ext cx="0" cy="17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7" name="Line 46"/>
            <p:cNvSpPr>
              <a:spLocks noChangeShapeType="1"/>
            </p:cNvSpPr>
            <p:nvPr/>
          </p:nvSpPr>
          <p:spPr bwMode="auto">
            <a:xfrm>
              <a:off x="5472" y="1325"/>
              <a:ext cx="0" cy="174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8" name="Line 56"/>
            <p:cNvSpPr>
              <a:spLocks noChangeShapeType="1"/>
            </p:cNvSpPr>
            <p:nvPr/>
          </p:nvSpPr>
          <p:spPr bwMode="auto">
            <a:xfrm>
              <a:off x="240" y="2237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9" name="Line 64"/>
            <p:cNvSpPr>
              <a:spLocks noChangeShapeType="1"/>
            </p:cNvSpPr>
            <p:nvPr/>
          </p:nvSpPr>
          <p:spPr bwMode="auto">
            <a:xfrm>
              <a:off x="240" y="2669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ext Box 2"/>
          <p:cNvSpPr txBox="1">
            <a:spLocks noChangeArrowheads="1"/>
          </p:cNvSpPr>
          <p:nvPr/>
        </p:nvSpPr>
        <p:spPr bwMode="auto">
          <a:xfrm>
            <a:off x="454025" y="1143000"/>
            <a:ext cx="43418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Resistance refers to the opposition  </a:t>
            </a:r>
          </a:p>
          <a:p>
            <a:r>
              <a:rPr lang="en-US"/>
              <a:t>to the flow of current.</a:t>
            </a:r>
          </a:p>
        </p:txBody>
      </p:sp>
      <p:sp>
        <p:nvSpPr>
          <p:cNvPr id="441347" name="Text Box 3"/>
          <p:cNvSpPr txBox="1">
            <a:spLocks noChangeArrowheads="1"/>
          </p:cNvSpPr>
          <p:nvPr/>
        </p:nvSpPr>
        <p:spPr bwMode="auto">
          <a:xfrm>
            <a:off x="457200" y="2101850"/>
            <a:ext cx="52435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For a  conductor of uniform cross section(a)</a:t>
            </a:r>
          </a:p>
          <a:p>
            <a:r>
              <a:rPr lang="en-US"/>
              <a:t>and length(l); Resistance R,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638800" y="3733800"/>
            <a:ext cx="2133600" cy="1509713"/>
            <a:chOff x="3696" y="1968"/>
            <a:chExt cx="1344" cy="951"/>
          </a:xfrm>
        </p:grpSpPr>
        <p:sp>
          <p:nvSpPr>
            <p:cNvPr id="441349" name="AutoShape 5"/>
            <p:cNvSpPr>
              <a:spLocks noChangeArrowheads="1"/>
            </p:cNvSpPr>
            <p:nvPr/>
          </p:nvSpPr>
          <p:spPr bwMode="auto">
            <a:xfrm rot="16200000">
              <a:off x="4128" y="1536"/>
              <a:ext cx="480" cy="1344"/>
            </a:xfrm>
            <a:prstGeom prst="can">
              <a:avLst>
                <a:gd name="adj" fmla="val 70000"/>
              </a:avLst>
            </a:prstGeom>
            <a:gradFill rotWithShape="0">
              <a:gsLst>
                <a:gs pos="0">
                  <a:srgbClr val="4D4D4D"/>
                </a:gs>
                <a:gs pos="50000">
                  <a:schemeClr val="folHlink"/>
                </a:gs>
                <a:gs pos="100000">
                  <a:srgbClr val="4D4D4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5" name="Line 6"/>
            <p:cNvSpPr>
              <a:spLocks noChangeShapeType="1"/>
            </p:cNvSpPr>
            <p:nvPr/>
          </p:nvSpPr>
          <p:spPr bwMode="auto">
            <a:xfrm>
              <a:off x="3840" y="2544"/>
              <a:ext cx="0" cy="192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Line 7"/>
            <p:cNvSpPr>
              <a:spLocks noChangeShapeType="1"/>
            </p:cNvSpPr>
            <p:nvPr/>
          </p:nvSpPr>
          <p:spPr bwMode="auto">
            <a:xfrm>
              <a:off x="4896" y="2544"/>
              <a:ext cx="0" cy="192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Line 8"/>
            <p:cNvSpPr>
              <a:spLocks noChangeShapeType="1"/>
            </p:cNvSpPr>
            <p:nvPr/>
          </p:nvSpPr>
          <p:spPr bwMode="auto">
            <a:xfrm>
              <a:off x="3840" y="2688"/>
              <a:ext cx="1056" cy="0"/>
            </a:xfrm>
            <a:prstGeom prst="line">
              <a:avLst/>
            </a:prstGeom>
            <a:noFill/>
            <a:ln w="9525">
              <a:noFill/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Text Box 9"/>
            <p:cNvSpPr txBox="1">
              <a:spLocks noChangeArrowheads="1"/>
            </p:cNvSpPr>
            <p:nvPr/>
          </p:nvSpPr>
          <p:spPr bwMode="auto">
            <a:xfrm>
              <a:off x="3744" y="2064"/>
              <a:ext cx="201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200"/>
                <a:t>a</a:t>
              </a:r>
            </a:p>
          </p:txBody>
        </p:sp>
        <p:grpSp>
          <p:nvGrpSpPr>
            <p:cNvPr id="1039" name="Group 10"/>
            <p:cNvGrpSpPr>
              <a:grpSpLocks/>
            </p:cNvGrpSpPr>
            <p:nvPr/>
          </p:nvGrpSpPr>
          <p:grpSpPr bwMode="auto">
            <a:xfrm>
              <a:off x="3888" y="2592"/>
              <a:ext cx="1056" cy="327"/>
              <a:chOff x="3888" y="2592"/>
              <a:chExt cx="1056" cy="327"/>
            </a:xfrm>
          </p:grpSpPr>
          <p:sp>
            <p:nvSpPr>
              <p:cNvPr id="1042" name="Text Box 11"/>
              <p:cNvSpPr txBox="1">
                <a:spLocks noChangeArrowheads="1"/>
              </p:cNvSpPr>
              <p:nvPr/>
            </p:nvSpPr>
            <p:spPr bwMode="auto">
              <a:xfrm>
                <a:off x="4272" y="2650"/>
                <a:ext cx="164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200"/>
                  <a:t>l</a:t>
                </a:r>
              </a:p>
            </p:txBody>
          </p:sp>
          <p:sp>
            <p:nvSpPr>
              <p:cNvPr id="1043" name="Line 12"/>
              <p:cNvSpPr>
                <a:spLocks noChangeShapeType="1"/>
              </p:cNvSpPr>
              <p:nvPr/>
            </p:nvSpPr>
            <p:spPr bwMode="auto">
              <a:xfrm>
                <a:off x="3888" y="2592"/>
                <a:ext cx="10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40" name="Line 13"/>
            <p:cNvSpPr>
              <a:spLocks noChangeShapeType="1"/>
            </p:cNvSpPr>
            <p:nvPr/>
          </p:nvSpPr>
          <p:spPr bwMode="auto">
            <a:xfrm>
              <a:off x="3888" y="24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Line 14"/>
            <p:cNvSpPr>
              <a:spLocks noChangeShapeType="1"/>
            </p:cNvSpPr>
            <p:nvPr/>
          </p:nvSpPr>
          <p:spPr bwMode="auto">
            <a:xfrm>
              <a:off x="4944" y="24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441359" name="Object 15"/>
          <p:cNvGraphicFramePr>
            <a:graphicFrameLocks noChangeAspect="1"/>
          </p:cNvGraphicFramePr>
          <p:nvPr/>
        </p:nvGraphicFramePr>
        <p:xfrm>
          <a:off x="533400" y="3124200"/>
          <a:ext cx="3352800" cy="685800"/>
        </p:xfrm>
        <a:graphic>
          <a:graphicData uri="http://schemas.openxmlformats.org/presentationml/2006/ole">
            <p:oleObj spid="_x0000_s1026" name="Equation" r:id="rId3" imgW="1676160" imgH="342720" progId="Equation.DSMT4">
              <p:embed/>
            </p:oleObj>
          </a:graphicData>
        </a:graphic>
      </p:graphicFrame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508000" y="4419600"/>
            <a:ext cx="3683000" cy="641350"/>
            <a:chOff x="374" y="2660"/>
            <a:chExt cx="2799" cy="404"/>
          </a:xfrm>
        </p:grpSpPr>
        <p:sp>
          <p:nvSpPr>
            <p:cNvPr id="1033" name="Text Box 17"/>
            <p:cNvSpPr txBox="1">
              <a:spLocks noChangeArrowheads="1"/>
            </p:cNvSpPr>
            <p:nvPr/>
          </p:nvSpPr>
          <p:spPr bwMode="auto">
            <a:xfrm>
              <a:off x="374" y="2660"/>
              <a:ext cx="279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Where    is called resistivity or</a:t>
              </a:r>
            </a:p>
            <a:p>
              <a:r>
                <a:rPr lang="en-US"/>
                <a:t>specific resistance.</a:t>
              </a:r>
            </a:p>
          </p:txBody>
        </p:sp>
        <p:graphicFrame>
          <p:nvGraphicFramePr>
            <p:cNvPr id="1027" name="Object 18"/>
            <p:cNvGraphicFramePr>
              <a:graphicFrameLocks noChangeAspect="1"/>
            </p:cNvGraphicFramePr>
            <p:nvPr/>
          </p:nvGraphicFramePr>
          <p:xfrm>
            <a:off x="1056" y="2688"/>
            <a:ext cx="180" cy="240"/>
          </p:xfrm>
          <a:graphic>
            <a:graphicData uri="http://schemas.openxmlformats.org/presentationml/2006/ole">
              <p:oleObj spid="_x0000_s1027" name="Equation" r:id="rId4" imgW="114120" imgH="152280" progId="Equation.DSMT4">
                <p:embed/>
              </p:oleObj>
            </a:graphicData>
          </a:graphic>
        </p:graphicFrame>
      </p:grpSp>
      <p:sp>
        <p:nvSpPr>
          <p:cNvPr id="1032" name="Rectangle 19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6248400" cy="5334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b="1" smtClean="0"/>
              <a:t>Resistance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1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1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1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1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41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46" grpId="0" autoUpdateAnimBg="0"/>
      <p:bldP spid="44134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Conductance</a:t>
            </a:r>
          </a:p>
        </p:txBody>
      </p:sp>
      <p:sp>
        <p:nvSpPr>
          <p:cNvPr id="444419" name="Rectangle 3"/>
          <p:cNvSpPr>
            <a:spLocks noChangeArrowheads="1"/>
          </p:cNvSpPr>
          <p:nvPr/>
        </p:nvSpPr>
        <p:spPr bwMode="auto">
          <a:xfrm>
            <a:off x="381000" y="1063625"/>
            <a:ext cx="62484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reciprocal of the resistance is </a:t>
            </a:r>
            <a:br>
              <a:rPr lang="en-US"/>
            </a:br>
            <a:r>
              <a:rPr lang="en-US"/>
              <a:t>called conductance. It is denoted by C.</a:t>
            </a:r>
          </a:p>
          <a:p>
            <a:endParaRPr lang="en-US"/>
          </a:p>
          <a:p>
            <a:r>
              <a:rPr lang="en-US"/>
              <a:t>              C=1/R</a:t>
            </a:r>
          </a:p>
          <a:p>
            <a:endParaRPr lang="en-US"/>
          </a:p>
          <a:p>
            <a:r>
              <a:rPr lang="en-US" b="1">
                <a:solidFill>
                  <a:srgbClr val="A50021"/>
                </a:solidFill>
              </a:rPr>
              <a:t>Conductors</a:t>
            </a:r>
            <a:r>
              <a:rPr lang="en-US"/>
              <a:t> allows electric current to pass through them. Examples are metals, aqueous solution of </a:t>
            </a:r>
            <a:br>
              <a:rPr lang="en-US"/>
            </a:br>
            <a:r>
              <a:rPr lang="en-US"/>
              <a:t>acids, bases and salts etc. </a:t>
            </a:r>
          </a:p>
        </p:txBody>
      </p:sp>
      <p:sp>
        <p:nvSpPr>
          <p:cNvPr id="444420" name="Rectangle 4"/>
          <p:cNvSpPr>
            <a:spLocks noChangeArrowheads="1"/>
          </p:cNvSpPr>
          <p:nvPr/>
        </p:nvSpPr>
        <p:spPr bwMode="auto">
          <a:xfrm>
            <a:off x="381000" y="4419600"/>
            <a:ext cx="59436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Insulators  do not allow  the electric current to pass through them. 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A50021"/>
                </a:solidFill>
              </a:rPr>
              <a:t>Examples are pure water, urea, sugar etc.</a:t>
            </a:r>
          </a:p>
        </p:txBody>
      </p:sp>
      <p:sp>
        <p:nvSpPr>
          <p:cNvPr id="444421" name="Text Box 5"/>
          <p:cNvSpPr txBox="1">
            <a:spLocks noChangeArrowheads="1"/>
          </p:cNvSpPr>
          <p:nvPr/>
        </p:nvSpPr>
        <p:spPr bwMode="auto">
          <a:xfrm>
            <a:off x="381000" y="3657600"/>
            <a:ext cx="6054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Unit of conductance is ohm</a:t>
            </a:r>
            <a:r>
              <a:rPr lang="en-US" baseline="30000"/>
              <a:t>-1 </a:t>
            </a:r>
            <a:r>
              <a:rPr lang="en-US"/>
              <a:t>or mho or Siemen(S) </a:t>
            </a:r>
            <a:endParaRPr lang="en-US" baseline="30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4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4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4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4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4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4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4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4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4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4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4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4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19" grpId="0" build="p" autoUpdateAnimBg="0"/>
      <p:bldP spid="444420" grpId="0" build="p" autoUpdateAnimBg="0"/>
      <p:bldP spid="44442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381000" y="990600"/>
            <a:ext cx="3429000" cy="804863"/>
            <a:chOff x="192" y="645"/>
            <a:chExt cx="2160" cy="507"/>
          </a:xfrm>
        </p:grpSpPr>
        <p:sp>
          <p:nvSpPr>
            <p:cNvPr id="2062" name="Text Box 4"/>
            <p:cNvSpPr txBox="1">
              <a:spLocks noChangeArrowheads="1"/>
            </p:cNvSpPr>
            <p:nvPr/>
          </p:nvSpPr>
          <p:spPr bwMode="auto">
            <a:xfrm>
              <a:off x="192" y="766"/>
              <a:ext cx="167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Specific conductance </a:t>
              </a:r>
            </a:p>
          </p:txBody>
        </p:sp>
        <p:graphicFrame>
          <p:nvGraphicFramePr>
            <p:cNvPr id="2053" name="Object 5"/>
            <p:cNvGraphicFramePr>
              <a:graphicFrameLocks noChangeAspect="1"/>
            </p:cNvGraphicFramePr>
            <p:nvPr/>
          </p:nvGraphicFramePr>
          <p:xfrm>
            <a:off x="1824" y="645"/>
            <a:ext cx="528" cy="507"/>
          </p:xfrm>
          <a:graphic>
            <a:graphicData uri="http://schemas.openxmlformats.org/presentationml/2006/ole">
              <p:oleObj spid="_x0000_s2053" name="Equation" r:id="rId3" imgW="355320" imgH="368280" progId="Equation.DSMT4">
                <p:embed/>
              </p:oleObj>
            </a:graphicData>
          </a:graphic>
        </p:graphicFrame>
      </p:grpSp>
      <p:sp>
        <p:nvSpPr>
          <p:cNvPr id="2055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3962400" cy="4572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b="1" smtClean="0"/>
              <a:t>Specific Conductivity </a:t>
            </a: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609600" y="4114800"/>
            <a:ext cx="3200400" cy="623888"/>
            <a:chOff x="2784" y="2208"/>
            <a:chExt cx="2016" cy="393"/>
          </a:xfrm>
        </p:grpSpPr>
        <p:graphicFrame>
          <p:nvGraphicFramePr>
            <p:cNvPr id="2052" name="Object 8"/>
            <p:cNvGraphicFramePr>
              <a:graphicFrameLocks noChangeAspect="1"/>
            </p:cNvGraphicFramePr>
            <p:nvPr/>
          </p:nvGraphicFramePr>
          <p:xfrm>
            <a:off x="2784" y="2208"/>
            <a:ext cx="528" cy="393"/>
          </p:xfrm>
          <a:graphic>
            <a:graphicData uri="http://schemas.openxmlformats.org/presentationml/2006/ole">
              <p:oleObj spid="_x0000_s2052" name="Equation" r:id="rId4" imgW="495000" imgH="368280" progId="Equation.DSMT4">
                <p:embed/>
              </p:oleObj>
            </a:graphicData>
          </a:graphic>
        </p:graphicFrame>
        <p:sp>
          <p:nvSpPr>
            <p:cNvPr id="2061" name="Rectangle 9"/>
            <p:cNvSpPr>
              <a:spLocks noChangeArrowheads="1"/>
            </p:cNvSpPr>
            <p:nvPr/>
          </p:nvSpPr>
          <p:spPr bwMode="auto">
            <a:xfrm>
              <a:off x="3312" y="2265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x  Conductance</a:t>
              </a:r>
            </a:p>
          </p:txBody>
        </p:sp>
      </p:grpSp>
      <p:sp>
        <p:nvSpPr>
          <p:cNvPr id="442378" name="Rectangle 10"/>
          <p:cNvSpPr>
            <a:spLocks noChangeArrowheads="1"/>
          </p:cNvSpPr>
          <p:nvPr/>
        </p:nvSpPr>
        <p:spPr bwMode="auto">
          <a:xfrm>
            <a:off x="401638" y="5410200"/>
            <a:ext cx="70659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Unit of specific conductance is ohm</a:t>
            </a:r>
            <a:r>
              <a:rPr lang="en-US" baseline="30000"/>
              <a:t>–1</a:t>
            </a:r>
            <a:r>
              <a:rPr lang="en-US"/>
              <a:t>cm</a:t>
            </a:r>
            <a:r>
              <a:rPr lang="en-US" baseline="30000"/>
              <a:t>–1</a:t>
            </a:r>
            <a:br>
              <a:rPr lang="en-US" baseline="30000"/>
            </a:br>
            <a:r>
              <a:rPr lang="en-US"/>
              <a:t>SI Unit of specific conductance is </a:t>
            </a:r>
            <a:r>
              <a:rPr lang="en-US" b="1">
                <a:solidFill>
                  <a:srgbClr val="A50021"/>
                </a:solidFill>
              </a:rPr>
              <a:t>Sm</a:t>
            </a:r>
            <a:r>
              <a:rPr lang="en-US" b="1" baseline="30000">
                <a:solidFill>
                  <a:srgbClr val="A50021"/>
                </a:solidFill>
              </a:rPr>
              <a:t>–1</a:t>
            </a:r>
            <a:r>
              <a:rPr lang="en-US" b="1"/>
              <a:t>  </a:t>
            </a:r>
            <a:r>
              <a:rPr lang="en-US"/>
              <a:t>where S is  Siemen</a:t>
            </a:r>
          </a:p>
        </p:txBody>
      </p:sp>
      <p:graphicFrame>
        <p:nvGraphicFramePr>
          <p:cNvPr id="442381" name="Object 13"/>
          <p:cNvGraphicFramePr>
            <a:graphicFrameLocks noChangeAspect="1"/>
          </p:cNvGraphicFramePr>
          <p:nvPr/>
        </p:nvGraphicFramePr>
        <p:xfrm>
          <a:off x="457200" y="2636838"/>
          <a:ext cx="1304925" cy="563562"/>
        </p:xfrm>
        <a:graphic>
          <a:graphicData uri="http://schemas.openxmlformats.org/presentationml/2006/ole">
            <p:oleObj spid="_x0000_s2050" name="Equation" r:id="rId5" imgW="1701720" imgH="736560" progId="Equation.DSMT4">
              <p:embed/>
            </p:oleObj>
          </a:graphicData>
        </a:graphic>
      </p:graphicFrame>
      <p:graphicFrame>
        <p:nvGraphicFramePr>
          <p:cNvPr id="442383" name="Object 15"/>
          <p:cNvGraphicFramePr>
            <a:graphicFrameLocks noChangeAspect="1"/>
          </p:cNvGraphicFramePr>
          <p:nvPr/>
        </p:nvGraphicFramePr>
        <p:xfrm>
          <a:off x="533400" y="3429000"/>
          <a:ext cx="1066800" cy="582613"/>
        </p:xfrm>
        <a:graphic>
          <a:graphicData uri="http://schemas.openxmlformats.org/presentationml/2006/ole">
            <p:oleObj spid="_x0000_s2051" name="Equation" r:id="rId6" imgW="1371600" imgH="749160" progId="Equation.DSMT4">
              <p:embed/>
            </p:oleObj>
          </a:graphicData>
        </a:graphic>
      </p:graphicFrame>
      <p:sp>
        <p:nvSpPr>
          <p:cNvPr id="442384" name="Text Box 16"/>
          <p:cNvSpPr txBox="1">
            <a:spLocks noChangeArrowheads="1"/>
          </p:cNvSpPr>
          <p:nvPr/>
        </p:nvSpPr>
        <p:spPr bwMode="auto">
          <a:xfrm>
            <a:off x="457200" y="4876800"/>
            <a:ext cx="3505200" cy="366713"/>
          </a:xfrm>
          <a:prstGeom prst="rect">
            <a:avLst/>
          </a:prstGeom>
          <a:solidFill>
            <a:srgbClr val="6600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l/a is known as cell constant</a:t>
            </a:r>
          </a:p>
        </p:txBody>
      </p:sp>
      <p:sp>
        <p:nvSpPr>
          <p:cNvPr id="442385" name="Text Box 17"/>
          <p:cNvSpPr txBox="1">
            <a:spLocks noChangeArrowheads="1"/>
          </p:cNvSpPr>
          <p:nvPr/>
        </p:nvSpPr>
        <p:spPr bwMode="auto">
          <a:xfrm>
            <a:off x="381000" y="1797050"/>
            <a:ext cx="37861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Conductance of unit volume of </a:t>
            </a:r>
          </a:p>
          <a:p>
            <a:r>
              <a:rPr lang="en-US"/>
              <a:t>cell is specific conductance.</a:t>
            </a:r>
          </a:p>
        </p:txBody>
      </p:sp>
      <p:pic>
        <p:nvPicPr>
          <p:cNvPr id="442388" name="Picture 20" descr="\\Tarun\d\Images\Images\Chemistry\5105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76800" y="2590800"/>
            <a:ext cx="3276600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2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2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42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42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2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2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2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2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2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2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378" grpId="0" autoUpdateAnimBg="0"/>
      <p:bldP spid="442384" grpId="0" animBg="1" autoUpdateAnimBg="0"/>
      <p:bldP spid="44238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Equivalent Conductance</a:t>
            </a:r>
          </a:p>
        </p:txBody>
      </p:sp>
      <p:sp>
        <p:nvSpPr>
          <p:cNvPr id="445445" name="Rectangle 5"/>
          <p:cNvSpPr>
            <a:spLocks noChangeArrowheads="1"/>
          </p:cNvSpPr>
          <p:nvPr/>
        </p:nvSpPr>
        <p:spPr bwMode="auto">
          <a:xfrm>
            <a:off x="381000" y="4495800"/>
            <a:ext cx="75438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Where, k = Specific conductivity </a:t>
            </a: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            V = Volume of solution in cc. containing one     		        gram equivalent of the electrolyte.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57200" y="1004888"/>
            <a:ext cx="4800600" cy="1662112"/>
            <a:chOff x="288" y="633"/>
            <a:chExt cx="3024" cy="1047"/>
          </a:xfrm>
        </p:grpSpPr>
        <p:sp>
          <p:nvSpPr>
            <p:cNvPr id="3082" name="Rectangle 7"/>
            <p:cNvSpPr>
              <a:spLocks noChangeArrowheads="1"/>
            </p:cNvSpPr>
            <p:nvPr/>
          </p:nvSpPr>
          <p:spPr bwMode="auto">
            <a:xfrm>
              <a:off x="288" y="633"/>
              <a:ext cx="3024" cy="1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It is the conductance of one gram equivalent of the electrolyte dissolved in V cc of the solution.</a:t>
              </a:r>
            </a:p>
            <a:p>
              <a:pPr>
                <a:spcBef>
                  <a:spcPct val="50000"/>
                </a:spcBef>
              </a:pPr>
              <a:r>
                <a:rPr lang="en-US"/>
                <a:t>Equivalent conductance is represented by </a:t>
              </a:r>
            </a:p>
          </p:txBody>
        </p:sp>
        <p:graphicFrame>
          <p:nvGraphicFramePr>
            <p:cNvPr id="3076" name="Object 8"/>
            <p:cNvGraphicFramePr>
              <a:graphicFrameLocks noChangeAspect="1"/>
            </p:cNvGraphicFramePr>
            <p:nvPr/>
          </p:nvGraphicFramePr>
          <p:xfrm>
            <a:off x="576" y="1440"/>
            <a:ext cx="180" cy="240"/>
          </p:xfrm>
          <a:graphic>
            <a:graphicData uri="http://schemas.openxmlformats.org/presentationml/2006/ole">
              <p:oleObj spid="_x0000_s3076" name="Equation" r:id="rId3" imgW="114120" imgH="152280" progId="Equation.DSMT4">
                <p:embed/>
              </p:oleObj>
            </a:graphicData>
          </a:graphic>
        </p:graphicFrame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57200" y="2895600"/>
            <a:ext cx="3810000" cy="1214438"/>
            <a:chOff x="288" y="1824"/>
            <a:chExt cx="2400" cy="765"/>
          </a:xfrm>
        </p:grpSpPr>
        <p:sp>
          <p:nvSpPr>
            <p:cNvPr id="3081" name="Rectangle 3"/>
            <p:cNvSpPr>
              <a:spLocks noChangeArrowheads="1"/>
            </p:cNvSpPr>
            <p:nvPr/>
          </p:nvSpPr>
          <p:spPr bwMode="auto">
            <a:xfrm>
              <a:off x="288" y="1824"/>
              <a:ext cx="15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Mathematically,</a:t>
              </a:r>
            </a:p>
          </p:txBody>
        </p:sp>
        <p:graphicFrame>
          <p:nvGraphicFramePr>
            <p:cNvPr id="3074" name="Object 4"/>
            <p:cNvGraphicFramePr>
              <a:graphicFrameLocks noChangeAspect="1"/>
            </p:cNvGraphicFramePr>
            <p:nvPr/>
          </p:nvGraphicFramePr>
          <p:xfrm>
            <a:off x="1536" y="1841"/>
            <a:ext cx="624" cy="234"/>
          </p:xfrm>
          <a:graphic>
            <a:graphicData uri="http://schemas.openxmlformats.org/presentationml/2006/ole">
              <p:oleObj spid="_x0000_s3074" name="Equation" r:id="rId4" imgW="507960" imgH="190440" progId="Equation.DSMT4">
                <p:embed/>
              </p:oleObj>
            </a:graphicData>
          </a:graphic>
        </p:graphicFrame>
        <p:graphicFrame>
          <p:nvGraphicFramePr>
            <p:cNvPr id="3075" name="Object 9"/>
            <p:cNvGraphicFramePr>
              <a:graphicFrameLocks noChangeAspect="1"/>
            </p:cNvGraphicFramePr>
            <p:nvPr/>
          </p:nvGraphicFramePr>
          <p:xfrm>
            <a:off x="1488" y="2193"/>
            <a:ext cx="1200" cy="396"/>
          </p:xfrm>
          <a:graphic>
            <a:graphicData uri="http://schemas.openxmlformats.org/presentationml/2006/ole">
              <p:oleObj spid="_x0000_s3075" name="Equation" r:id="rId5" imgW="1117440" imgH="368280" progId="Equation.DSMT4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5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5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44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ChangeArrowheads="1"/>
          </p:cNvSpPr>
          <p:nvPr/>
        </p:nvSpPr>
        <p:spPr bwMode="auto">
          <a:xfrm>
            <a:off x="304800" y="990600"/>
            <a:ext cx="6096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It is the conductance of a solution containing </a:t>
            </a:r>
            <a:r>
              <a:rPr lang="en-US">
                <a:solidFill>
                  <a:srgbClr val="FF3300"/>
                </a:solidFill>
              </a:rPr>
              <a:t>1 mole of the electrolyte</a:t>
            </a:r>
            <a:r>
              <a:rPr lang="en-US"/>
              <a:t> in V cc of solution. it is represented as </a:t>
            </a:r>
            <a:r>
              <a:rPr lang="en-US" b="1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en-US"/>
              <a:t>.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4343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smtClean="0"/>
              <a:t>Molar conductance</a:t>
            </a:r>
          </a:p>
        </p:txBody>
      </p:sp>
      <p:sp>
        <p:nvSpPr>
          <p:cNvPr id="446468" name="Rectangle 4"/>
          <p:cNvSpPr>
            <a:spLocks noChangeArrowheads="1"/>
          </p:cNvSpPr>
          <p:nvPr/>
        </p:nvSpPr>
        <p:spPr bwMode="auto">
          <a:xfrm>
            <a:off x="381000" y="3429000"/>
            <a:ext cx="5715000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Where V = volume solution in cc</a:t>
            </a:r>
          </a:p>
          <a:p>
            <a:pPr>
              <a:spcBef>
                <a:spcPct val="50000"/>
              </a:spcBef>
            </a:pPr>
            <a:r>
              <a:rPr lang="en-US"/>
              <a:t>        </a:t>
            </a:r>
            <a:r>
              <a:rPr lang="en-US" b="1"/>
              <a:t>  </a:t>
            </a:r>
            <a:r>
              <a:rPr lang="en-US" b="1">
                <a:solidFill>
                  <a:srgbClr val="000000"/>
                </a:solidFill>
                <a:latin typeface="Symbol" pitchFamily="18" charset="2"/>
              </a:rPr>
              <a:t>m  </a:t>
            </a:r>
            <a:r>
              <a:rPr lang="en-US" b="1">
                <a:latin typeface="Symbol" pitchFamily="18" charset="2"/>
              </a:rPr>
              <a:t>= </a:t>
            </a:r>
            <a:r>
              <a:rPr lang="en-US">
                <a:latin typeface="Arial" charset="0"/>
              </a:rPr>
              <a:t>Molar conductance</a:t>
            </a: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             k = Specific conductance</a:t>
            </a: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             M=molarity of the solution.</a:t>
            </a:r>
          </a:p>
        </p:txBody>
      </p:sp>
      <p:graphicFrame>
        <p:nvGraphicFramePr>
          <p:cNvPr id="446469" name="Object 5"/>
          <p:cNvGraphicFramePr>
            <a:graphicFrameLocks noChangeAspect="1"/>
          </p:cNvGraphicFramePr>
          <p:nvPr/>
        </p:nvGraphicFramePr>
        <p:xfrm>
          <a:off x="533400" y="2133600"/>
          <a:ext cx="1219200" cy="295275"/>
        </p:xfrm>
        <a:graphic>
          <a:graphicData uri="http://schemas.openxmlformats.org/presentationml/2006/ole">
            <p:oleObj spid="_x0000_s4098" name="Equation" r:id="rId3" imgW="1358640" imgH="330120" progId="Equation.DSMT4">
              <p:embed/>
            </p:oleObj>
          </a:graphicData>
        </a:graphic>
      </p:graphicFrame>
      <p:sp>
        <p:nvSpPr>
          <p:cNvPr id="446470" name="Text Box 6"/>
          <p:cNvSpPr txBox="1">
            <a:spLocks noChangeArrowheads="1"/>
          </p:cNvSpPr>
          <p:nvPr/>
        </p:nvSpPr>
        <p:spPr bwMode="auto">
          <a:xfrm>
            <a:off x="838200" y="266700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=k x 1000/M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6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6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6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6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6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6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6" grpId="0" autoUpdateAnimBg="0"/>
      <p:bldP spid="446468" grpId="0" autoUpdateAnimBg="0"/>
      <p:bldP spid="44647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61722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smtClean="0"/>
              <a:t>Effect of Dilution on Conductivity</a:t>
            </a:r>
          </a:p>
        </p:txBody>
      </p:sp>
      <p:sp>
        <p:nvSpPr>
          <p:cNvPr id="447491" name="Rectangle 3"/>
          <p:cNvSpPr>
            <a:spLocks noChangeArrowheads="1"/>
          </p:cNvSpPr>
          <p:nvPr/>
        </p:nvSpPr>
        <p:spPr bwMode="auto">
          <a:xfrm>
            <a:off x="457200" y="1066800"/>
            <a:ext cx="75438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Specific conductivity decreases on dilution.</a:t>
            </a:r>
            <a:br>
              <a:rPr lang="en-US"/>
            </a:br>
            <a:endParaRPr lang="en-US"/>
          </a:p>
          <a:p>
            <a:r>
              <a:rPr lang="en-US">
                <a:solidFill>
                  <a:srgbClr val="A50021"/>
                </a:solidFill>
              </a:rPr>
              <a:t>Equivalent and molar conductance both increase with dilution and reaches a maximum value.</a:t>
            </a:r>
            <a:r>
              <a:rPr lang="en-US"/>
              <a:t> </a:t>
            </a:r>
          </a:p>
          <a:p>
            <a:endParaRPr lang="en-US"/>
          </a:p>
          <a:p>
            <a:r>
              <a:rPr lang="en-US">
                <a:solidFill>
                  <a:srgbClr val="006600"/>
                </a:solidFill>
              </a:rPr>
              <a:t>The conductance of all electrolytes increases with temperature.</a:t>
            </a:r>
          </a:p>
        </p:txBody>
      </p:sp>
      <p:pic>
        <p:nvPicPr>
          <p:cNvPr id="4474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276600"/>
            <a:ext cx="4343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7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67818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smtClean="0"/>
              <a:t>Relation between equivalent conductivity and molar conductivity </a:t>
            </a:r>
          </a:p>
        </p:txBody>
      </p:sp>
      <p:graphicFrame>
        <p:nvGraphicFramePr>
          <p:cNvPr id="470020" name="Object 4"/>
          <p:cNvGraphicFramePr>
            <a:graphicFrameLocks noChangeAspect="1"/>
          </p:cNvGraphicFramePr>
          <p:nvPr/>
        </p:nvGraphicFramePr>
        <p:xfrm>
          <a:off x="457200" y="1562100"/>
          <a:ext cx="4267200" cy="419100"/>
        </p:xfrm>
        <a:graphic>
          <a:graphicData uri="http://schemas.openxmlformats.org/presentationml/2006/ole">
            <p:oleObj spid="_x0000_s5122" name="Equation" r:id="rId3" imgW="1815840" imgH="177480" progId="Equation.DSMT4">
              <p:embed/>
            </p:oleObj>
          </a:graphicData>
        </a:graphic>
      </p:graphicFrame>
      <p:sp>
        <p:nvSpPr>
          <p:cNvPr id="470021" name="Text Box 5"/>
          <p:cNvSpPr txBox="1">
            <a:spLocks noChangeArrowheads="1"/>
          </p:cNvSpPr>
          <p:nvPr/>
        </p:nvSpPr>
        <p:spPr bwMode="auto">
          <a:xfrm>
            <a:off x="457200" y="2452688"/>
            <a:ext cx="630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i.e. </a:t>
            </a:r>
          </a:p>
        </p:txBody>
      </p:sp>
      <p:sp>
        <p:nvSpPr>
          <p:cNvPr id="470022" name="Text Box 6"/>
          <p:cNvSpPr txBox="1">
            <a:spLocks noChangeArrowheads="1"/>
          </p:cNvSpPr>
          <p:nvPr/>
        </p:nvSpPr>
        <p:spPr bwMode="auto">
          <a:xfrm>
            <a:off x="457200" y="3048000"/>
            <a:ext cx="6656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Molar conductivity =  n- factor x equivalent conductivity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0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0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0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0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021" grpId="0" autoUpdateAnimBg="0"/>
      <p:bldP spid="47002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46482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smtClean="0"/>
              <a:t>Illustrative Example</a:t>
            </a:r>
          </a:p>
        </p:txBody>
      </p:sp>
      <p:sp>
        <p:nvSpPr>
          <p:cNvPr id="561155" name="Text Box 3"/>
          <p:cNvSpPr txBox="1">
            <a:spLocks noChangeArrowheads="1"/>
          </p:cNvSpPr>
          <p:nvPr/>
        </p:nvSpPr>
        <p:spPr bwMode="auto">
          <a:xfrm>
            <a:off x="381000" y="990600"/>
            <a:ext cx="5943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990000"/>
                </a:solidFill>
              </a:rPr>
              <a:t>The resistance of 0.01N NaCl solution at 25</a:t>
            </a:r>
            <a:r>
              <a:rPr lang="en-US" baseline="30000">
                <a:solidFill>
                  <a:srgbClr val="990000"/>
                </a:solidFill>
              </a:rPr>
              <a:t>0</a:t>
            </a:r>
            <a:r>
              <a:rPr lang="en-US">
                <a:solidFill>
                  <a:srgbClr val="990000"/>
                </a:solidFill>
              </a:rPr>
              <a:t>C is 200 ohm. Cell constant of conductivity cell is unity. Calculate the  equivalent conductance and molar conductance of the  solution. </a:t>
            </a:r>
          </a:p>
        </p:txBody>
      </p:sp>
      <p:sp>
        <p:nvSpPr>
          <p:cNvPr id="561156" name="Text Box 4"/>
          <p:cNvSpPr txBox="1">
            <a:spLocks noChangeArrowheads="1"/>
          </p:cNvSpPr>
          <p:nvPr/>
        </p:nvSpPr>
        <p:spPr bwMode="auto">
          <a:xfrm>
            <a:off x="336550" y="2438400"/>
            <a:ext cx="1339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Solution:</a:t>
            </a:r>
          </a:p>
        </p:txBody>
      </p:sp>
      <p:sp>
        <p:nvSpPr>
          <p:cNvPr id="561157" name="Text Box 5"/>
          <p:cNvSpPr txBox="1">
            <a:spLocks noChangeArrowheads="1"/>
          </p:cNvSpPr>
          <p:nvPr/>
        </p:nvSpPr>
        <p:spPr bwMode="auto">
          <a:xfrm>
            <a:off x="381000" y="3108325"/>
            <a:ext cx="44751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Conductance of the cell=1/resistance</a:t>
            </a:r>
          </a:p>
          <a:p>
            <a:r>
              <a:rPr lang="en-US"/>
              <a:t>                                  =1/200</a:t>
            </a:r>
          </a:p>
          <a:p>
            <a:r>
              <a:rPr lang="en-US"/>
              <a:t>                                  =0.005 S.  </a:t>
            </a:r>
          </a:p>
        </p:txBody>
      </p:sp>
      <p:sp>
        <p:nvSpPr>
          <p:cNvPr id="561158" name="Text Box 6"/>
          <p:cNvSpPr txBox="1">
            <a:spLocks noChangeArrowheads="1"/>
          </p:cNvSpPr>
          <p:nvPr/>
        </p:nvSpPr>
        <p:spPr bwMode="auto">
          <a:xfrm>
            <a:off x="381000" y="4556125"/>
            <a:ext cx="59467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Specific conductance=conductance x cell constant</a:t>
            </a:r>
          </a:p>
          <a:p>
            <a:r>
              <a:rPr lang="en-US"/>
              <a:t>                              =0.005 x 1</a:t>
            </a:r>
          </a:p>
          <a:p>
            <a:r>
              <a:rPr lang="en-US"/>
              <a:t>                              =0.005 S cm</a:t>
            </a:r>
            <a:r>
              <a:rPr lang="en-US" baseline="30000"/>
              <a:t>-1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1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1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1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1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1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1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1155" grpId="0" autoUpdateAnimBg="0"/>
      <p:bldP spid="561156" grpId="0" autoUpdateAnimBg="0"/>
      <p:bldP spid="561157" grpId="0" autoUpdateAnimBg="0"/>
      <p:bldP spid="56115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46482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smtClean="0"/>
              <a:t>Solution Cont.</a:t>
            </a:r>
          </a:p>
        </p:txBody>
      </p:sp>
      <p:sp>
        <p:nvSpPr>
          <p:cNvPr id="563207" name="Text Box 7"/>
          <p:cNvSpPr txBox="1">
            <a:spLocks noChangeArrowheads="1"/>
          </p:cNvSpPr>
          <p:nvPr/>
        </p:nvSpPr>
        <p:spPr bwMode="auto">
          <a:xfrm>
            <a:off x="381000" y="1066800"/>
            <a:ext cx="70516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Equivalent Conductance = Specific conductance x (1000/N)</a:t>
            </a:r>
          </a:p>
          <a:p>
            <a:r>
              <a:rPr lang="en-US"/>
              <a:t>                                   = 0.005 x 1000/0.01</a:t>
            </a:r>
          </a:p>
          <a:p>
            <a:r>
              <a:rPr lang="en-US"/>
              <a:t>                                   = 500 ohm</a:t>
            </a:r>
            <a:r>
              <a:rPr lang="en-US" baseline="30000"/>
              <a:t>-1</a:t>
            </a:r>
            <a:r>
              <a:rPr lang="en-US"/>
              <a:t>cm</a:t>
            </a:r>
            <a:r>
              <a:rPr lang="en-US" baseline="30000"/>
              <a:t>2</a:t>
            </a:r>
            <a:r>
              <a:rPr lang="en-US"/>
              <a:t>eq</a:t>
            </a:r>
            <a:r>
              <a:rPr lang="en-US" baseline="30000"/>
              <a:t>-1</a:t>
            </a:r>
          </a:p>
        </p:txBody>
      </p:sp>
      <p:sp>
        <p:nvSpPr>
          <p:cNvPr id="563208" name="Text Box 8"/>
          <p:cNvSpPr txBox="1">
            <a:spLocks noChangeArrowheads="1"/>
          </p:cNvSpPr>
          <p:nvPr/>
        </p:nvSpPr>
        <p:spPr bwMode="auto">
          <a:xfrm>
            <a:off x="381000" y="2970213"/>
            <a:ext cx="65436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Molar Conductivity = Equivalent conductivity x n-factor</a:t>
            </a:r>
          </a:p>
          <a:p>
            <a:r>
              <a:rPr lang="en-US"/>
              <a:t>                           = 500 x 1</a:t>
            </a:r>
          </a:p>
          <a:p>
            <a:r>
              <a:rPr lang="en-US"/>
              <a:t>                           = 500 ohm</a:t>
            </a:r>
            <a:r>
              <a:rPr lang="en-US" baseline="30000"/>
              <a:t>-1</a:t>
            </a:r>
            <a:r>
              <a:rPr lang="en-US"/>
              <a:t>mol</a:t>
            </a:r>
            <a:r>
              <a:rPr lang="en-US" baseline="30000"/>
              <a:t>-1</a:t>
            </a:r>
            <a:r>
              <a:rPr lang="en-US"/>
              <a:t>cm</a:t>
            </a:r>
            <a:r>
              <a:rPr lang="en-US" baseline="3000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7" grpId="0" autoUpdateAnimBg="0"/>
      <p:bldP spid="56320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40386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smtClean="0">
                <a:solidFill>
                  <a:srgbClr val="000099"/>
                </a:solidFill>
              </a:rPr>
              <a:t>Kohlrausch’s  Law</a:t>
            </a:r>
          </a:p>
        </p:txBody>
      </p:sp>
      <p:graphicFrame>
        <p:nvGraphicFramePr>
          <p:cNvPr id="448515" name="Object 3"/>
          <p:cNvGraphicFramePr>
            <a:graphicFrameLocks noChangeAspect="1"/>
          </p:cNvGraphicFramePr>
          <p:nvPr/>
        </p:nvGraphicFramePr>
        <p:xfrm>
          <a:off x="500063" y="2303463"/>
          <a:ext cx="2057400" cy="463550"/>
        </p:xfrm>
        <a:graphic>
          <a:graphicData uri="http://schemas.openxmlformats.org/presentationml/2006/ole">
            <p:oleObj spid="_x0000_s6146" name="Equation" r:id="rId3" imgW="1803240" imgH="406080" progId="Equation.DSMT4">
              <p:embed/>
            </p:oleObj>
          </a:graphicData>
        </a:graphic>
      </p:graphicFrame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500063" y="3122613"/>
            <a:ext cx="5029200" cy="915987"/>
            <a:chOff x="288" y="1872"/>
            <a:chExt cx="3168" cy="577"/>
          </a:xfrm>
        </p:grpSpPr>
        <p:sp>
          <p:nvSpPr>
            <p:cNvPr id="6151" name="Rectangle 5"/>
            <p:cNvSpPr>
              <a:spLocks noChangeArrowheads="1"/>
            </p:cNvSpPr>
            <p:nvPr/>
          </p:nvSpPr>
          <p:spPr bwMode="auto">
            <a:xfrm>
              <a:off x="288" y="1872"/>
              <a:ext cx="3168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Where                   </a:t>
              </a:r>
              <a:r>
                <a:rPr lang="en-US"/>
                <a:t>are known as </a:t>
              </a:r>
              <a:r>
                <a:rPr lang="en-US">
                  <a:solidFill>
                    <a:srgbClr val="7C0000"/>
                  </a:solidFill>
                </a:rPr>
                <a:t>ionic conductance</a:t>
              </a:r>
              <a:r>
                <a:rPr lang="en-US"/>
                <a:t> of anion and cation  at infinite dilution respectively. </a:t>
              </a:r>
            </a:p>
          </p:txBody>
        </p:sp>
        <p:graphicFrame>
          <p:nvGraphicFramePr>
            <p:cNvPr id="6147" name="Object 6"/>
            <p:cNvGraphicFramePr>
              <a:graphicFrameLocks noChangeAspect="1"/>
            </p:cNvGraphicFramePr>
            <p:nvPr/>
          </p:nvGraphicFramePr>
          <p:xfrm>
            <a:off x="892" y="1899"/>
            <a:ext cx="746" cy="212"/>
          </p:xfrm>
          <a:graphic>
            <a:graphicData uri="http://schemas.openxmlformats.org/presentationml/2006/ole">
              <p:oleObj spid="_x0000_s6147" name="Equation" r:id="rId4" imgW="1434960" imgH="406080" progId="Equation.DSMT4">
                <p:embed/>
              </p:oleObj>
            </a:graphicData>
          </a:graphic>
        </p:graphicFrame>
      </p:grpSp>
      <p:sp>
        <p:nvSpPr>
          <p:cNvPr id="448525" name="Text Box 13"/>
          <p:cNvSpPr txBox="1">
            <a:spLocks noChangeArrowheads="1"/>
          </p:cNvSpPr>
          <p:nvPr/>
        </p:nvSpPr>
        <p:spPr bwMode="auto">
          <a:xfrm>
            <a:off x="347663" y="1217613"/>
            <a:ext cx="689133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“Limiting molar conductivity of an electrolyte can be  </a:t>
            </a:r>
          </a:p>
          <a:p>
            <a:r>
              <a:rPr lang="en-US"/>
              <a:t> represented as the sum of the individual contributions of </a:t>
            </a:r>
          </a:p>
          <a:p>
            <a:r>
              <a:rPr lang="en-US"/>
              <a:t> the anion and cation of the electrolyte.”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8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8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4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852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60198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smtClean="0">
                <a:solidFill>
                  <a:schemeClr val="accent2"/>
                </a:solidFill>
              </a:rPr>
              <a:t>Application of Kohlrausch’s law</a:t>
            </a:r>
          </a:p>
        </p:txBody>
      </p:sp>
      <p:sp>
        <p:nvSpPr>
          <p:cNvPr id="449539" name="Rectangle 3"/>
          <p:cNvSpPr>
            <a:spLocks noChangeArrowheads="1"/>
          </p:cNvSpPr>
          <p:nvPr/>
        </p:nvSpPr>
        <p:spPr bwMode="auto">
          <a:xfrm>
            <a:off x="381000" y="4724400"/>
            <a:ext cx="746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1963" indent="-461963"/>
            <a:r>
              <a:rPr lang="en-US"/>
              <a:t>(2). For obtaining the equivalent conductivities of weak electrolytes at infinite dilution.</a:t>
            </a:r>
          </a:p>
        </p:txBody>
      </p:sp>
      <p:sp>
        <p:nvSpPr>
          <p:cNvPr id="449540" name="Text Box 4"/>
          <p:cNvSpPr txBox="1">
            <a:spLocks noChangeArrowheads="1"/>
          </p:cNvSpPr>
          <p:nvPr/>
        </p:nvSpPr>
        <p:spPr bwMode="auto">
          <a:xfrm>
            <a:off x="457200" y="1066800"/>
            <a:ext cx="55451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61963" indent="-461963"/>
            <a:r>
              <a:rPr lang="en-US"/>
              <a:t>(1). It is used for determination of </a:t>
            </a:r>
            <a:r>
              <a:rPr lang="en-US" b="1">
                <a:solidFill>
                  <a:srgbClr val="7C0000"/>
                </a:solidFill>
              </a:rPr>
              <a:t>degree of</a:t>
            </a:r>
            <a:r>
              <a:rPr lang="en-US">
                <a:solidFill>
                  <a:srgbClr val="7C0000"/>
                </a:solidFill>
              </a:rPr>
              <a:t> </a:t>
            </a:r>
          </a:p>
          <a:p>
            <a:pPr marL="461963" indent="-461963"/>
            <a:r>
              <a:rPr lang="en-US" b="1">
                <a:solidFill>
                  <a:srgbClr val="7C0000"/>
                </a:solidFill>
              </a:rPr>
              <a:t>	dissociation</a:t>
            </a:r>
            <a:r>
              <a:rPr lang="en-US">
                <a:solidFill>
                  <a:srgbClr val="7C0000"/>
                </a:solidFill>
              </a:rPr>
              <a:t> </a:t>
            </a:r>
            <a:r>
              <a:rPr lang="en-US"/>
              <a:t>of a weak electrolyte.</a:t>
            </a:r>
          </a:p>
        </p:txBody>
      </p:sp>
      <p:graphicFrame>
        <p:nvGraphicFramePr>
          <p:cNvPr id="449541" name="Object 5"/>
          <p:cNvGraphicFramePr>
            <a:graphicFrameLocks noChangeAspect="1"/>
          </p:cNvGraphicFramePr>
          <p:nvPr/>
        </p:nvGraphicFramePr>
        <p:xfrm>
          <a:off x="1143000" y="1828800"/>
          <a:ext cx="1066800" cy="914400"/>
        </p:xfrm>
        <a:graphic>
          <a:graphicData uri="http://schemas.openxmlformats.org/presentationml/2006/ole">
            <p:oleObj spid="_x0000_s7170" name="Equation" r:id="rId3" imgW="444240" imgH="380880" progId="Equation.DSMT4">
              <p:embed/>
            </p:oleObj>
          </a:graphicData>
        </a:graphic>
      </p:graphicFrame>
      <p:sp>
        <p:nvSpPr>
          <p:cNvPr id="449544" name="Text Box 8"/>
          <p:cNvSpPr txBox="1">
            <a:spLocks noChangeArrowheads="1"/>
          </p:cNvSpPr>
          <p:nvPr/>
        </p:nvSpPr>
        <p:spPr bwMode="auto">
          <a:xfrm>
            <a:off x="381000" y="2743200"/>
            <a:ext cx="1006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Where,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458788" y="3352800"/>
            <a:ext cx="6716712" cy="1028700"/>
            <a:chOff x="1008" y="2160"/>
            <a:chExt cx="4231" cy="648"/>
          </a:xfrm>
        </p:grpSpPr>
        <p:graphicFrame>
          <p:nvGraphicFramePr>
            <p:cNvPr id="7171" name="Object 6"/>
            <p:cNvGraphicFramePr>
              <a:graphicFrameLocks noChangeAspect="1"/>
            </p:cNvGraphicFramePr>
            <p:nvPr/>
          </p:nvGraphicFramePr>
          <p:xfrm>
            <a:off x="1008" y="2160"/>
            <a:ext cx="288" cy="271"/>
          </p:xfrm>
          <a:graphic>
            <a:graphicData uri="http://schemas.openxmlformats.org/presentationml/2006/ole">
              <p:oleObj spid="_x0000_s7171" name="Equation" r:id="rId4" imgW="215640" imgH="203040" progId="Equation.DSMT4">
                <p:embed/>
              </p:oleObj>
            </a:graphicData>
          </a:graphic>
        </p:graphicFrame>
        <p:graphicFrame>
          <p:nvGraphicFramePr>
            <p:cNvPr id="7172" name="Object 7"/>
            <p:cNvGraphicFramePr>
              <a:graphicFrameLocks noChangeAspect="1"/>
            </p:cNvGraphicFramePr>
            <p:nvPr/>
          </p:nvGraphicFramePr>
          <p:xfrm>
            <a:off x="1008" y="2496"/>
            <a:ext cx="225" cy="312"/>
          </p:xfrm>
          <a:graphic>
            <a:graphicData uri="http://schemas.openxmlformats.org/presentationml/2006/ole">
              <p:oleObj spid="_x0000_s7172" name="Equation" r:id="rId5" imgW="164880" imgH="228600" progId="Equation.DSMT4">
                <p:embed/>
              </p:oleObj>
            </a:graphicData>
          </a:graphic>
        </p:graphicFrame>
        <p:sp>
          <p:nvSpPr>
            <p:cNvPr id="7178" name="Text Box 9"/>
            <p:cNvSpPr txBox="1">
              <a:spLocks noChangeArrowheads="1"/>
            </p:cNvSpPr>
            <p:nvPr/>
          </p:nvSpPr>
          <p:spPr bwMode="auto">
            <a:xfrm>
              <a:off x="1248" y="2192"/>
              <a:ext cx="399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ym typeface="Wingdings" pitchFamily="2" charset="2"/>
                </a:rPr>
                <a:t>represents equivalent conductivity at infinite dilution.</a:t>
              </a:r>
              <a:endParaRPr lang="en-US"/>
            </a:p>
          </p:txBody>
        </p:sp>
        <p:sp>
          <p:nvSpPr>
            <p:cNvPr id="7179" name="Text Box 10"/>
            <p:cNvSpPr txBox="1">
              <a:spLocks noChangeArrowheads="1"/>
            </p:cNvSpPr>
            <p:nvPr/>
          </p:nvSpPr>
          <p:spPr bwMode="auto">
            <a:xfrm>
              <a:off x="1248" y="2528"/>
              <a:ext cx="35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ym typeface="Wingdings" pitchFamily="2" charset="2"/>
                </a:rPr>
                <a:t>represents equivalent conductivity at dilution v.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9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9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9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9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9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9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49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39" grpId="0" autoUpdateAnimBg="0"/>
      <p:bldP spid="449540" grpId="0" autoUpdateAnimBg="0"/>
      <p:bldP spid="449544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4724400" cy="3810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b="1" smtClean="0">
                <a:solidFill>
                  <a:srgbClr val="000099"/>
                </a:solidFill>
              </a:rPr>
              <a:t>Illustrative Example</a:t>
            </a:r>
            <a:endParaRPr lang="en-US" b="1" smtClean="0"/>
          </a:p>
        </p:txBody>
      </p:sp>
      <p:sp>
        <p:nvSpPr>
          <p:cNvPr id="558083" name="Text Box 3"/>
          <p:cNvSpPr txBox="1">
            <a:spLocks noChangeArrowheads="1"/>
          </p:cNvSpPr>
          <p:nvPr/>
        </p:nvSpPr>
        <p:spPr bwMode="auto">
          <a:xfrm>
            <a:off x="304800" y="866775"/>
            <a:ext cx="6629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800000"/>
                </a:solidFill>
              </a:rPr>
              <a:t>A decinormal solution of NaCl has specific conductivity equal to 0.0092.If ionic conductance of Na</a:t>
            </a:r>
            <a:r>
              <a:rPr lang="en-US" baseline="30000">
                <a:solidFill>
                  <a:srgbClr val="800000"/>
                </a:solidFill>
              </a:rPr>
              <a:t>+</a:t>
            </a:r>
            <a:r>
              <a:rPr lang="en-US">
                <a:solidFill>
                  <a:srgbClr val="800000"/>
                </a:solidFill>
              </a:rPr>
              <a:t> and Cl</a:t>
            </a:r>
            <a:r>
              <a:rPr lang="en-US" baseline="30000">
                <a:solidFill>
                  <a:srgbClr val="800000"/>
                </a:solidFill>
              </a:rPr>
              <a:t>–</a:t>
            </a:r>
            <a:r>
              <a:rPr lang="en-US">
                <a:solidFill>
                  <a:srgbClr val="800000"/>
                </a:solidFill>
              </a:rPr>
              <a:t> ions are 43.0 and 65.0 ohm</a:t>
            </a:r>
            <a:r>
              <a:rPr lang="en-US" baseline="30000">
                <a:solidFill>
                  <a:srgbClr val="800000"/>
                </a:solidFill>
              </a:rPr>
              <a:t>–1 </a:t>
            </a:r>
            <a:r>
              <a:rPr lang="en-US">
                <a:solidFill>
                  <a:srgbClr val="800000"/>
                </a:solidFill>
              </a:rPr>
              <a:t>respectively. Calculate the degree of dissociation of NaCl solution.   </a:t>
            </a:r>
          </a:p>
        </p:txBody>
      </p:sp>
      <p:sp>
        <p:nvSpPr>
          <p:cNvPr id="558084" name="Text Box 4"/>
          <p:cNvSpPr txBox="1">
            <a:spLocks noChangeArrowheads="1"/>
          </p:cNvSpPr>
          <p:nvPr/>
        </p:nvSpPr>
        <p:spPr bwMode="auto">
          <a:xfrm>
            <a:off x="304800" y="3138488"/>
            <a:ext cx="38147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Equivalent conductance of NaCl</a:t>
            </a:r>
          </a:p>
        </p:txBody>
      </p:sp>
      <p:graphicFrame>
        <p:nvGraphicFramePr>
          <p:cNvPr id="558085" name="Object 5"/>
          <p:cNvGraphicFramePr>
            <a:graphicFrameLocks noChangeAspect="1"/>
          </p:cNvGraphicFramePr>
          <p:nvPr/>
        </p:nvGraphicFramePr>
        <p:xfrm>
          <a:off x="506413" y="3519488"/>
          <a:ext cx="3176587" cy="646112"/>
        </p:xfrm>
        <a:graphic>
          <a:graphicData uri="http://schemas.openxmlformats.org/presentationml/2006/ole">
            <p:oleObj spid="_x0000_s8194" name="Equation" r:id="rId3" imgW="1434960" imgH="291960" progId="Equation.DSMT4">
              <p:embed/>
            </p:oleObj>
          </a:graphicData>
        </a:graphic>
      </p:graphicFrame>
      <p:graphicFrame>
        <p:nvGraphicFramePr>
          <p:cNvPr id="558086" name="Object 6"/>
          <p:cNvGraphicFramePr>
            <a:graphicFrameLocks noChangeAspect="1"/>
          </p:cNvGraphicFramePr>
          <p:nvPr/>
        </p:nvGraphicFramePr>
        <p:xfrm>
          <a:off x="457200" y="4159250"/>
          <a:ext cx="2209800" cy="793750"/>
        </p:xfrm>
        <a:graphic>
          <a:graphicData uri="http://schemas.openxmlformats.org/presentationml/2006/ole">
            <p:oleObj spid="_x0000_s8195" name="Equation" r:id="rId4" imgW="990360" imgH="355320" progId="Equation.DSMT4">
              <p:embed/>
            </p:oleObj>
          </a:graphicData>
        </a:graphic>
      </p:graphicFrame>
      <p:graphicFrame>
        <p:nvGraphicFramePr>
          <p:cNvPr id="558087" name="Object 7"/>
          <p:cNvGraphicFramePr>
            <a:graphicFrameLocks noChangeAspect="1"/>
          </p:cNvGraphicFramePr>
          <p:nvPr/>
        </p:nvGraphicFramePr>
        <p:xfrm>
          <a:off x="381000" y="5133975"/>
          <a:ext cx="3810000" cy="504825"/>
        </p:xfrm>
        <a:graphic>
          <a:graphicData uri="http://schemas.openxmlformats.org/presentationml/2006/ole">
            <p:oleObj spid="_x0000_s8196" name="Equation" r:id="rId5" imgW="1726920" imgH="228600" progId="Equation.DSMT4">
              <p:embed/>
            </p:oleObj>
          </a:graphicData>
        </a:graphic>
      </p:graphicFrame>
      <p:graphicFrame>
        <p:nvGraphicFramePr>
          <p:cNvPr id="558088" name="Object 8"/>
          <p:cNvGraphicFramePr>
            <a:graphicFrameLocks noChangeAspect="1"/>
          </p:cNvGraphicFramePr>
          <p:nvPr/>
        </p:nvGraphicFramePr>
        <p:xfrm>
          <a:off x="457200" y="5799138"/>
          <a:ext cx="2514600" cy="677862"/>
        </p:xfrm>
        <a:graphic>
          <a:graphicData uri="http://schemas.openxmlformats.org/presentationml/2006/ole">
            <p:oleObj spid="_x0000_s8197" name="Equation" r:id="rId6" imgW="1180800" imgH="317160" progId="Equation.DSMT4">
              <p:embed/>
            </p:oleObj>
          </a:graphicData>
        </a:graphic>
      </p:graphicFrame>
      <p:sp>
        <p:nvSpPr>
          <p:cNvPr id="558089" name="Text Box 9"/>
          <p:cNvSpPr txBox="1">
            <a:spLocks noChangeArrowheads="1"/>
          </p:cNvSpPr>
          <p:nvPr/>
        </p:nvSpPr>
        <p:spPr bwMode="auto">
          <a:xfrm>
            <a:off x="304800" y="2057400"/>
            <a:ext cx="1339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Solution:</a:t>
            </a:r>
          </a:p>
        </p:txBody>
      </p:sp>
      <p:sp>
        <p:nvSpPr>
          <p:cNvPr id="558090" name="Text Box 10"/>
          <p:cNvSpPr txBox="1">
            <a:spLocks noChangeArrowheads="1"/>
          </p:cNvSpPr>
          <p:nvPr/>
        </p:nvSpPr>
        <p:spPr bwMode="auto">
          <a:xfrm>
            <a:off x="381000" y="2590800"/>
            <a:ext cx="234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Normality=0.10  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8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8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8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8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8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8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8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8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8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58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58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58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8083" grpId="0" autoUpdateAnimBg="0"/>
      <p:bldP spid="558084" grpId="0" autoUpdateAnimBg="0"/>
      <p:bldP spid="558089" grpId="0" autoUpdateAnimBg="0"/>
      <p:bldP spid="558090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ChangeArrowheads="1"/>
          </p:cNvSpPr>
          <p:nvPr/>
        </p:nvSpPr>
        <p:spPr bwMode="auto">
          <a:xfrm>
            <a:off x="381000" y="1066800"/>
            <a:ext cx="61722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990000"/>
                </a:solidFill>
              </a:rPr>
              <a:t>Equivalent conductance of NaCl, HCl </a:t>
            </a:r>
            <a:br>
              <a:rPr lang="en-US">
                <a:solidFill>
                  <a:srgbClr val="990000"/>
                </a:solidFill>
              </a:rPr>
            </a:br>
            <a:r>
              <a:rPr lang="en-US">
                <a:solidFill>
                  <a:srgbClr val="990000"/>
                </a:solidFill>
              </a:rPr>
              <a:t>and C</a:t>
            </a:r>
            <a:r>
              <a:rPr lang="en-US" baseline="-25000">
                <a:solidFill>
                  <a:srgbClr val="990000"/>
                </a:solidFill>
              </a:rPr>
              <a:t>2</a:t>
            </a:r>
            <a:r>
              <a:rPr lang="en-US">
                <a:solidFill>
                  <a:srgbClr val="990000"/>
                </a:solidFill>
              </a:rPr>
              <a:t>H</a:t>
            </a:r>
            <a:r>
              <a:rPr lang="en-US" baseline="-25000">
                <a:solidFill>
                  <a:srgbClr val="990000"/>
                </a:solidFill>
              </a:rPr>
              <a:t>5</a:t>
            </a:r>
            <a:r>
              <a:rPr lang="en-US">
                <a:solidFill>
                  <a:srgbClr val="990000"/>
                </a:solidFill>
              </a:rPr>
              <a:t>COONa at infinite dilution are </a:t>
            </a:r>
            <a:br>
              <a:rPr lang="en-US">
                <a:solidFill>
                  <a:srgbClr val="990000"/>
                </a:solidFill>
              </a:rPr>
            </a:br>
            <a:r>
              <a:rPr lang="en-US">
                <a:solidFill>
                  <a:srgbClr val="990000"/>
                </a:solidFill>
              </a:rPr>
              <a:t>126.45, 426.16 and 91 ohm</a:t>
            </a:r>
            <a:r>
              <a:rPr lang="en-US" baseline="30000">
                <a:solidFill>
                  <a:srgbClr val="990000"/>
                </a:solidFill>
              </a:rPr>
              <a:t>–1</a:t>
            </a:r>
            <a:r>
              <a:rPr lang="en-US">
                <a:solidFill>
                  <a:srgbClr val="990000"/>
                </a:solidFill>
              </a:rPr>
              <a:t> cm</a:t>
            </a:r>
            <a:r>
              <a:rPr lang="en-US" baseline="30000">
                <a:solidFill>
                  <a:srgbClr val="990000"/>
                </a:solidFill>
              </a:rPr>
              <a:t>2</a:t>
            </a:r>
            <a:r>
              <a:rPr lang="en-US">
                <a:solidFill>
                  <a:srgbClr val="990000"/>
                </a:solidFill>
              </a:rPr>
              <a:t> </a:t>
            </a:r>
            <a:br>
              <a:rPr lang="en-US">
                <a:solidFill>
                  <a:srgbClr val="990000"/>
                </a:solidFill>
              </a:rPr>
            </a:br>
            <a:r>
              <a:rPr lang="en-US">
                <a:solidFill>
                  <a:srgbClr val="990000"/>
                </a:solidFill>
              </a:rPr>
              <a:t>respectively.Calculate the equivalent conductance</a:t>
            </a:r>
            <a:br>
              <a:rPr lang="en-US">
                <a:solidFill>
                  <a:srgbClr val="990000"/>
                </a:solidFill>
              </a:rPr>
            </a:br>
            <a:r>
              <a:rPr lang="en-US">
                <a:solidFill>
                  <a:srgbClr val="990000"/>
                </a:solidFill>
              </a:rPr>
              <a:t>of C</a:t>
            </a:r>
            <a:r>
              <a:rPr lang="en-US" baseline="-25000">
                <a:solidFill>
                  <a:srgbClr val="990000"/>
                </a:solidFill>
              </a:rPr>
              <a:t>2</a:t>
            </a:r>
            <a:r>
              <a:rPr lang="en-US">
                <a:solidFill>
                  <a:srgbClr val="990000"/>
                </a:solidFill>
              </a:rPr>
              <a:t>H</a:t>
            </a:r>
            <a:r>
              <a:rPr lang="en-US" baseline="-25000">
                <a:solidFill>
                  <a:srgbClr val="990000"/>
                </a:solidFill>
              </a:rPr>
              <a:t>5</a:t>
            </a:r>
            <a:r>
              <a:rPr lang="en-US">
                <a:solidFill>
                  <a:srgbClr val="990000"/>
                </a:solidFill>
              </a:rPr>
              <a:t>COOH.</a:t>
            </a:r>
            <a:endParaRPr lang="en-US" baseline="30000">
              <a:solidFill>
                <a:srgbClr val="990000"/>
              </a:solidFill>
            </a:endParaRPr>
          </a:p>
        </p:txBody>
      </p:sp>
      <p:graphicFrame>
        <p:nvGraphicFramePr>
          <p:cNvPr id="565251" name="Object 3"/>
          <p:cNvGraphicFramePr>
            <a:graphicFrameLocks noChangeAspect="1"/>
          </p:cNvGraphicFramePr>
          <p:nvPr/>
        </p:nvGraphicFramePr>
        <p:xfrm>
          <a:off x="457200" y="3378200"/>
          <a:ext cx="3810000" cy="388938"/>
        </p:xfrm>
        <a:graphic>
          <a:graphicData uri="http://schemas.openxmlformats.org/presentationml/2006/ole">
            <p:oleObj spid="_x0000_s9218" name="Equation" r:id="rId3" imgW="1739880" imgH="177480" progId="Equation.DSMT4">
              <p:embed/>
            </p:oleObj>
          </a:graphicData>
        </a:graphic>
      </p:graphicFrame>
      <p:graphicFrame>
        <p:nvGraphicFramePr>
          <p:cNvPr id="565252" name="Object 4"/>
          <p:cNvGraphicFramePr>
            <a:graphicFrameLocks noChangeAspect="1"/>
          </p:cNvGraphicFramePr>
          <p:nvPr/>
        </p:nvGraphicFramePr>
        <p:xfrm>
          <a:off x="4267200" y="3378200"/>
          <a:ext cx="2133600" cy="420688"/>
        </p:xfrm>
        <a:graphic>
          <a:graphicData uri="http://schemas.openxmlformats.org/presentationml/2006/ole">
            <p:oleObj spid="_x0000_s9219" name="Equation" r:id="rId4" imgW="901440" imgH="177480" progId="Equation.DSMT4">
              <p:embed/>
            </p:oleObj>
          </a:graphicData>
        </a:graphic>
      </p:graphicFrame>
      <p:sp>
        <p:nvSpPr>
          <p:cNvPr id="565253" name="Rectangle 5"/>
          <p:cNvSpPr>
            <a:spLocks noChangeArrowheads="1"/>
          </p:cNvSpPr>
          <p:nvPr/>
        </p:nvSpPr>
        <p:spPr bwMode="auto">
          <a:xfrm>
            <a:off x="533400" y="3970338"/>
            <a:ext cx="45720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= 91 + 426.16 – 126.45</a:t>
            </a: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= 390.71 ohm</a:t>
            </a:r>
            <a:r>
              <a:rPr lang="en-US" baseline="30000"/>
              <a:t>–1</a:t>
            </a:r>
            <a:r>
              <a:rPr lang="en-US"/>
              <a:t> cm</a:t>
            </a:r>
            <a:r>
              <a:rPr lang="en-US" baseline="30000"/>
              <a:t>2</a:t>
            </a:r>
          </a:p>
        </p:txBody>
      </p:sp>
      <p:sp>
        <p:nvSpPr>
          <p:cNvPr id="565254" name="Text Box 6"/>
          <p:cNvSpPr txBox="1">
            <a:spLocks noChangeArrowheads="1"/>
          </p:cNvSpPr>
          <p:nvPr/>
        </p:nvSpPr>
        <p:spPr bwMode="auto">
          <a:xfrm>
            <a:off x="527050" y="2743200"/>
            <a:ext cx="1339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Solution: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title"/>
          </p:nvPr>
        </p:nvSpPr>
        <p:spPr>
          <a:xfrm>
            <a:off x="314325" y="487363"/>
            <a:ext cx="3724275" cy="274637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b="1" smtClean="0">
                <a:solidFill>
                  <a:srgbClr val="000099"/>
                </a:solidFill>
              </a:rPr>
              <a:t>Illustrative Example</a:t>
            </a:r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5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5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5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5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5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5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5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5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5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50" grpId="0" autoUpdateAnimBg="0"/>
      <p:bldP spid="565253" grpId="0" autoUpdateAnimBg="0"/>
      <p:bldP spid="565254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Illustrative Example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04800" y="1019175"/>
            <a:ext cx="7032625" cy="1190625"/>
            <a:chOff x="240" y="672"/>
            <a:chExt cx="4430" cy="750"/>
          </a:xfrm>
        </p:grpSpPr>
        <p:sp>
          <p:nvSpPr>
            <p:cNvPr id="20489" name="Text Box 3"/>
            <p:cNvSpPr txBox="1">
              <a:spLocks noChangeArrowheads="1"/>
            </p:cNvSpPr>
            <p:nvPr/>
          </p:nvSpPr>
          <p:spPr bwMode="auto">
            <a:xfrm>
              <a:off x="240" y="672"/>
              <a:ext cx="4368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A50021"/>
                  </a:solidFill>
                </a:rPr>
                <a:t>Calculate (a) the degree of dissociation and (b) the dissociation constant of 0.01M CH</a:t>
              </a:r>
              <a:r>
                <a:rPr lang="en-US" baseline="-25000">
                  <a:solidFill>
                    <a:srgbClr val="A50021"/>
                  </a:solidFill>
                </a:rPr>
                <a:t>3</a:t>
              </a:r>
              <a:r>
                <a:rPr lang="en-US">
                  <a:solidFill>
                    <a:srgbClr val="A50021"/>
                  </a:solidFill>
                </a:rPr>
                <a:t>COOH solution;  given the conductance  of CH</a:t>
              </a:r>
              <a:r>
                <a:rPr lang="en-US" baseline="-25000">
                  <a:solidFill>
                    <a:srgbClr val="A50021"/>
                  </a:solidFill>
                </a:rPr>
                <a:t>3</a:t>
              </a:r>
              <a:r>
                <a:rPr lang="en-US">
                  <a:solidFill>
                    <a:srgbClr val="A50021"/>
                  </a:solidFill>
                </a:rPr>
                <a:t>COOH is 1.65 ×10</a:t>
              </a:r>
              <a:r>
                <a:rPr lang="en-US" baseline="30000">
                  <a:solidFill>
                    <a:srgbClr val="A50021"/>
                  </a:solidFill>
                </a:rPr>
                <a:t>–4 </a:t>
              </a:r>
              <a:r>
                <a:rPr lang="en-US">
                  <a:solidFill>
                    <a:srgbClr val="A50021"/>
                  </a:solidFill>
                </a:rPr>
                <a:t>S cm</a:t>
              </a:r>
              <a:r>
                <a:rPr lang="en-US" baseline="30000">
                  <a:solidFill>
                    <a:srgbClr val="A50021"/>
                  </a:solidFill>
                </a:rPr>
                <a:t>–1</a:t>
              </a:r>
              <a:r>
                <a:rPr lang="en-US">
                  <a:solidFill>
                    <a:srgbClr val="A50021"/>
                  </a:solidFill>
                </a:rPr>
                <a:t> and           (CH</a:t>
              </a:r>
              <a:r>
                <a:rPr lang="en-US" baseline="-25000">
                  <a:solidFill>
                    <a:srgbClr val="A50021"/>
                  </a:solidFill>
                </a:rPr>
                <a:t>3</a:t>
              </a:r>
              <a:r>
                <a:rPr lang="en-US">
                  <a:solidFill>
                    <a:srgbClr val="A50021"/>
                  </a:solidFill>
                </a:rPr>
                <a:t>COOH) = 390.6 S cm</a:t>
              </a:r>
              <a:r>
                <a:rPr lang="en-US" baseline="30000">
                  <a:solidFill>
                    <a:srgbClr val="A50021"/>
                  </a:solidFill>
                </a:rPr>
                <a:t>2 </a:t>
              </a:r>
              <a:r>
                <a:rPr lang="en-US">
                  <a:solidFill>
                    <a:srgbClr val="A50021"/>
                  </a:solidFill>
                </a:rPr>
                <a:t>mol</a:t>
              </a:r>
              <a:r>
                <a:rPr lang="en-US" baseline="30000">
                  <a:solidFill>
                    <a:srgbClr val="A50021"/>
                  </a:solidFill>
                </a:rPr>
                <a:t>–1</a:t>
              </a:r>
            </a:p>
          </p:txBody>
        </p:sp>
        <p:pic>
          <p:nvPicPr>
            <p:cNvPr id="20490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371" y="942"/>
              <a:ext cx="299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693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819400"/>
            <a:ext cx="16764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9350" name="Text Box 6"/>
          <p:cNvSpPr txBox="1">
            <a:spLocks noChangeArrowheads="1"/>
          </p:cNvSpPr>
          <p:nvPr/>
        </p:nvSpPr>
        <p:spPr bwMode="auto">
          <a:xfrm>
            <a:off x="338138" y="2300288"/>
            <a:ext cx="1417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Solution :</a:t>
            </a:r>
          </a:p>
        </p:txBody>
      </p:sp>
      <p:pic>
        <p:nvPicPr>
          <p:cNvPr id="56935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665538"/>
            <a:ext cx="4648200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935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4862513"/>
            <a:ext cx="1371600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9353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09800" y="5105400"/>
            <a:ext cx="16002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9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9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9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9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9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9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9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9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350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Solution</a:t>
            </a:r>
          </a:p>
        </p:txBody>
      </p:sp>
      <p:pic>
        <p:nvPicPr>
          <p:cNvPr id="5703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95400"/>
            <a:ext cx="12192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03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2514600"/>
            <a:ext cx="1739900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0373" name="Text Box 5"/>
          <p:cNvSpPr txBox="1">
            <a:spLocks noChangeArrowheads="1"/>
          </p:cNvSpPr>
          <p:nvPr/>
        </p:nvSpPr>
        <p:spPr bwMode="auto">
          <a:xfrm>
            <a:off x="485775" y="3886200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=</a:t>
            </a:r>
            <a:r>
              <a:rPr lang="en-US">
                <a:solidFill>
                  <a:srgbClr val="000000"/>
                </a:solidFill>
              </a:rPr>
              <a:t> 1.84 ×10</a:t>
            </a:r>
            <a:r>
              <a:rPr lang="en-US" baseline="30000"/>
              <a:t>–5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0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0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0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0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037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2743200" y="2971800"/>
            <a:ext cx="378180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4180</TotalTime>
  <Words>688</Words>
  <Application>Microsoft Office PowerPoint</Application>
  <PresentationFormat>On-screen Show (4:3)</PresentationFormat>
  <Paragraphs>118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Verdana</vt:lpstr>
      <vt:lpstr>Arial</vt:lpstr>
      <vt:lpstr>Times New Roman</vt:lpstr>
      <vt:lpstr>Symbol</vt:lpstr>
      <vt:lpstr>Wingdings</vt:lpstr>
      <vt:lpstr>Office Theme</vt:lpstr>
      <vt:lpstr>MathType 5.0 Equation</vt:lpstr>
      <vt:lpstr>:- Asst. Prof. Sachin P Patil Chemistry Department S T Co-Op Education Society’s, Science Senior College, Shahada.</vt:lpstr>
      <vt:lpstr>Session Objectives</vt:lpstr>
      <vt:lpstr>Electrolytes</vt:lpstr>
      <vt:lpstr>Types of Electrolytes</vt:lpstr>
      <vt:lpstr>Difference between electronic &amp; electrolytic conductors</vt:lpstr>
      <vt:lpstr>Resistance</vt:lpstr>
      <vt:lpstr>Conductance</vt:lpstr>
      <vt:lpstr>Specific Conductivity </vt:lpstr>
      <vt:lpstr>Equivalent Conductance</vt:lpstr>
      <vt:lpstr>Molar conductance</vt:lpstr>
      <vt:lpstr>Effect of Dilution on Conductivity</vt:lpstr>
      <vt:lpstr>Relation between equivalent conductivity and molar conductivity </vt:lpstr>
      <vt:lpstr>Illustrative Example</vt:lpstr>
      <vt:lpstr>Solution Cont.</vt:lpstr>
      <vt:lpstr>Kohlrausch’s  Law</vt:lpstr>
      <vt:lpstr>Application of Kohlrausch’s law</vt:lpstr>
      <vt:lpstr>Illustrative Example</vt:lpstr>
      <vt:lpstr>Illustrative Example</vt:lpstr>
      <vt:lpstr>Illustrative Example</vt:lpstr>
      <vt:lpstr>Solution</vt:lpstr>
      <vt:lpstr>Slide 21</vt:lpstr>
    </vt:vector>
  </TitlesOfParts>
  <Company>cl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Tuxboot-111</cp:lastModifiedBy>
  <cp:revision>980</cp:revision>
  <dcterms:created xsi:type="dcterms:W3CDTF">2003-06-04T06:54:15Z</dcterms:created>
  <dcterms:modified xsi:type="dcterms:W3CDTF">2019-09-12T08:17:39Z</dcterms:modified>
</cp:coreProperties>
</file>