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81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585" autoAdjust="0"/>
  </p:normalViewPr>
  <p:slideViewPr>
    <p:cSldViewPr>
      <p:cViewPr varScale="1">
        <p:scale>
          <a:sx n="68" d="100"/>
          <a:sy n="68" d="100"/>
        </p:scale>
        <p:origin x="-58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D304E11-678A-4334-B53C-31BBE8154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6D336-E786-476F-8736-9E2AC191DD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B285F52-3220-4858-B94E-92E5112E92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691241-9C76-4BFB-A5D6-87212FBB3F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71B940D-F0F8-4DC5-93A3-68C339DD82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09FD020-8F71-4FF5-9FDA-180F724E30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3E83D-1436-473E-9F1F-A56686AA42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3F40763-5660-4164-A578-1C39C93381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E9B4215-2183-435B-9556-7D62A0036D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F7314-86D5-4BEF-BA6B-9A5619D28C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86293-02F1-4FB6-882F-285C36B662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441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99B7439-E857-4FBE-9164-A978D116B0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5" r:id="rId2"/>
    <p:sldLayoutId id="2147483720" r:id="rId3"/>
    <p:sldLayoutId id="2147483721" r:id="rId4"/>
    <p:sldLayoutId id="2147483722" r:id="rId5"/>
    <p:sldLayoutId id="2147483723" r:id="rId6"/>
    <p:sldLayoutId id="2147483716" r:id="rId7"/>
    <p:sldLayoutId id="2147483724" r:id="rId8"/>
    <p:sldLayoutId id="2147483725" r:id="rId9"/>
    <p:sldLayoutId id="2147483717" r:id="rId10"/>
    <p:sldLayoutId id="214748371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7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44608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>
                <a:solidFill>
                  <a:srgbClr val="FF0000"/>
                </a:solidFill>
              </a:rPr>
              <a:t>Second law of Thermodynamics</a:t>
            </a: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143000" y="3124200"/>
            <a:ext cx="8229600" cy="1143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:- 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Asst. Prof. 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Sachin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P 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Patil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en-US" sz="3200" b="1" dirty="0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3200" b="1" dirty="0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Chemistry Department</a:t>
            </a:r>
            <a:br>
              <a:rPr lang="en-US" sz="3200" b="1" dirty="0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3200" b="1" dirty="0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S T Co-Op Education Society’s, Science Senior College, 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Shahada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.</a:t>
            </a:r>
            <a:endParaRPr lang="en-US" sz="3200" b="1" dirty="0">
              <a:solidFill>
                <a:srgbClr val="0070C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4608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/>
              <a:t>Second law of Thermodynamics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914400" y="1319213"/>
            <a:ext cx="7315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800">
                <a:latin typeface="Times New Roman" pitchFamily="18" charset="0"/>
              </a:rPr>
              <a:t>A gas expands to fill the available volume.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800">
                <a:latin typeface="Times New Roman" pitchFamily="18" charset="0"/>
              </a:rPr>
              <a:t>A hot body cools to the temperature of its surroundings.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800">
                <a:latin typeface="Times New Roman" pitchFamily="18" charset="0"/>
              </a:rPr>
              <a:t>A chemical reaction runs in one direction rather than another.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838200" y="3886200"/>
            <a:ext cx="76200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The direction of change that does not require work to be done to bring the change about is called </a:t>
            </a:r>
            <a:r>
              <a:rPr lang="en-US" sz="2800" b="1">
                <a:latin typeface="Times New Roman" pitchFamily="18" charset="0"/>
              </a:rPr>
              <a:t>spontaneous</a:t>
            </a:r>
            <a:r>
              <a:rPr lang="en-US" sz="2800">
                <a:latin typeface="Times New Roman" pitchFamily="18" charset="0"/>
              </a:rPr>
              <a:t> direction of change.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812800" y="5327650"/>
            <a:ext cx="7620000" cy="107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Internal energy lets us access whether a change is permissible. Only those changes occurs for which the internal enegy of an isolated system remains constant.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320800" y="2162175"/>
            <a:ext cx="7010400" cy="28495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914400" y="790575"/>
            <a:ext cx="7518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Is it perhaps the internal energy that tends toward minimum for a spontaneous process?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3251200" y="3165475"/>
            <a:ext cx="2946400" cy="8445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860800" y="3270250"/>
            <a:ext cx="18288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System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251200" y="4537075"/>
            <a:ext cx="32512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Surroundings</a:t>
            </a: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3962400" y="3640138"/>
            <a:ext cx="14224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dU&lt;0</a:t>
            </a: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3759200" y="4219575"/>
            <a:ext cx="14224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dU&gt;0</a:t>
            </a: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1219200" y="5434013"/>
            <a:ext cx="7010400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Perfect gas expands spontaneously into vaccum. dU=0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fig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7250" y="476250"/>
            <a:ext cx="4679950" cy="31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422400" y="4240213"/>
            <a:ext cx="6604000" cy="124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No process is possible in which the sole result is the absorption of heat from a reservoir and its complete conversion into work.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fig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7875" y="466725"/>
            <a:ext cx="5267325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 descr="fig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6363" y="3740150"/>
            <a:ext cx="6751637" cy="274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2235200" y="0"/>
            <a:ext cx="52832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A ball bouncing on the floor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1727200" y="3270250"/>
            <a:ext cx="59944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 ball resting on the warm surface.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04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000" y="263525"/>
            <a:ext cx="4265613" cy="389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914400" y="4537075"/>
            <a:ext cx="71120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Entropy is measure of randomness/ chaosness.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1117600" y="5434013"/>
            <a:ext cx="7315200" cy="95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Total entropy of the system and its surroundings increases in the course of a spontaneous change.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/>
          <p:cNvSpPr txBox="1">
            <a:spLocks noChangeArrowheads="1"/>
          </p:cNvSpPr>
          <p:nvPr/>
        </p:nvSpPr>
        <p:spPr bwMode="auto">
          <a:xfrm>
            <a:off x="914400" y="369888"/>
            <a:ext cx="71120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Thermodynamic definition of entropy.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3444875" y="1530350"/>
          <a:ext cx="2714625" cy="4079875"/>
        </p:xfrm>
        <a:graphic>
          <a:graphicData uri="http://schemas.openxmlformats.org/presentationml/2006/ole">
            <p:oleObj spid="_x0000_s1026" name="Equation" r:id="rId3" imgW="1638000" imgH="227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4535488" y="3354388"/>
          <a:ext cx="73025" cy="149225"/>
        </p:xfrm>
        <a:graphic>
          <a:graphicData uri="http://schemas.openxmlformats.org/presentationml/2006/ole">
            <p:oleObj spid="_x0000_s2050" name="Equation" r:id="rId3" imgW="114120" imgH="21564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609600" y="762000"/>
          <a:ext cx="8001000" cy="5081588"/>
        </p:xfrm>
        <a:graphic>
          <a:graphicData uri="http://schemas.openxmlformats.org/presentationml/2006/ole">
            <p:oleObj spid="_x0000_s2051" name="Equation" r:id="rId4" imgW="2425680" imgH="3251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Line 2"/>
          <p:cNvSpPr>
            <a:spLocks noChangeShapeType="1"/>
          </p:cNvSpPr>
          <p:nvPr/>
        </p:nvSpPr>
        <p:spPr bwMode="auto">
          <a:xfrm>
            <a:off x="2743200" y="527050"/>
            <a:ext cx="284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>
            <a:off x="5588000" y="527050"/>
            <a:ext cx="0" cy="1266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7" name="Arc 4"/>
          <p:cNvSpPr>
            <a:spLocks/>
          </p:cNvSpPr>
          <p:nvPr/>
        </p:nvSpPr>
        <p:spPr bwMode="auto">
          <a:xfrm flipH="1" flipV="1">
            <a:off x="2743200" y="527050"/>
            <a:ext cx="2844800" cy="1266825"/>
          </a:xfrm>
          <a:custGeom>
            <a:avLst/>
            <a:gdLst>
              <a:gd name="T0" fmla="*/ 0 w 21600"/>
              <a:gd name="T1" fmla="*/ 0 h 21600"/>
              <a:gd name="T2" fmla="*/ 2844800 w 21600"/>
              <a:gd name="T3" fmla="*/ 1266825 h 21600"/>
              <a:gd name="T4" fmla="*/ 0 w 21600"/>
              <a:gd name="T5" fmla="*/ 1266825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Line 5"/>
          <p:cNvSpPr>
            <a:spLocks noChangeShapeType="1"/>
          </p:cNvSpPr>
          <p:nvPr/>
        </p:nvSpPr>
        <p:spPr bwMode="auto">
          <a:xfrm>
            <a:off x="1524000" y="2005013"/>
            <a:ext cx="548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9" name="Text Box 6"/>
          <p:cNvSpPr txBox="1">
            <a:spLocks noChangeArrowheads="1"/>
          </p:cNvSpPr>
          <p:nvPr/>
        </p:nvSpPr>
        <p:spPr bwMode="auto">
          <a:xfrm>
            <a:off x="914400" y="949325"/>
            <a:ext cx="10160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T</a:t>
            </a:r>
          </a:p>
        </p:txBody>
      </p:sp>
      <p:sp>
        <p:nvSpPr>
          <p:cNvPr id="3080" name="Text Box 7"/>
          <p:cNvSpPr txBox="1">
            <a:spLocks noChangeArrowheads="1"/>
          </p:cNvSpPr>
          <p:nvPr/>
        </p:nvSpPr>
        <p:spPr bwMode="auto">
          <a:xfrm>
            <a:off x="4064000" y="2005013"/>
            <a:ext cx="13208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V</a:t>
            </a:r>
          </a:p>
        </p:txBody>
      </p:sp>
      <p:sp>
        <p:nvSpPr>
          <p:cNvPr id="3081" name="Text Box 8"/>
          <p:cNvSpPr txBox="1">
            <a:spLocks noChangeArrowheads="1"/>
          </p:cNvSpPr>
          <p:nvPr/>
        </p:nvSpPr>
        <p:spPr bwMode="auto">
          <a:xfrm>
            <a:off x="3860800" y="527050"/>
            <a:ext cx="8128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3082" name="Text Box 9"/>
          <p:cNvSpPr txBox="1">
            <a:spLocks noChangeArrowheads="1"/>
          </p:cNvSpPr>
          <p:nvPr/>
        </p:nvSpPr>
        <p:spPr bwMode="auto">
          <a:xfrm>
            <a:off x="4978400" y="1001713"/>
            <a:ext cx="10160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</a:t>
            </a:r>
          </a:p>
        </p:txBody>
      </p:sp>
      <p:sp>
        <p:nvSpPr>
          <p:cNvPr id="3083" name="Text Box 10"/>
          <p:cNvSpPr txBox="1">
            <a:spLocks noChangeArrowheads="1"/>
          </p:cNvSpPr>
          <p:nvPr/>
        </p:nvSpPr>
        <p:spPr bwMode="auto">
          <a:xfrm>
            <a:off x="2844800" y="1212850"/>
            <a:ext cx="10160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</a:t>
            </a:r>
          </a:p>
        </p:txBody>
      </p:sp>
      <p:graphicFrame>
        <p:nvGraphicFramePr>
          <p:cNvPr id="3074" name="Object 11"/>
          <p:cNvGraphicFramePr>
            <a:graphicFrameLocks noChangeAspect="1"/>
          </p:cNvGraphicFramePr>
          <p:nvPr/>
        </p:nvGraphicFramePr>
        <p:xfrm>
          <a:off x="1117600" y="2373313"/>
          <a:ext cx="7416800" cy="4168775"/>
        </p:xfrm>
        <a:graphic>
          <a:graphicData uri="http://schemas.openxmlformats.org/presentationml/2006/ole">
            <p:oleObj spid="_x0000_s3074" name="Equation" r:id="rId3" imgW="2793960" imgH="3632040" progId="Equation.3">
              <p:embed/>
            </p:oleObj>
          </a:graphicData>
        </a:graphic>
      </p:graphicFrame>
      <p:sp>
        <p:nvSpPr>
          <p:cNvPr id="3084" name="Line 12"/>
          <p:cNvSpPr>
            <a:spLocks noChangeShapeType="1"/>
          </p:cNvSpPr>
          <p:nvPr/>
        </p:nvSpPr>
        <p:spPr bwMode="auto">
          <a:xfrm flipV="1">
            <a:off x="1524000" y="315913"/>
            <a:ext cx="0" cy="168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2032000" y="211138"/>
            <a:ext cx="20320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T</a:t>
            </a:r>
            <a:r>
              <a:rPr lang="en-US" sz="2400" baseline="-25000">
                <a:latin typeface="Times New Roman" pitchFamily="18" charset="0"/>
              </a:rPr>
              <a:t>1</a:t>
            </a:r>
            <a:r>
              <a:rPr lang="en-US" sz="2400">
                <a:latin typeface="Times New Roman" pitchFamily="18" charset="0"/>
              </a:rPr>
              <a:t>,V</a:t>
            </a:r>
            <a:r>
              <a:rPr lang="en-US" sz="2400" baseline="-25000">
                <a:latin typeface="Times New Roman" pitchFamily="18" charset="0"/>
              </a:rPr>
              <a:t>1</a:t>
            </a:r>
            <a:r>
              <a:rPr lang="en-US" sz="2400">
                <a:latin typeface="Times New Roman" pitchFamily="18" charset="0"/>
              </a:rPr>
              <a:t>,p</a:t>
            </a:r>
            <a:r>
              <a:rPr lang="en-US" sz="2400" baseline="-25000">
                <a:latin typeface="Times New Roman" pitchFamily="18" charset="0"/>
              </a:rPr>
              <a:t>1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4673600" y="211138"/>
            <a:ext cx="21336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T</a:t>
            </a:r>
            <a:r>
              <a:rPr lang="en-US" sz="2400" baseline="-25000">
                <a:latin typeface="Times New Roman" pitchFamily="18" charset="0"/>
              </a:rPr>
              <a:t>1</a:t>
            </a:r>
            <a:r>
              <a:rPr lang="en-US" sz="2400">
                <a:latin typeface="Times New Roman" pitchFamily="18" charset="0"/>
              </a:rPr>
              <a:t>,V</a:t>
            </a:r>
            <a:r>
              <a:rPr lang="en-US" sz="2400" baseline="-25000">
                <a:latin typeface="Times New Roman" pitchFamily="18" charset="0"/>
              </a:rPr>
              <a:t>2</a:t>
            </a:r>
            <a:r>
              <a:rPr lang="en-US" sz="2400">
                <a:latin typeface="Times New Roman" pitchFamily="18" charset="0"/>
              </a:rPr>
              <a:t>,p</a:t>
            </a:r>
            <a:r>
              <a:rPr lang="en-US" sz="2400" baseline="-25000">
                <a:latin typeface="Times New Roman" pitchFamily="18" charset="0"/>
              </a:rPr>
              <a:t>2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5588000" y="1635125"/>
            <a:ext cx="18288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T</a:t>
            </a:r>
            <a:r>
              <a:rPr lang="en-US" sz="2400" baseline="-25000">
                <a:latin typeface="Times New Roman" pitchFamily="18" charset="0"/>
              </a:rPr>
              <a:t>2</a:t>
            </a:r>
            <a:r>
              <a:rPr lang="en-US" sz="2400">
                <a:latin typeface="Times New Roman" pitchFamily="18" charset="0"/>
              </a:rPr>
              <a:t>,V</a:t>
            </a:r>
            <a:r>
              <a:rPr lang="en-US" sz="2400" baseline="-25000">
                <a:latin typeface="Times New Roman" pitchFamily="18" charset="0"/>
              </a:rPr>
              <a:t>2</a:t>
            </a:r>
            <a:r>
              <a:rPr lang="en-US" sz="2400">
                <a:latin typeface="Times New Roman" pitchFamily="18" charset="0"/>
              </a:rPr>
              <a:t>,p</a:t>
            </a:r>
            <a:r>
              <a:rPr lang="en-US" sz="2400" baseline="-25000">
                <a:latin typeface="Times New Roman" pitchFamily="18" charset="0"/>
              </a:rPr>
              <a:t>3</a:t>
            </a:r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2"/>
          <p:cNvSpPr>
            <a:spLocks noChangeShapeType="1"/>
          </p:cNvSpPr>
          <p:nvPr/>
        </p:nvSpPr>
        <p:spPr bwMode="auto">
          <a:xfrm>
            <a:off x="2641600" y="1582738"/>
            <a:ext cx="284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0" name="Line 3"/>
          <p:cNvSpPr>
            <a:spLocks noChangeShapeType="1"/>
          </p:cNvSpPr>
          <p:nvPr/>
        </p:nvSpPr>
        <p:spPr bwMode="auto">
          <a:xfrm>
            <a:off x="5588000" y="315913"/>
            <a:ext cx="0" cy="1266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1" name="Line 4"/>
          <p:cNvSpPr>
            <a:spLocks noChangeShapeType="1"/>
          </p:cNvSpPr>
          <p:nvPr/>
        </p:nvSpPr>
        <p:spPr bwMode="auto">
          <a:xfrm>
            <a:off x="1524000" y="2005013"/>
            <a:ext cx="548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914400" y="949325"/>
            <a:ext cx="10160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T</a:t>
            </a: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4064000" y="2005013"/>
            <a:ext cx="13208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V</a:t>
            </a:r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4368800" y="1266825"/>
            <a:ext cx="8128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4978400" y="790575"/>
            <a:ext cx="10160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</a:t>
            </a:r>
          </a:p>
        </p:txBody>
      </p:sp>
      <p:sp>
        <p:nvSpPr>
          <p:cNvPr id="4106" name="Text Box 9"/>
          <p:cNvSpPr txBox="1">
            <a:spLocks noChangeArrowheads="1"/>
          </p:cNvSpPr>
          <p:nvPr/>
        </p:nvSpPr>
        <p:spPr bwMode="auto">
          <a:xfrm>
            <a:off x="3962400" y="949325"/>
            <a:ext cx="10160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</a:t>
            </a:r>
          </a:p>
        </p:txBody>
      </p:sp>
      <p:graphicFrame>
        <p:nvGraphicFramePr>
          <p:cNvPr id="4098" name="Object 10"/>
          <p:cNvGraphicFramePr>
            <a:graphicFrameLocks noChangeAspect="1"/>
          </p:cNvGraphicFramePr>
          <p:nvPr/>
        </p:nvGraphicFramePr>
        <p:xfrm>
          <a:off x="508000" y="2214563"/>
          <a:ext cx="8462963" cy="4591050"/>
        </p:xfrm>
        <a:graphic>
          <a:graphicData uri="http://schemas.openxmlformats.org/presentationml/2006/ole">
            <p:oleObj spid="_x0000_s4098" name="Equation" r:id="rId3" imgW="3187440" imgH="4000320" progId="Equation.3">
              <p:embed/>
            </p:oleObj>
          </a:graphicData>
        </a:graphic>
      </p:graphicFrame>
      <p:sp>
        <p:nvSpPr>
          <p:cNvPr id="4107" name="Line 11"/>
          <p:cNvSpPr>
            <a:spLocks noChangeShapeType="1"/>
          </p:cNvSpPr>
          <p:nvPr/>
        </p:nvSpPr>
        <p:spPr bwMode="auto">
          <a:xfrm flipV="1">
            <a:off x="1524000" y="315913"/>
            <a:ext cx="0" cy="168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5588000" y="158750"/>
            <a:ext cx="18288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T</a:t>
            </a:r>
            <a:r>
              <a:rPr lang="en-US" sz="2400" baseline="-25000">
                <a:latin typeface="Times New Roman" pitchFamily="18" charset="0"/>
              </a:rPr>
              <a:t>2</a:t>
            </a:r>
            <a:r>
              <a:rPr lang="en-US" sz="2400">
                <a:latin typeface="Times New Roman" pitchFamily="18" charset="0"/>
              </a:rPr>
              <a:t>,V</a:t>
            </a:r>
            <a:r>
              <a:rPr lang="en-US" sz="2400" baseline="-25000">
                <a:latin typeface="Times New Roman" pitchFamily="18" charset="0"/>
              </a:rPr>
              <a:t>2</a:t>
            </a:r>
            <a:r>
              <a:rPr lang="en-US" sz="2400">
                <a:latin typeface="Times New Roman" pitchFamily="18" charset="0"/>
              </a:rPr>
              <a:t>,p</a:t>
            </a:r>
            <a:r>
              <a:rPr lang="en-US" sz="2400" baseline="-25000">
                <a:latin typeface="Times New Roman" pitchFamily="18" charset="0"/>
              </a:rPr>
              <a:t>1</a:t>
            </a:r>
            <a:endParaRPr lang="en-US" sz="2400">
              <a:latin typeface="Times New Roman" pitchFamily="18" charset="0"/>
            </a:endParaRPr>
          </a:p>
        </p:txBody>
      </p:sp>
      <p:cxnSp>
        <p:nvCxnSpPr>
          <p:cNvPr id="4109" name="AutoShape 13"/>
          <p:cNvCxnSpPr>
            <a:cxnSpLocks noChangeShapeType="1"/>
            <a:stCxn id="4099" idx="0"/>
            <a:endCxn id="4100" idx="0"/>
          </p:cNvCxnSpPr>
          <p:nvPr/>
        </p:nvCxnSpPr>
        <p:spPr bwMode="auto">
          <a:xfrm flipV="1">
            <a:off x="2862263" y="315913"/>
            <a:ext cx="3190875" cy="1266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1930400" y="1635125"/>
            <a:ext cx="20320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T</a:t>
            </a:r>
            <a:r>
              <a:rPr lang="en-US" sz="2400" baseline="-25000">
                <a:latin typeface="Times New Roman" pitchFamily="18" charset="0"/>
              </a:rPr>
              <a:t>1</a:t>
            </a:r>
            <a:r>
              <a:rPr lang="en-US" sz="2400">
                <a:latin typeface="Times New Roman" pitchFamily="18" charset="0"/>
              </a:rPr>
              <a:t>,V</a:t>
            </a:r>
            <a:r>
              <a:rPr lang="en-US" sz="2400" baseline="-25000">
                <a:latin typeface="Times New Roman" pitchFamily="18" charset="0"/>
              </a:rPr>
              <a:t>1</a:t>
            </a:r>
            <a:r>
              <a:rPr lang="en-US" sz="2400">
                <a:latin typeface="Times New Roman" pitchFamily="18" charset="0"/>
              </a:rPr>
              <a:t>,p</a:t>
            </a:r>
            <a:r>
              <a:rPr lang="en-US" sz="2400" baseline="-25000">
                <a:latin typeface="Times New Roman" pitchFamily="18" charset="0"/>
              </a:rPr>
              <a:t>1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4470400" y="1635125"/>
            <a:ext cx="21336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T</a:t>
            </a:r>
            <a:r>
              <a:rPr lang="en-US" sz="2400" baseline="-25000">
                <a:latin typeface="Times New Roman" pitchFamily="18" charset="0"/>
              </a:rPr>
              <a:t>1</a:t>
            </a:r>
            <a:r>
              <a:rPr lang="en-US" sz="2400">
                <a:latin typeface="Times New Roman" pitchFamily="18" charset="0"/>
              </a:rPr>
              <a:t>,V</a:t>
            </a:r>
            <a:r>
              <a:rPr lang="en-US" sz="2400" baseline="-25000">
                <a:latin typeface="Times New Roman" pitchFamily="18" charset="0"/>
              </a:rPr>
              <a:t>2</a:t>
            </a:r>
            <a:r>
              <a:rPr lang="en-US" sz="2400">
                <a:latin typeface="Times New Roman" pitchFamily="18" charset="0"/>
              </a:rPr>
              <a:t>,p</a:t>
            </a:r>
            <a:r>
              <a:rPr lang="en-US" sz="2400" baseline="-25000">
                <a:latin typeface="Times New Roman" pitchFamily="18" charset="0"/>
              </a:rPr>
              <a:t>2</a:t>
            </a:r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 descr="fig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263525"/>
            <a:ext cx="4303713" cy="273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1422400" y="3059113"/>
          <a:ext cx="6400800" cy="3903662"/>
        </p:xfrm>
        <a:graphic>
          <a:graphicData uri="http://schemas.openxmlformats.org/presentationml/2006/ole">
            <p:oleObj spid="_x0000_s5122" name="Equation" r:id="rId4" imgW="2171520" imgH="3213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Line 2"/>
          <p:cNvSpPr>
            <a:spLocks noChangeShapeType="1"/>
          </p:cNvSpPr>
          <p:nvPr/>
        </p:nvSpPr>
        <p:spPr bwMode="auto">
          <a:xfrm>
            <a:off x="2235200" y="790575"/>
            <a:ext cx="0" cy="1741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2235200" y="2532063"/>
            <a:ext cx="436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2" name="Freeform 4"/>
          <p:cNvSpPr>
            <a:spLocks/>
          </p:cNvSpPr>
          <p:nvPr/>
        </p:nvSpPr>
        <p:spPr bwMode="auto">
          <a:xfrm>
            <a:off x="3251200" y="1001713"/>
            <a:ext cx="1930400" cy="422275"/>
          </a:xfrm>
          <a:custGeom>
            <a:avLst/>
            <a:gdLst>
              <a:gd name="T0" fmla="*/ 0 w 1440"/>
              <a:gd name="T1" fmla="*/ 0 h 480"/>
              <a:gd name="T2" fmla="*/ 288 w 1440"/>
              <a:gd name="T3" fmla="*/ 192 h 480"/>
              <a:gd name="T4" fmla="*/ 672 w 1440"/>
              <a:gd name="T5" fmla="*/ 336 h 480"/>
              <a:gd name="T6" fmla="*/ 1152 w 1440"/>
              <a:gd name="T7" fmla="*/ 432 h 480"/>
              <a:gd name="T8" fmla="*/ 1440 w 1440"/>
              <a:gd name="T9" fmla="*/ 480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0"/>
              <a:gd name="T16" fmla="*/ 0 h 480"/>
              <a:gd name="T17" fmla="*/ 1440 w 1440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40" h="480">
                <a:moveTo>
                  <a:pt x="0" y="0"/>
                </a:moveTo>
                <a:cubicBezTo>
                  <a:pt x="88" y="68"/>
                  <a:pt x="176" y="136"/>
                  <a:pt x="288" y="192"/>
                </a:cubicBezTo>
                <a:cubicBezTo>
                  <a:pt x="400" y="248"/>
                  <a:pt x="528" y="296"/>
                  <a:pt x="672" y="336"/>
                </a:cubicBezTo>
                <a:cubicBezTo>
                  <a:pt x="816" y="376"/>
                  <a:pt x="1024" y="408"/>
                  <a:pt x="1152" y="432"/>
                </a:cubicBezTo>
                <a:cubicBezTo>
                  <a:pt x="1280" y="456"/>
                  <a:pt x="1360" y="468"/>
                  <a:pt x="1440" y="48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3" name="Freeform 5"/>
          <p:cNvSpPr>
            <a:spLocks/>
          </p:cNvSpPr>
          <p:nvPr/>
        </p:nvSpPr>
        <p:spPr bwMode="auto">
          <a:xfrm>
            <a:off x="5080000" y="1371600"/>
            <a:ext cx="1727200" cy="685800"/>
          </a:xfrm>
          <a:custGeom>
            <a:avLst/>
            <a:gdLst>
              <a:gd name="T0" fmla="*/ 0 w 1152"/>
              <a:gd name="T1" fmla="*/ 0 h 768"/>
              <a:gd name="T2" fmla="*/ 384 w 1152"/>
              <a:gd name="T3" fmla="*/ 384 h 768"/>
              <a:gd name="T4" fmla="*/ 816 w 1152"/>
              <a:gd name="T5" fmla="*/ 624 h 768"/>
              <a:gd name="T6" fmla="*/ 1152 w 1152"/>
              <a:gd name="T7" fmla="*/ 768 h 768"/>
              <a:gd name="T8" fmla="*/ 0 60000 65536"/>
              <a:gd name="T9" fmla="*/ 0 60000 65536"/>
              <a:gd name="T10" fmla="*/ 0 60000 65536"/>
              <a:gd name="T11" fmla="*/ 0 60000 65536"/>
              <a:gd name="T12" fmla="*/ 0 w 1152"/>
              <a:gd name="T13" fmla="*/ 0 h 768"/>
              <a:gd name="T14" fmla="*/ 1152 w 1152"/>
              <a:gd name="T15" fmla="*/ 768 h 7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52" h="768">
                <a:moveTo>
                  <a:pt x="0" y="0"/>
                </a:moveTo>
                <a:cubicBezTo>
                  <a:pt x="124" y="140"/>
                  <a:pt x="248" y="280"/>
                  <a:pt x="384" y="384"/>
                </a:cubicBezTo>
                <a:cubicBezTo>
                  <a:pt x="520" y="488"/>
                  <a:pt x="688" y="560"/>
                  <a:pt x="816" y="624"/>
                </a:cubicBezTo>
                <a:cubicBezTo>
                  <a:pt x="944" y="688"/>
                  <a:pt x="1088" y="744"/>
                  <a:pt x="1152" y="76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3251200" y="1001713"/>
            <a:ext cx="0" cy="1055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>
            <a:off x="3251200" y="2057400"/>
            <a:ext cx="355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2946400" y="738188"/>
            <a:ext cx="10160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4876800" y="1160463"/>
            <a:ext cx="10160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6807200" y="1898650"/>
            <a:ext cx="10160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2844800" y="2057400"/>
            <a:ext cx="12192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D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1727200" y="1530350"/>
            <a:ext cx="10160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P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4673600" y="2532063"/>
            <a:ext cx="16256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V</a:t>
            </a: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3657600" y="2057400"/>
            <a:ext cx="22352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Constant P</a:t>
            </a: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5384800" y="1476375"/>
            <a:ext cx="27432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Adiabatic</a:t>
            </a:r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3454400" y="844550"/>
            <a:ext cx="23368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Isothermal</a:t>
            </a:r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 flipH="1">
            <a:off x="2336800" y="1001713"/>
            <a:ext cx="731838" cy="105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Constant 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1117600" y="527050"/>
            <a:ext cx="68072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Clausius inequality theorm</a:t>
            </a: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1320800" y="1160463"/>
          <a:ext cx="6299200" cy="4906962"/>
        </p:xfrm>
        <a:graphic>
          <a:graphicData uri="http://schemas.openxmlformats.org/presentationml/2006/ole">
            <p:oleObj spid="_x0000_s6146" name="Equation" r:id="rId3" imgW="2489040" imgH="3809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219200" y="307975"/>
          <a:ext cx="7010400" cy="5969000"/>
        </p:xfrm>
        <a:graphic>
          <a:graphicData uri="http://schemas.openxmlformats.org/presentationml/2006/ole">
            <p:oleObj spid="_x0000_s7170" name="Equation" r:id="rId3" imgW="2425680" imgH="4292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914400" y="738188"/>
          <a:ext cx="7112000" cy="5014912"/>
        </p:xfrm>
        <a:graphic>
          <a:graphicData uri="http://schemas.openxmlformats.org/presentationml/2006/ole">
            <p:oleObj spid="_x0000_s8194" name="Equation" r:id="rId3" imgW="2463480" imgH="34797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320800" y="685800"/>
            <a:ext cx="6604000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Entropy changes in a Reversible process</a:t>
            </a:r>
          </a:p>
        </p:txBody>
      </p:sp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1466850" y="1725613"/>
          <a:ext cx="6864350" cy="4235450"/>
        </p:xfrm>
        <a:graphic>
          <a:graphicData uri="http://schemas.openxmlformats.org/presentationml/2006/ole">
            <p:oleObj spid="_x0000_s9218" name="Equation" r:id="rId3" imgW="2679480" imgH="33145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1219200" y="422275"/>
            <a:ext cx="67056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Heating or Cooling process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1828800" y="1108075"/>
          <a:ext cx="5530850" cy="5137150"/>
        </p:xfrm>
        <a:graphic>
          <a:graphicData uri="http://schemas.openxmlformats.org/presentationml/2006/ole">
            <p:oleObj spid="_x0000_s10242" name="Equation" r:id="rId3" imgW="2133360" imgH="4038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2" descr="04_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51200" y="581025"/>
            <a:ext cx="4470400" cy="237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3" descr="04_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51200" y="3481388"/>
            <a:ext cx="5080000" cy="269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4535488" y="3327400"/>
          <a:ext cx="73025" cy="149225"/>
        </p:xfrm>
        <a:graphic>
          <a:graphicData uri="http://schemas.openxmlformats.org/presentationml/2006/ole">
            <p:oleObj spid="_x0000_s11266" name="Equation" r:id="rId5" imgW="114120" imgH="215640" progId="Equation.3">
              <p:embed/>
            </p:oleObj>
          </a:graphicData>
        </a:graphic>
      </p:graphicFrame>
      <p:graphicFrame>
        <p:nvGraphicFramePr>
          <p:cNvPr id="11267" name="Rectangle 5"/>
          <p:cNvGraphicFramePr>
            <a:graphicFrameLocks/>
          </p:cNvGraphicFramePr>
          <p:nvPr/>
        </p:nvGraphicFramePr>
        <p:xfrm>
          <a:off x="1524000" y="6542088"/>
          <a:ext cx="6096000" cy="2109787"/>
        </p:xfrm>
        <a:graphic>
          <a:graphicData uri="http://schemas.openxmlformats.org/presentationml/2006/ole">
            <p:oleObj spid="_x0000_s11267" name="Equation" r:id="rId6" imgW="0" imgH="0" progId="Equation.3">
              <p:embed/>
            </p:oleObj>
          </a:graphicData>
        </a:graphic>
      </p:graphicFrame>
      <p:graphicFrame>
        <p:nvGraphicFramePr>
          <p:cNvPr id="11268" name="Object 6"/>
          <p:cNvGraphicFramePr>
            <a:graphicFrameLocks noChangeAspect="1"/>
          </p:cNvGraphicFramePr>
          <p:nvPr/>
        </p:nvGraphicFramePr>
        <p:xfrm>
          <a:off x="1069975" y="2730500"/>
          <a:ext cx="1217613" cy="1120775"/>
        </p:xfrm>
        <a:graphic>
          <a:graphicData uri="http://schemas.openxmlformats.org/presentationml/2006/ole">
            <p:oleObj spid="_x0000_s11268" name="Equation" r:id="rId7" imgW="1015920" imgH="863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04_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2500" y="844550"/>
            <a:ext cx="4697413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1219200" y="474663"/>
            <a:ext cx="67056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Isothermal process for an ideal gas</a:t>
            </a:r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1468438" y="1108075"/>
          <a:ext cx="6253162" cy="4800600"/>
        </p:xfrm>
        <a:graphic>
          <a:graphicData uri="http://schemas.openxmlformats.org/presentationml/2006/ole">
            <p:oleObj spid="_x0000_s12290" name="Equation" r:id="rId3" imgW="2628720" imgH="42163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4535488" y="3354388"/>
          <a:ext cx="73025" cy="149225"/>
        </p:xfrm>
        <a:graphic>
          <a:graphicData uri="http://schemas.openxmlformats.org/presentationml/2006/ole">
            <p:oleObj spid="_x0000_s13314" name="Equation" r:id="rId3" imgW="114120" imgH="215640" progId="Equation.3">
              <p:embed/>
            </p:oleObj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1625600" y="1055688"/>
          <a:ext cx="6161088" cy="5221287"/>
        </p:xfrm>
        <a:graphic>
          <a:graphicData uri="http://schemas.openxmlformats.org/presentationml/2006/ole">
            <p:oleObj spid="_x0000_s13315" name="Equation" r:id="rId4" imgW="2286000" imgH="4546440" progId="Equation.3">
              <p:embed/>
            </p:oleObj>
          </a:graphicData>
        </a:graphic>
      </p:graphicFrame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117600" y="422275"/>
            <a:ext cx="74168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Adiabatic Processes for an ideal gas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812800" y="369888"/>
            <a:ext cx="72136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Entropy changes in irreversible Processes</a:t>
            </a:r>
          </a:p>
        </p:txBody>
      </p:sp>
      <p:sp>
        <p:nvSpPr>
          <p:cNvPr id="14340" name="Text Box 3"/>
          <p:cNvSpPr txBox="1">
            <a:spLocks noChangeArrowheads="1"/>
          </p:cNvSpPr>
          <p:nvPr/>
        </p:nvSpPr>
        <p:spPr bwMode="auto">
          <a:xfrm>
            <a:off x="711200" y="1160463"/>
            <a:ext cx="7721600" cy="154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To obtain the change in entropy in an irreversible process we have to calculate </a:t>
            </a:r>
            <a:r>
              <a:rPr lang="en-US" sz="2800">
                <a:latin typeface="Symbol" pitchFamily="18" charset="2"/>
              </a:rPr>
              <a:t>D</a:t>
            </a:r>
            <a:r>
              <a:rPr lang="en-US" sz="2800">
                <a:latin typeface="Times New Roman" pitchFamily="18" charset="0"/>
              </a:rPr>
              <a:t>S along a reversible path between the initial state and the final state.</a:t>
            </a:r>
          </a:p>
        </p:txBody>
      </p:sp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609600" y="2690813"/>
            <a:ext cx="7010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u="sng">
                <a:latin typeface="Times New Roman" pitchFamily="18" charset="0"/>
              </a:rPr>
              <a:t>Freezing of water below its freezing point</a:t>
            </a:r>
          </a:p>
        </p:txBody>
      </p:sp>
      <p:sp>
        <p:nvSpPr>
          <p:cNvPr id="14342" name="Text Box 5"/>
          <p:cNvSpPr txBox="1">
            <a:spLocks noChangeArrowheads="1"/>
          </p:cNvSpPr>
          <p:nvPr/>
        </p:nvSpPr>
        <p:spPr bwMode="auto">
          <a:xfrm>
            <a:off x="914400" y="3640138"/>
            <a:ext cx="31496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H</a:t>
            </a:r>
            <a:r>
              <a:rPr lang="en-US" sz="2400" baseline="-25000">
                <a:latin typeface="Times New Roman" pitchFamily="18" charset="0"/>
              </a:rPr>
              <a:t>2</a:t>
            </a:r>
            <a:r>
              <a:rPr lang="en-US" sz="2400">
                <a:latin typeface="Times New Roman" pitchFamily="18" charset="0"/>
              </a:rPr>
              <a:t>O( l , -10 </a:t>
            </a:r>
            <a:r>
              <a:rPr lang="en-U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°</a:t>
            </a:r>
            <a:r>
              <a:rPr lang="en-US" sz="2400">
                <a:latin typeface="Times New Roman" pitchFamily="18" charset="0"/>
              </a:rPr>
              <a:t>C)</a:t>
            </a:r>
          </a:p>
        </p:txBody>
      </p:sp>
      <p:sp>
        <p:nvSpPr>
          <p:cNvPr id="14343" name="Line 6"/>
          <p:cNvSpPr>
            <a:spLocks noChangeShapeType="1"/>
          </p:cNvSpPr>
          <p:nvPr/>
        </p:nvSpPr>
        <p:spPr bwMode="auto">
          <a:xfrm>
            <a:off x="3860800" y="3798888"/>
            <a:ext cx="142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44" name="Text Box 7"/>
          <p:cNvSpPr txBox="1">
            <a:spLocks noChangeArrowheads="1"/>
          </p:cNvSpPr>
          <p:nvPr/>
        </p:nvSpPr>
        <p:spPr bwMode="auto">
          <a:xfrm>
            <a:off x="5486400" y="3640138"/>
            <a:ext cx="31496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H</a:t>
            </a:r>
            <a:r>
              <a:rPr lang="en-US" sz="2400" baseline="-25000">
                <a:latin typeface="Times New Roman" pitchFamily="18" charset="0"/>
              </a:rPr>
              <a:t>2</a:t>
            </a:r>
            <a:r>
              <a:rPr lang="en-US" sz="2400">
                <a:latin typeface="Times New Roman" pitchFamily="18" charset="0"/>
              </a:rPr>
              <a:t>O( s , -10 </a:t>
            </a:r>
            <a:r>
              <a:rPr lang="en-U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°</a:t>
            </a:r>
            <a:r>
              <a:rPr lang="en-US" sz="2400">
                <a:latin typeface="Times New Roman" pitchFamily="18" charset="0"/>
              </a:rPr>
              <a:t>C)</a:t>
            </a:r>
          </a:p>
        </p:txBody>
      </p:sp>
      <p:sp>
        <p:nvSpPr>
          <p:cNvPr id="14345" name="Text Box 8"/>
          <p:cNvSpPr txBox="1">
            <a:spLocks noChangeArrowheads="1"/>
          </p:cNvSpPr>
          <p:nvPr/>
        </p:nvSpPr>
        <p:spPr bwMode="auto">
          <a:xfrm>
            <a:off x="1016000" y="4852988"/>
            <a:ext cx="31496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H</a:t>
            </a:r>
            <a:r>
              <a:rPr lang="en-US" sz="2400" baseline="-25000">
                <a:latin typeface="Times New Roman" pitchFamily="18" charset="0"/>
              </a:rPr>
              <a:t>2</a:t>
            </a:r>
            <a:r>
              <a:rPr lang="en-US" sz="2400">
                <a:latin typeface="Times New Roman" pitchFamily="18" charset="0"/>
              </a:rPr>
              <a:t>O( l , 0</a:t>
            </a:r>
            <a:r>
              <a:rPr lang="en-U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°</a:t>
            </a:r>
            <a:r>
              <a:rPr lang="en-US" sz="2400">
                <a:latin typeface="Times New Roman" pitchFamily="18" charset="0"/>
              </a:rPr>
              <a:t>C)</a:t>
            </a:r>
          </a:p>
        </p:txBody>
      </p:sp>
      <p:sp>
        <p:nvSpPr>
          <p:cNvPr id="14346" name="Line 9"/>
          <p:cNvSpPr>
            <a:spLocks noChangeShapeType="1"/>
          </p:cNvSpPr>
          <p:nvPr/>
        </p:nvSpPr>
        <p:spPr bwMode="auto">
          <a:xfrm>
            <a:off x="1930400" y="3956050"/>
            <a:ext cx="0" cy="73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47" name="Line 10"/>
          <p:cNvSpPr>
            <a:spLocks noChangeShapeType="1"/>
          </p:cNvSpPr>
          <p:nvPr/>
        </p:nvSpPr>
        <p:spPr bwMode="auto">
          <a:xfrm>
            <a:off x="3962400" y="5011738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48" name="Text Box 11"/>
          <p:cNvSpPr txBox="1">
            <a:spLocks noChangeArrowheads="1"/>
          </p:cNvSpPr>
          <p:nvPr/>
        </p:nvSpPr>
        <p:spPr bwMode="auto">
          <a:xfrm>
            <a:off x="5689600" y="4800600"/>
            <a:ext cx="31496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H</a:t>
            </a:r>
            <a:r>
              <a:rPr lang="en-US" sz="2400" baseline="-25000">
                <a:latin typeface="Times New Roman" pitchFamily="18" charset="0"/>
              </a:rPr>
              <a:t>2</a:t>
            </a:r>
            <a:r>
              <a:rPr lang="en-US" sz="2400">
                <a:latin typeface="Times New Roman" pitchFamily="18" charset="0"/>
              </a:rPr>
              <a:t>O( s , 0 </a:t>
            </a:r>
            <a:r>
              <a:rPr lang="en-U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°</a:t>
            </a:r>
            <a:r>
              <a:rPr lang="en-US" sz="2400">
                <a:latin typeface="Times New Roman" pitchFamily="18" charset="0"/>
              </a:rPr>
              <a:t>C)</a:t>
            </a:r>
          </a:p>
        </p:txBody>
      </p:sp>
      <p:sp>
        <p:nvSpPr>
          <p:cNvPr id="14349" name="Text Box 12"/>
          <p:cNvSpPr txBox="1">
            <a:spLocks noChangeArrowheads="1"/>
          </p:cNvSpPr>
          <p:nvPr/>
        </p:nvSpPr>
        <p:spPr bwMode="auto">
          <a:xfrm>
            <a:off x="3860800" y="3376613"/>
            <a:ext cx="12192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Irrev</a:t>
            </a:r>
          </a:p>
        </p:txBody>
      </p:sp>
      <p:sp>
        <p:nvSpPr>
          <p:cNvPr id="14350" name="Line 13"/>
          <p:cNvSpPr>
            <a:spLocks noChangeShapeType="1"/>
          </p:cNvSpPr>
          <p:nvPr/>
        </p:nvSpPr>
        <p:spPr bwMode="auto">
          <a:xfrm flipV="1">
            <a:off x="6604000" y="3956050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4338" name="Object 14"/>
          <p:cNvGraphicFramePr>
            <a:graphicFrameLocks noChangeAspect="1"/>
          </p:cNvGraphicFramePr>
          <p:nvPr/>
        </p:nvGraphicFramePr>
        <p:xfrm>
          <a:off x="2862263" y="5630863"/>
          <a:ext cx="3014662" cy="630237"/>
        </p:xfrm>
        <a:graphic>
          <a:graphicData uri="http://schemas.openxmlformats.org/presentationml/2006/ole">
            <p:oleObj spid="_x0000_s14338" name="Equation" r:id="rId3" imgW="217152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1320800" y="527050"/>
            <a:ext cx="65024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Absolute entropy of a substance</a:t>
            </a: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1524000" y="1371600"/>
          <a:ext cx="5892800" cy="1928813"/>
        </p:xfrm>
        <a:graphic>
          <a:graphicData uri="http://schemas.openxmlformats.org/presentationml/2006/ole">
            <p:oleObj spid="_x0000_s15362" name="Equation" r:id="rId3" imgW="2120760" imgH="1371600" progId="Equation.3">
              <p:embed/>
            </p:oleObj>
          </a:graphicData>
        </a:graphic>
      </p:graphicFrame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219200" y="4010025"/>
            <a:ext cx="70104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Third law of thermodynamics</a:t>
            </a:r>
            <a:r>
              <a:rPr lang="en-US" sz="2400">
                <a:latin typeface="Times New Roman" pitchFamily="18" charset="0"/>
              </a:rPr>
              <a:t>: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219200" y="4695825"/>
            <a:ext cx="6908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The entropy of each pure element or substance in a perfectly crystalline form is zero at absolute zero.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1422400" y="1108075"/>
          <a:ext cx="6502400" cy="4537075"/>
        </p:xfrm>
        <a:graphic>
          <a:graphicData uri="http://schemas.openxmlformats.org/presentationml/2006/ole">
            <p:oleObj spid="_x0000_s16386" name="Equation" r:id="rId3" imgW="2438280" imgH="3581280" progId="Equation.3">
              <p:embed/>
            </p:oleObj>
          </a:graphicData>
        </a:graphic>
      </p:graphicFrame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422400" y="315913"/>
            <a:ext cx="61976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Spontaneous process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485900" y="1108075"/>
          <a:ext cx="6337300" cy="4694238"/>
        </p:xfrm>
        <a:graphic>
          <a:graphicData uri="http://schemas.openxmlformats.org/presentationml/2006/ole">
            <p:oleObj spid="_x0000_s17410" name="Equation" r:id="rId3" imgW="2489040" imgH="3606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1447800"/>
            <a:ext cx="3821113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6000" dirty="0">
                <a:solidFill>
                  <a:schemeClr val="accent3"/>
                </a:solidFill>
              </a:rPr>
              <a:t>Thank You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149</TotalTime>
  <Words>352</Words>
  <Application>Microsoft Office PowerPoint</Application>
  <PresentationFormat>On-screen Show (4:3)</PresentationFormat>
  <Paragraphs>64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Lucida Sans Unicode</vt:lpstr>
      <vt:lpstr>Wingdings 3</vt:lpstr>
      <vt:lpstr>Verdana</vt:lpstr>
      <vt:lpstr>Wingdings 2</vt:lpstr>
      <vt:lpstr>Calibri</vt:lpstr>
      <vt:lpstr>Times New Roman</vt:lpstr>
      <vt:lpstr>Symbol</vt:lpstr>
      <vt:lpstr>Concourse</vt:lpstr>
      <vt:lpstr>Microsoft Equation 3.0</vt:lpstr>
      <vt:lpstr>Second law of Thermodynamics</vt:lpstr>
      <vt:lpstr>Second law of Thermodynamics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Second law of Thermodynamics</dc:title>
  <dc:creator>Tuxboot-111</dc:creator>
  <cp:lastModifiedBy>Tuxboot-111</cp:lastModifiedBy>
  <cp:revision>5</cp:revision>
  <dcterms:created xsi:type="dcterms:W3CDTF">2009-08-09T18:27:02Z</dcterms:created>
  <dcterms:modified xsi:type="dcterms:W3CDTF">2019-09-12T08:37:27Z</dcterms:modified>
</cp:coreProperties>
</file>