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307" r:id="rId5"/>
    <p:sldId id="261" r:id="rId6"/>
    <p:sldId id="260" r:id="rId7"/>
    <p:sldId id="262" r:id="rId8"/>
    <p:sldId id="308" r:id="rId9"/>
    <p:sldId id="309" r:id="rId10"/>
    <p:sldId id="310" r:id="rId11"/>
    <p:sldId id="311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305" r:id="rId30"/>
    <p:sldId id="306" r:id="rId31"/>
    <p:sldId id="286" r:id="rId32"/>
    <p:sldId id="287" r:id="rId33"/>
    <p:sldId id="288" r:id="rId34"/>
    <p:sldId id="289" r:id="rId35"/>
    <p:sldId id="290" r:id="rId36"/>
    <p:sldId id="312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DBD5"/>
    <a:srgbClr val="F4F4F4"/>
    <a:srgbClr val="C86C77"/>
    <a:srgbClr val="001996"/>
    <a:srgbClr val="C82E3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82" d="100"/>
          <a:sy n="82" d="100"/>
        </p:scale>
        <p:origin x="-162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2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510F58-7019-41EE-9A7B-9673CE2F506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06651F-89A0-4121-B428-59B8C1D4093E}" type="slidenum">
              <a:rPr lang="en-US"/>
              <a:pPr/>
              <a:t>1</a:t>
            </a:fld>
            <a:endParaRPr lang="en-US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EAC18D-E68C-4BB8-A18A-A6DAB88D64A4}" type="slidenum">
              <a:rPr lang="en-US"/>
              <a:pPr/>
              <a:t>2</a:t>
            </a:fld>
            <a:endParaRPr lang="en-US"/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A6E262-BA9C-4343-961D-8275F9048685}" type="slidenum">
              <a:rPr lang="en-US"/>
              <a:pPr/>
              <a:t>3</a:t>
            </a:fld>
            <a:endParaRPr lang="en-US"/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C3B98C-A6AF-4D77-ABE6-A4EDEA33731A}" type="slidenum">
              <a:rPr lang="en-US"/>
              <a:pPr/>
              <a:t>4</a:t>
            </a:fld>
            <a:endParaRPr lang="en-US"/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B96E84-55DC-4E48-94E1-92E349951EBC}" type="slidenum">
              <a:rPr lang="en-US"/>
              <a:pPr/>
              <a:t>5</a:t>
            </a:fld>
            <a:endParaRPr lang="en-US"/>
          </a:p>
        </p:txBody>
      </p:sp>
      <p:sp>
        <p:nvSpPr>
          <p:cNvPr id="30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8753B9-F923-4B5D-AC57-BE06B3B42D68}" type="slidenum">
              <a:rPr lang="en-US"/>
              <a:pPr/>
              <a:t>6</a:t>
            </a:fld>
            <a:endParaRPr lang="en-US"/>
          </a:p>
        </p:txBody>
      </p:sp>
      <p:sp>
        <p:nvSpPr>
          <p:cNvPr id="327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70F903-E171-4E3E-BAA9-CFCEEC2D5FBB}" type="slidenum">
              <a:rPr lang="en-US"/>
              <a:pPr/>
              <a:t>7</a:t>
            </a:fld>
            <a:endParaRPr lang="en-US"/>
          </a:p>
        </p:txBody>
      </p:sp>
      <p:sp>
        <p:nvSpPr>
          <p:cNvPr id="348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F99BC5-869C-4D2A-84F3-2333494273A9}" type="slidenum">
              <a:rPr lang="en-US"/>
              <a:pPr/>
              <a:t>8</a:t>
            </a:fld>
            <a:endParaRPr lang="en-US"/>
          </a:p>
        </p:txBody>
      </p:sp>
      <p:sp>
        <p:nvSpPr>
          <p:cNvPr id="368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F76C5B-225B-423D-A8D0-73C86593808C}" type="slidenum">
              <a:rPr lang="en-US"/>
              <a:pPr/>
              <a:t>9</a:t>
            </a:fld>
            <a:endParaRPr lang="en-US"/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D713AD-6CB7-4041-B5B4-A75EE30C85EF}" type="slidenum">
              <a:rPr lang="en-US"/>
              <a:pPr/>
              <a:t>10</a:t>
            </a:fld>
            <a:endParaRPr lang="en-US"/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BBF011-A001-42BB-B0DC-12DC2C5B2B4D}" type="slidenum">
              <a:rPr lang="en-US"/>
              <a:pPr/>
              <a:t>11</a:t>
            </a:fld>
            <a:endParaRPr lang="en-US"/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E7D3E-6341-4274-9F26-40894C60353B}" type="slidenum">
              <a:rPr lang="en-US"/>
              <a:pPr/>
              <a:t>12</a:t>
            </a:fld>
            <a:endParaRPr lang="en-US"/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699659-953D-4F7A-8237-AC0EC01F488C}" type="slidenum">
              <a:rPr lang="en-US"/>
              <a:pPr/>
              <a:t>13</a:t>
            </a:fld>
            <a:endParaRPr lang="en-US"/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06EBF8-94DF-4A98-9DAB-475143B55BFC}" type="slidenum">
              <a:rPr lang="en-US"/>
              <a:pPr/>
              <a:t>14</a:t>
            </a:fld>
            <a:endParaRPr lang="en-US"/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CAF42B-8661-49A3-B48E-A3437B96EB04}" type="slidenum">
              <a:rPr lang="en-US"/>
              <a:pPr/>
              <a:t>15</a:t>
            </a:fld>
            <a:endParaRPr lang="en-US"/>
          </a:p>
        </p:txBody>
      </p:sp>
      <p:sp>
        <p:nvSpPr>
          <p:cNvPr id="532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964F31-331A-46FD-BCE7-E43385CA81D2}" type="slidenum">
              <a:rPr lang="en-US"/>
              <a:pPr/>
              <a:t>16</a:t>
            </a:fld>
            <a:endParaRPr lang="en-US"/>
          </a:p>
        </p:txBody>
      </p:sp>
      <p:sp>
        <p:nvSpPr>
          <p:cNvPr id="552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3D9E8D-F42B-4F0B-84D0-0FF2F026D190}" type="slidenum">
              <a:rPr lang="en-US"/>
              <a:pPr/>
              <a:t>17</a:t>
            </a:fld>
            <a:endParaRPr lang="en-US"/>
          </a:p>
        </p:txBody>
      </p:sp>
      <p:sp>
        <p:nvSpPr>
          <p:cNvPr id="573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D51C02-E2B1-4D14-A53F-5728DAC0E939}" type="slidenum">
              <a:rPr lang="en-US"/>
              <a:pPr/>
              <a:t>18</a:t>
            </a:fld>
            <a:endParaRPr lang="en-US"/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975B6-626E-4F55-AD95-9A33E522A15A}" type="slidenum">
              <a:rPr lang="en-US"/>
              <a:pPr/>
              <a:t>19</a:t>
            </a:fld>
            <a:endParaRPr lang="en-US"/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3710B3-7E16-477F-93D8-F37825B4C59E}" type="slidenum">
              <a:rPr lang="en-US"/>
              <a:pPr/>
              <a:t>20</a:t>
            </a:fld>
            <a:endParaRPr lang="en-US"/>
          </a:p>
        </p:txBody>
      </p:sp>
      <p:sp>
        <p:nvSpPr>
          <p:cNvPr id="675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B9F8AA-11A6-4E5C-A8F8-31E01A17053D}" type="slidenum">
              <a:rPr lang="en-US"/>
              <a:pPr/>
              <a:t>21</a:t>
            </a:fld>
            <a:endParaRPr lang="en-US"/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9E3C24-D707-4C33-84A3-78BEA7F2BEE3}" type="slidenum">
              <a:rPr lang="en-US"/>
              <a:pPr/>
              <a:t>22</a:t>
            </a:fld>
            <a:endParaRPr lang="en-US"/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568934-E520-4C5C-AA4E-93CBA5DCDCC2}" type="slidenum">
              <a:rPr lang="en-US"/>
              <a:pPr/>
              <a:t>23</a:t>
            </a:fld>
            <a:endParaRPr lang="en-US"/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4292BE-664F-4F89-979B-9CCA3F48C491}" type="slidenum">
              <a:rPr lang="en-US"/>
              <a:pPr/>
              <a:t>24</a:t>
            </a:fld>
            <a:endParaRPr lang="en-US"/>
          </a:p>
        </p:txBody>
      </p:sp>
      <p:sp>
        <p:nvSpPr>
          <p:cNvPr id="757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2C20BB-D4EC-4F41-9C94-84989AC6A9C7}" type="slidenum">
              <a:rPr lang="en-US"/>
              <a:pPr/>
              <a:t>25</a:t>
            </a:fld>
            <a:endParaRPr lang="en-US"/>
          </a:p>
        </p:txBody>
      </p:sp>
      <p:sp>
        <p:nvSpPr>
          <p:cNvPr id="778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A4E111-B11F-4A6D-AD37-C054C10E072C}" type="slidenum">
              <a:rPr lang="en-US"/>
              <a:pPr/>
              <a:t>26</a:t>
            </a:fld>
            <a:endParaRPr lang="en-US"/>
          </a:p>
        </p:txBody>
      </p:sp>
      <p:sp>
        <p:nvSpPr>
          <p:cNvPr id="798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37AFC6-0954-4E90-B895-F058D3248534}" type="slidenum">
              <a:rPr lang="en-US"/>
              <a:pPr/>
              <a:t>27</a:t>
            </a:fld>
            <a:endParaRPr lang="en-US"/>
          </a:p>
        </p:txBody>
      </p:sp>
      <p:sp>
        <p:nvSpPr>
          <p:cNvPr id="819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6088B2-FBC4-4D62-BCD8-8F724E24DD4B}" type="slidenum">
              <a:rPr lang="en-US"/>
              <a:pPr/>
              <a:t>28</a:t>
            </a:fld>
            <a:endParaRPr lang="en-US"/>
          </a:p>
        </p:txBody>
      </p:sp>
      <p:sp>
        <p:nvSpPr>
          <p:cNvPr id="839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C8B59-8365-4366-90C6-DCA95F1B8F27}" type="slidenum">
              <a:rPr lang="en-US"/>
              <a:pPr/>
              <a:t>29</a:t>
            </a:fld>
            <a:endParaRPr lang="en-US"/>
          </a:p>
        </p:txBody>
      </p:sp>
      <p:sp>
        <p:nvSpPr>
          <p:cNvPr id="860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232D81-F6AC-4CE6-B41E-6899B585B355}" type="slidenum">
              <a:rPr lang="en-US"/>
              <a:pPr/>
              <a:t>30</a:t>
            </a:fld>
            <a:endParaRPr lang="en-US"/>
          </a:p>
        </p:txBody>
      </p:sp>
      <p:sp>
        <p:nvSpPr>
          <p:cNvPr id="880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684DA9-8645-44A9-A603-2C61D4D07BD9}" type="slidenum">
              <a:rPr lang="en-US"/>
              <a:pPr/>
              <a:t>31</a:t>
            </a:fld>
            <a:endParaRPr lang="en-US"/>
          </a:p>
        </p:txBody>
      </p:sp>
      <p:sp>
        <p:nvSpPr>
          <p:cNvPr id="983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50A51D-9B83-4A67-9A73-563218E22DC8}" type="slidenum">
              <a:rPr lang="en-US"/>
              <a:pPr/>
              <a:t>32</a:t>
            </a:fld>
            <a:endParaRPr lang="en-US"/>
          </a:p>
        </p:txBody>
      </p:sp>
      <p:sp>
        <p:nvSpPr>
          <p:cNvPr id="1003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F56CD4-8AEC-4208-A87E-452ABAB3037D}" type="slidenum">
              <a:rPr lang="en-US"/>
              <a:pPr/>
              <a:t>33</a:t>
            </a:fld>
            <a:endParaRPr lang="en-US"/>
          </a:p>
        </p:txBody>
      </p:sp>
      <p:sp>
        <p:nvSpPr>
          <p:cNvPr id="1024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D43A02-BF44-41F5-9114-22883C01506C}" type="slidenum">
              <a:rPr lang="en-US"/>
              <a:pPr/>
              <a:t>34</a:t>
            </a:fld>
            <a:endParaRPr lang="en-US"/>
          </a:p>
        </p:txBody>
      </p:sp>
      <p:sp>
        <p:nvSpPr>
          <p:cNvPr id="1044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0B8600-EB9C-4490-B970-5C7F0C75D245}" type="slidenum">
              <a:rPr lang="en-US"/>
              <a:pPr/>
              <a:t>35</a:t>
            </a:fld>
            <a:endParaRPr lang="en-US"/>
          </a:p>
        </p:txBody>
      </p:sp>
      <p:sp>
        <p:nvSpPr>
          <p:cNvPr id="1064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911D45-1607-4C15-8CB6-F713FB824F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DDA93-4945-43FA-8019-5FD08B246B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EFCF9-838C-432F-9C57-ADB8E6520F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7B5268-3DAF-4933-BA54-C995A0A4CC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C1E515-B706-4523-908C-3E9AF2D7BC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C96A2A-B980-490C-99AF-36C66ACB0F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AD802B-EC48-46E8-BB60-30DE156A53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4C0E62-94E8-49FE-9529-B51CDE88B6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CFCE07-F6D4-4508-A6F0-4FCA83CC27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5B546A-E241-43B6-97D7-34CB57F3EC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609600"/>
            <a:ext cx="2286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609600"/>
            <a:ext cx="6705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B0724B-5063-48BA-BCC0-6C42732342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9023E-F8B1-416C-BC02-01F895BB2A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50E00-5752-49A9-A24D-9F07194A15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D34623-D1F3-4430-BA6A-E9D6A802D0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39B5D6-3C21-44FF-A7D2-3BB4E5D209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4EE645-DD86-463C-BCB8-B9B14A9B86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A8F4EB2-37D2-4966-B64F-4722AF3EAD74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31" name="Group 9"/>
          <p:cNvGrpSpPr>
            <a:grpSpLocks/>
          </p:cNvGrpSpPr>
          <p:nvPr/>
        </p:nvGrpSpPr>
        <p:grpSpPr bwMode="auto">
          <a:xfrm>
            <a:off x="7772400" y="5486400"/>
            <a:ext cx="1371600" cy="1371600"/>
            <a:chOff x="4896" y="3456"/>
            <a:chExt cx="864" cy="864"/>
          </a:xfrm>
        </p:grpSpPr>
        <p:pic>
          <p:nvPicPr>
            <p:cNvPr id="1032" name="Picture 7" descr="spine icon"/>
            <p:cNvPicPr>
              <a:picLocks noChangeAspect="1" noChangeArrowheads="1"/>
            </p:cNvPicPr>
            <p:nvPr userDrawn="1"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4896" y="3456"/>
              <a:ext cx="864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8"/>
            <p:cNvSpPr>
              <a:spLocks noChangeArrowheads="1"/>
            </p:cNvSpPr>
            <p:nvPr userDrawn="1"/>
          </p:nvSpPr>
          <p:spPr bwMode="auto">
            <a:xfrm>
              <a:off x="5043" y="3591"/>
              <a:ext cx="570" cy="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>
                  <a:solidFill>
                    <a:srgbClr val="C82E32"/>
                  </a:solidFill>
                  <a:latin typeface="Times New Roman" pitchFamily="-106" charset="0"/>
                </a:rPr>
                <a:t>Periodic</a:t>
              </a:r>
            </a:p>
            <a:p>
              <a:pPr algn="ctr"/>
              <a:r>
                <a:rPr lang="en-US" sz="1400">
                  <a:solidFill>
                    <a:srgbClr val="C82E32"/>
                  </a:solidFill>
                  <a:latin typeface="Times New Roman" pitchFamily="-106" charset="0"/>
                </a:rPr>
                <a:t>Properties</a:t>
              </a:r>
            </a:p>
            <a:p>
              <a:pPr algn="ctr"/>
              <a:r>
                <a:rPr lang="en-US" sz="1400">
                  <a:solidFill>
                    <a:srgbClr val="C82E32"/>
                  </a:solidFill>
                  <a:latin typeface="Times New Roman" pitchFamily="-106" charset="0"/>
                </a:rPr>
                <a:t>of the </a:t>
              </a:r>
            </a:p>
            <a:p>
              <a:pPr algn="ctr"/>
              <a:r>
                <a:rPr lang="en-US" sz="1400">
                  <a:solidFill>
                    <a:srgbClr val="C82E32"/>
                  </a:solidFill>
                  <a:latin typeface="Times New Roman" pitchFamily="-106" charset="0"/>
                </a:rPr>
                <a:t>Elements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82E3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82E3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82E3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82E3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82E3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82E3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82E3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82E3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82E32"/>
          </a:solidFill>
          <a:latin typeface="Arial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C82E3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-106" charset="2"/>
        <a:buChar char="Ø"/>
        <a:defRPr sz="2800">
          <a:solidFill>
            <a:srgbClr val="C82E3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C82E3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C82E3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C82E3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C82E3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C82E3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C82E3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C82E3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0075" y="704850"/>
            <a:ext cx="7772400" cy="1143000"/>
          </a:xfrm>
        </p:spPr>
        <p:txBody>
          <a:bodyPr/>
          <a:lstStyle/>
          <a:p>
            <a:pPr eaLnBrk="1" hangingPunct="1"/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Periodic Properties</a:t>
            </a:r>
            <a:br>
              <a:rPr lang="en-US" sz="6000" dirty="0" smtClean="0"/>
            </a:br>
            <a:r>
              <a:rPr lang="en-US" sz="6000" dirty="0" smtClean="0"/>
              <a:t>of the Elements</a:t>
            </a:r>
          </a:p>
        </p:txBody>
      </p:sp>
      <p:sp>
        <p:nvSpPr>
          <p:cNvPr id="3" name="Title 3"/>
          <p:cNvSpPr txBox="1">
            <a:spLocks/>
          </p:cNvSpPr>
          <p:nvPr/>
        </p:nvSpPr>
        <p:spPr bwMode="auto">
          <a:xfrm>
            <a:off x="0" y="3810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82E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:-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Asst. Prof.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Sachin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Patil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Chemistry Department</a:t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 T Co-Op Education Society’s, Science Senior College,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Shahada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Development of Periodic Table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Elements in the same group generally have similar chemical properties.</a:t>
            </a:r>
          </a:p>
          <a:p>
            <a:pPr eaLnBrk="1" hangingPunct="1">
              <a:buNone/>
            </a:pPr>
            <a:endParaRPr lang="en-US" sz="2800" dirty="0" smtClean="0"/>
          </a:p>
        </p:txBody>
      </p:sp>
      <p:pic>
        <p:nvPicPr>
          <p:cNvPr id="21508" name="Picture 5" descr="07_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b="3703"/>
          <a:stretch>
            <a:fillRect/>
          </a:stretch>
        </p:blipFill>
        <p:spPr>
          <a:xfrm>
            <a:off x="5126038" y="1981200"/>
            <a:ext cx="2852737" cy="396240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Development of Periodic Table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5486400"/>
            <a:ext cx="8229600" cy="137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	Dmitri Mendeleev and Lothar Meyer independently came to the same conclusion about how elements should be grouped.</a:t>
            </a:r>
          </a:p>
        </p:txBody>
      </p:sp>
      <p:pic>
        <p:nvPicPr>
          <p:cNvPr id="23556" name="Picture 5" descr="07_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4143"/>
          <a:stretch>
            <a:fillRect/>
          </a:stretch>
        </p:blipFill>
        <p:spPr>
          <a:xfrm>
            <a:off x="228600" y="990600"/>
            <a:ext cx="6400800" cy="451167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55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Development of Periodic Table</a:t>
            </a:r>
          </a:p>
        </p:txBody>
      </p:sp>
      <p:pic>
        <p:nvPicPr>
          <p:cNvPr id="25603" name="Picture 4" descr="07_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4143"/>
          <a:stretch>
            <a:fillRect/>
          </a:stretch>
        </p:blipFill>
        <p:spPr>
          <a:xfrm>
            <a:off x="228600" y="625475"/>
            <a:ext cx="6400800" cy="4511675"/>
          </a:xfrm>
        </p:spPr>
      </p:pic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0" y="5124450"/>
            <a:ext cx="8077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en-US" sz="2800">
                <a:solidFill>
                  <a:srgbClr val="C82E32"/>
                </a:solidFill>
              </a:rPr>
              <a:t>	</a:t>
            </a:r>
            <a:r>
              <a:rPr lang="en-US">
                <a:solidFill>
                  <a:srgbClr val="C82E32"/>
                </a:solidFill>
              </a:rPr>
              <a:t>Mendeleev, for instance, in 1871 predicted germanium (which he called eka-silicon) to have an atomic weight between that of zinc and arsenic, but with chemical properties similar to those of silicon.</a:t>
            </a:r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4800600" y="1847850"/>
            <a:ext cx="381000" cy="381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Periodic Trends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this chapter we’ll explain why</a:t>
            </a:r>
          </a:p>
          <a:p>
            <a:pPr eaLnBrk="1" hangingPunct="1"/>
            <a:r>
              <a:rPr lang="en-US" smtClean="0"/>
              <a:t>We’ll then rationalize observed trends in</a:t>
            </a:r>
          </a:p>
          <a:p>
            <a:pPr lvl="1" eaLnBrk="1" hangingPunct="1"/>
            <a:r>
              <a:rPr lang="en-US" smtClean="0"/>
              <a:t>Sizes of atoms and ions.</a:t>
            </a:r>
          </a:p>
          <a:p>
            <a:pPr lvl="1" eaLnBrk="1" hangingPunct="1"/>
            <a:r>
              <a:rPr lang="en-US" smtClean="0"/>
              <a:t>Ionization energy.</a:t>
            </a:r>
          </a:p>
          <a:p>
            <a:pPr lvl="1" eaLnBrk="1" hangingPunct="1"/>
            <a:r>
              <a:rPr lang="en-US" smtClean="0"/>
              <a:t>Electron affinity.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Effective Nuclear Charge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14863" y="949325"/>
            <a:ext cx="4267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In a many-electron atom, electrons are both attracted to the nucleus and repelled by other electrons.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nuclear charge that an electron “feels” depends on both factors.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It’s called Effective nuclear charge.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electrons in lower energy levels “shield” outer electrons from positive charge of nucleus.</a:t>
            </a:r>
          </a:p>
        </p:txBody>
      </p:sp>
      <p:pic>
        <p:nvPicPr>
          <p:cNvPr id="31748" name="Picture 5" descr="07_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9259"/>
          <a:stretch>
            <a:fillRect/>
          </a:stretch>
        </p:blipFill>
        <p:spPr>
          <a:xfrm>
            <a:off x="381000" y="2057400"/>
            <a:ext cx="4075113" cy="4267200"/>
          </a:xfrm>
        </p:spPr>
      </p:pic>
      <p:sp>
        <p:nvSpPr>
          <p:cNvPr id="31749" name="Text Box 6"/>
          <p:cNvSpPr txBox="1">
            <a:spLocks noChangeArrowheads="1"/>
          </p:cNvSpPr>
          <p:nvPr/>
        </p:nvSpPr>
        <p:spPr bwMode="auto">
          <a:xfrm>
            <a:off x="376238" y="1430338"/>
            <a:ext cx="4265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Na atom looks like this: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Effective Nuclear Charge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2672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/>
              <a:t>	The effective nuclear charge, </a:t>
            </a:r>
            <a:r>
              <a:rPr lang="en-US" sz="2800" i="1" smtClean="0"/>
              <a:t>Z</a:t>
            </a:r>
            <a:r>
              <a:rPr lang="en-US" sz="2800" baseline="-25000" smtClean="0"/>
              <a:t>eff</a:t>
            </a:r>
            <a:r>
              <a:rPr lang="en-US" sz="2800" smtClean="0"/>
              <a:t>, is:</a:t>
            </a:r>
          </a:p>
          <a:p>
            <a:pPr eaLnBrk="1" hangingPunct="1">
              <a:buFontTx/>
              <a:buNone/>
            </a:pPr>
            <a:r>
              <a:rPr lang="en-US" sz="2800" i="1" smtClean="0"/>
              <a:t>Z</a:t>
            </a:r>
            <a:r>
              <a:rPr lang="en-US" sz="2800" baseline="-25000" smtClean="0"/>
              <a:t>eff</a:t>
            </a:r>
            <a:r>
              <a:rPr lang="en-US" sz="2800" smtClean="0"/>
              <a:t> = </a:t>
            </a:r>
            <a:r>
              <a:rPr lang="en-US" sz="2800" i="1" smtClean="0"/>
              <a:t>Z</a:t>
            </a:r>
            <a:r>
              <a:rPr lang="en-US" sz="2800" smtClean="0"/>
              <a:t> </a:t>
            </a:r>
            <a:r>
              <a:rPr lang="en-US" sz="2800" smtClean="0">
                <a:cs typeface="Arial" charset="0"/>
              </a:rPr>
              <a:t>−</a:t>
            </a:r>
            <a:r>
              <a:rPr lang="en-US" sz="2800" smtClean="0"/>
              <a:t> </a:t>
            </a:r>
            <a:r>
              <a:rPr lang="en-US" sz="2800" i="1" smtClean="0"/>
              <a:t>S</a:t>
            </a:r>
            <a:r>
              <a:rPr lang="en-US" sz="2800" smtClean="0"/>
              <a:t> </a:t>
            </a:r>
          </a:p>
          <a:p>
            <a:pPr eaLnBrk="1" hangingPunct="1">
              <a:buFontTx/>
              <a:buNone/>
            </a:pPr>
            <a:r>
              <a:rPr lang="en-US" sz="2800" smtClean="0"/>
              <a:t>Where: </a:t>
            </a:r>
          </a:p>
          <a:p>
            <a:pPr eaLnBrk="1" hangingPunct="1">
              <a:buFontTx/>
              <a:buNone/>
            </a:pPr>
            <a:r>
              <a:rPr lang="en-US" sz="2800" i="1" smtClean="0"/>
              <a:t>Z</a:t>
            </a:r>
            <a:r>
              <a:rPr lang="en-US" sz="2800" smtClean="0"/>
              <a:t> = atomic number  </a:t>
            </a:r>
          </a:p>
          <a:p>
            <a:pPr eaLnBrk="1" hangingPunct="1">
              <a:buFontTx/>
              <a:buNone/>
            </a:pPr>
            <a:r>
              <a:rPr lang="en-US" sz="2800" i="1" smtClean="0"/>
              <a:t>S</a:t>
            </a:r>
            <a:r>
              <a:rPr lang="en-US" sz="2800" smtClean="0"/>
              <a:t> = screening constant, usually close to the number of inner (n-1) electrons.</a:t>
            </a:r>
          </a:p>
        </p:txBody>
      </p:sp>
      <p:pic>
        <p:nvPicPr>
          <p:cNvPr id="33796" name="Picture 4" descr="07_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9259"/>
          <a:stretch>
            <a:fillRect/>
          </a:stretch>
        </p:blipFill>
        <p:spPr>
          <a:xfrm>
            <a:off x="0" y="1790700"/>
            <a:ext cx="4584700" cy="4800600"/>
          </a:xfrm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363663" y="1611313"/>
            <a:ext cx="573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152525"/>
            <a:ext cx="8110538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Example:  Which element’s outer shell or “valence” electrons is predicted to have the largest Effective nuclear charge?   Kr, Cl or O?</a:t>
            </a:r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</p:txBody>
      </p:sp>
      <p:sp>
        <p:nvSpPr>
          <p:cNvPr id="35843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Effective Nuclear Charge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152525"/>
            <a:ext cx="811053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Example:  Which element’s outer shell or “valence” electrons is predicted to have the largest Effective nuclear charge?   Kr, Cl or O?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Cl: Z</a:t>
            </a:r>
            <a:r>
              <a:rPr lang="en-US" sz="2800" baseline="-25000" smtClean="0"/>
              <a:t>eff</a:t>
            </a:r>
            <a:r>
              <a:rPr lang="en-US" sz="2800" smtClean="0"/>
              <a:t> ≈ 17 - 10 = 7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O:  Z</a:t>
            </a:r>
            <a:r>
              <a:rPr lang="en-US" sz="2800" baseline="-25000" smtClean="0"/>
              <a:t>eff</a:t>
            </a:r>
            <a:r>
              <a:rPr lang="en-US" sz="2800" smtClean="0"/>
              <a:t>  ≈ 8 - 2 = 6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N:  Z</a:t>
            </a:r>
            <a:r>
              <a:rPr lang="en-US" sz="2800" baseline="-25000" smtClean="0"/>
              <a:t>eff</a:t>
            </a:r>
            <a:r>
              <a:rPr lang="en-US" sz="2800" smtClean="0"/>
              <a:t>  ≈ 7 - 2 = 5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Ca:  Z</a:t>
            </a:r>
            <a:r>
              <a:rPr lang="en-US" sz="2800" baseline="-25000" smtClean="0"/>
              <a:t>eff</a:t>
            </a:r>
            <a:r>
              <a:rPr lang="en-US" sz="2800" smtClean="0"/>
              <a:t>  ≈ 20 - 18 = 2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Effective Nuclear Charge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Valence electrons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143000"/>
            <a:ext cx="8394700" cy="4114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Many chemical properties depend on the </a:t>
            </a:r>
            <a:r>
              <a:rPr lang="en-US" sz="2400" smtClean="0">
                <a:solidFill>
                  <a:srgbClr val="001996"/>
                </a:solidFill>
              </a:rPr>
              <a:t>valence electrons.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 smtClean="0">
              <a:solidFill>
                <a:srgbClr val="001996"/>
              </a:solidFill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1996"/>
                </a:solidFill>
              </a:rPr>
              <a:t>Valence electrons:  The outer electrons, that are involved in bonding and most other chemical changes of elements.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Rules for defining valence electrons.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In outer most energy level (or levels)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>
                <a:solidFill>
                  <a:srgbClr val="001996"/>
                </a:solidFill>
              </a:rPr>
              <a:t>For main group (representative) elements (elements in s world or p world) electrons in filled d or f shells are not valence electrons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>
                <a:solidFill>
                  <a:srgbClr val="001996"/>
                </a:solidFill>
              </a:rPr>
              <a:t>For transition metals, electrons in full f shells are not valence electrons.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Valence electrons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990600"/>
            <a:ext cx="8394700" cy="31877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1800" smtClean="0"/>
              <a:t>Many chemical properties depend on the </a:t>
            </a:r>
            <a:r>
              <a:rPr lang="en-US" sz="1800" smtClean="0">
                <a:solidFill>
                  <a:srgbClr val="001996"/>
                </a:solidFill>
              </a:rPr>
              <a:t>valence electrons.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1800" smtClean="0">
              <a:solidFill>
                <a:srgbClr val="001996"/>
              </a:solidFill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1800" smtClean="0">
                <a:solidFill>
                  <a:srgbClr val="001996"/>
                </a:solidFill>
              </a:rPr>
              <a:t>Valence electrons:  The outer electrons, that are involved in bonding and most other chemical changes of elements.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1800" smtClean="0"/>
              <a:t>Rules for defining valence electrons.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sz="1800" smtClean="0"/>
              <a:t>In outer most energy level (or levels)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sz="1800" smtClean="0">
                <a:solidFill>
                  <a:srgbClr val="001996"/>
                </a:solidFill>
              </a:rPr>
              <a:t>For main group (representative) elements (elements in s world or p world) electrons in filled d or f shells are not valence electrons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sz="1800" smtClean="0">
                <a:solidFill>
                  <a:srgbClr val="001996"/>
                </a:solidFill>
              </a:rPr>
              <a:t>For transition metals, electrons in full f shells are not valence electrons.</a:t>
            </a:r>
            <a:endParaRPr lang="en-US" sz="2000" smtClean="0">
              <a:solidFill>
                <a:srgbClr val="001996"/>
              </a:solidFill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568325" y="3684588"/>
            <a:ext cx="64214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Examples: </a:t>
            </a:r>
            <a:r>
              <a:rPr lang="en-US">
                <a:solidFill>
                  <a:srgbClr val="001996"/>
                </a:solidFill>
              </a:rPr>
              <a:t>(valence electrons in blue)</a:t>
            </a:r>
            <a:endParaRPr lang="en-US"/>
          </a:p>
          <a:p>
            <a:r>
              <a:rPr lang="en-US"/>
              <a:t>P:  [Ne]</a:t>
            </a:r>
            <a:r>
              <a:rPr lang="en-US">
                <a:solidFill>
                  <a:srgbClr val="001996"/>
                </a:solidFill>
              </a:rPr>
              <a:t>3s</a:t>
            </a:r>
            <a:r>
              <a:rPr lang="en-US" baseline="30000">
                <a:solidFill>
                  <a:srgbClr val="001996"/>
                </a:solidFill>
              </a:rPr>
              <a:t>2</a:t>
            </a:r>
            <a:r>
              <a:rPr lang="en-US">
                <a:solidFill>
                  <a:srgbClr val="001996"/>
                </a:solidFill>
              </a:rPr>
              <a:t>3p</a:t>
            </a:r>
            <a:r>
              <a:rPr lang="en-US" baseline="30000">
                <a:solidFill>
                  <a:srgbClr val="001996"/>
                </a:solidFill>
              </a:rPr>
              <a:t>3</a:t>
            </a:r>
          </a:p>
          <a:p>
            <a:r>
              <a:rPr lang="en-US"/>
              <a:t>As: [Ar] </a:t>
            </a:r>
            <a:r>
              <a:rPr lang="en-US">
                <a:solidFill>
                  <a:srgbClr val="001996"/>
                </a:solidFill>
              </a:rPr>
              <a:t>4s</a:t>
            </a:r>
            <a:r>
              <a:rPr lang="en-US" baseline="30000">
                <a:solidFill>
                  <a:srgbClr val="001996"/>
                </a:solidFill>
              </a:rPr>
              <a:t>2</a:t>
            </a:r>
            <a:r>
              <a:rPr lang="en-US"/>
              <a:t>3d</a:t>
            </a:r>
            <a:r>
              <a:rPr lang="en-US" baseline="30000"/>
              <a:t>10</a:t>
            </a:r>
            <a:r>
              <a:rPr lang="en-US">
                <a:solidFill>
                  <a:srgbClr val="001996"/>
                </a:solidFill>
              </a:rPr>
              <a:t>4p3</a:t>
            </a:r>
            <a:endParaRPr lang="en-US"/>
          </a:p>
          <a:p>
            <a:r>
              <a:rPr lang="en-US"/>
              <a:t>I:    [Kr]</a:t>
            </a:r>
            <a:r>
              <a:rPr lang="en-US">
                <a:solidFill>
                  <a:srgbClr val="001996"/>
                </a:solidFill>
              </a:rPr>
              <a:t>5s</a:t>
            </a:r>
            <a:r>
              <a:rPr lang="en-US" baseline="30000">
                <a:solidFill>
                  <a:srgbClr val="001996"/>
                </a:solidFill>
              </a:rPr>
              <a:t>2</a:t>
            </a:r>
            <a:r>
              <a:rPr lang="en-US"/>
              <a:t>4d</a:t>
            </a:r>
            <a:r>
              <a:rPr lang="en-US" baseline="30000"/>
              <a:t>10</a:t>
            </a:r>
            <a:r>
              <a:rPr lang="en-US">
                <a:solidFill>
                  <a:srgbClr val="001996"/>
                </a:solidFill>
              </a:rPr>
              <a:t>5p</a:t>
            </a:r>
            <a:r>
              <a:rPr lang="en-US" baseline="30000">
                <a:solidFill>
                  <a:srgbClr val="001996"/>
                </a:solidFill>
              </a:rPr>
              <a:t>5</a:t>
            </a:r>
            <a:endParaRPr lang="en-US">
              <a:solidFill>
                <a:srgbClr val="001996"/>
              </a:solidFill>
            </a:endParaRPr>
          </a:p>
          <a:p>
            <a:r>
              <a:rPr lang="en-US"/>
              <a:t>Ta: [Kr]</a:t>
            </a:r>
            <a:r>
              <a:rPr lang="en-US">
                <a:solidFill>
                  <a:srgbClr val="001996"/>
                </a:solidFill>
              </a:rPr>
              <a:t>6s</a:t>
            </a:r>
            <a:r>
              <a:rPr lang="en-US" baseline="30000">
                <a:solidFill>
                  <a:srgbClr val="001996"/>
                </a:solidFill>
              </a:rPr>
              <a:t>2</a:t>
            </a:r>
            <a:r>
              <a:rPr lang="en-US"/>
              <a:t>4f</a:t>
            </a:r>
            <a:r>
              <a:rPr lang="en-US" baseline="30000"/>
              <a:t>14</a:t>
            </a:r>
            <a:r>
              <a:rPr lang="en-US">
                <a:solidFill>
                  <a:srgbClr val="001996"/>
                </a:solidFill>
              </a:rPr>
              <a:t>5d</a:t>
            </a:r>
            <a:r>
              <a:rPr lang="en-US" baseline="30000">
                <a:solidFill>
                  <a:srgbClr val="001996"/>
                </a:solidFill>
              </a:rPr>
              <a:t>3</a:t>
            </a:r>
            <a:endParaRPr lang="en-US">
              <a:solidFill>
                <a:srgbClr val="001996"/>
              </a:solidFill>
            </a:endParaRPr>
          </a:p>
          <a:p>
            <a:r>
              <a:rPr lang="en-US"/>
              <a:t>Zn: [Ar]</a:t>
            </a:r>
            <a:r>
              <a:rPr lang="en-US">
                <a:solidFill>
                  <a:srgbClr val="001996"/>
                </a:solidFill>
              </a:rPr>
              <a:t>4s</a:t>
            </a:r>
            <a:r>
              <a:rPr lang="en-US" baseline="30000">
                <a:solidFill>
                  <a:srgbClr val="001996"/>
                </a:solidFill>
              </a:rPr>
              <a:t>2</a:t>
            </a:r>
            <a:r>
              <a:rPr lang="en-US">
                <a:solidFill>
                  <a:srgbClr val="001996"/>
                </a:solidFill>
              </a:rPr>
              <a:t>3d</a:t>
            </a:r>
            <a:r>
              <a:rPr lang="en-US" baseline="30000">
                <a:solidFill>
                  <a:srgbClr val="001996"/>
                </a:solidFill>
              </a:rPr>
              <a:t>10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Sizes of Atoms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/>
              <a:t>	The bonding atomic radius is defined as one-half of the distance between covalently bonded nuclei.</a:t>
            </a:r>
          </a:p>
        </p:txBody>
      </p:sp>
      <p:pic>
        <p:nvPicPr>
          <p:cNvPr id="44036" name="Picture 5" descr="07_0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b="3703"/>
          <a:stretch>
            <a:fillRect/>
          </a:stretch>
        </p:blipFill>
        <p:spPr>
          <a:xfrm>
            <a:off x="4852988" y="1828800"/>
            <a:ext cx="3398837" cy="396240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-401638" y="5594350"/>
            <a:ext cx="8575676" cy="13366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/>
              <a:t>	Bonding atomic radius tends to… </a:t>
            </a:r>
          </a:p>
          <a:p>
            <a:pPr lvl="1" eaLnBrk="1" hangingPunct="1">
              <a:buFont typeface="Wingdings" pitchFamily="-106" charset="2"/>
              <a:buNone/>
            </a:pPr>
            <a:r>
              <a:rPr lang="en-US" sz="2000" smtClean="0"/>
              <a:t>…decrease from left to right across a row due to increasing </a:t>
            </a:r>
            <a:r>
              <a:rPr lang="en-US" sz="2000" i="1" smtClean="0"/>
              <a:t>Z</a:t>
            </a:r>
            <a:r>
              <a:rPr lang="en-US" sz="2000" baseline="-25000" smtClean="0"/>
              <a:t>eff</a:t>
            </a:r>
            <a:r>
              <a:rPr lang="en-US" sz="2000" smtClean="0"/>
              <a:t>.</a:t>
            </a:r>
          </a:p>
          <a:p>
            <a:pPr lvl="1" eaLnBrk="1" hangingPunct="1">
              <a:buFont typeface="Wingdings" pitchFamily="-106" charset="2"/>
              <a:buNone/>
            </a:pPr>
            <a:r>
              <a:rPr lang="en-US" sz="2000" smtClean="0"/>
              <a:t>…increase from top to bottom of a column due to increasing value of </a:t>
            </a:r>
            <a:r>
              <a:rPr lang="en-US" sz="2000" i="1" smtClean="0"/>
              <a:t>n</a:t>
            </a:r>
          </a:p>
        </p:txBody>
      </p:sp>
      <p:pic>
        <p:nvPicPr>
          <p:cNvPr id="46083" name="Picture 5" descr="07_0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4440"/>
          <a:stretch>
            <a:fillRect/>
          </a:stretch>
        </p:blipFill>
        <p:spPr>
          <a:xfrm>
            <a:off x="254000" y="431800"/>
            <a:ext cx="6648450" cy="4979988"/>
          </a:xfrm>
        </p:spPr>
      </p:pic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92088"/>
            <a:ext cx="9144000" cy="1143001"/>
          </a:xfrm>
        </p:spPr>
        <p:txBody>
          <a:bodyPr/>
          <a:lstStyle/>
          <a:p>
            <a:pPr eaLnBrk="1" hangingPunct="1"/>
            <a:r>
              <a:rPr lang="en-US" smtClean="0"/>
              <a:t>Sizes of Atoms</a:t>
            </a:r>
          </a:p>
        </p:txBody>
      </p:sp>
      <p:sp>
        <p:nvSpPr>
          <p:cNvPr id="46085" name="Line 6"/>
          <p:cNvSpPr>
            <a:spLocks noChangeShapeType="1"/>
          </p:cNvSpPr>
          <p:nvPr/>
        </p:nvSpPr>
        <p:spPr bwMode="auto">
          <a:xfrm>
            <a:off x="355600" y="3914775"/>
            <a:ext cx="4097338" cy="1744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 rot="1453021">
            <a:off x="935038" y="4454525"/>
            <a:ext cx="1527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increasing E</a:t>
            </a:r>
            <a:r>
              <a:rPr lang="en-US" sz="1800" baseline="-25000"/>
              <a:t>ff</a:t>
            </a:r>
            <a:endParaRPr lang="en-US" sz="1800"/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 flipH="1">
            <a:off x="5316538" y="3776663"/>
            <a:ext cx="17780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8" name="Text Box 9"/>
          <p:cNvSpPr txBox="1">
            <a:spLocks noChangeArrowheads="1"/>
          </p:cNvSpPr>
          <p:nvPr/>
        </p:nvSpPr>
        <p:spPr bwMode="auto">
          <a:xfrm rot="-2444210">
            <a:off x="5526088" y="4500563"/>
            <a:ext cx="1416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increasing n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Sizes of Ions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375400" y="1435100"/>
            <a:ext cx="2578100" cy="44196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smtClean="0"/>
              <a:t>Ionic size depends upon:</a:t>
            </a:r>
          </a:p>
          <a:p>
            <a:pPr marL="114300" lvl="1" indent="0" eaLnBrk="1" hangingPunct="1">
              <a:buFont typeface="Wingdings" pitchFamily="-106" charset="2"/>
              <a:buNone/>
            </a:pPr>
            <a:r>
              <a:rPr lang="en-US" sz="2400" smtClean="0"/>
              <a:t>Nuclear charge.</a:t>
            </a:r>
          </a:p>
          <a:p>
            <a:pPr marL="114300" lvl="1" indent="0" eaLnBrk="1" hangingPunct="1">
              <a:buFont typeface="Wingdings" pitchFamily="-106" charset="2"/>
              <a:buNone/>
            </a:pPr>
            <a:r>
              <a:rPr lang="en-US" sz="2400" smtClean="0"/>
              <a:t>Number of electrons.</a:t>
            </a:r>
          </a:p>
          <a:p>
            <a:pPr marL="114300" lvl="1" indent="0" eaLnBrk="1" hangingPunct="1">
              <a:buFont typeface="Wingdings" pitchFamily="-106" charset="2"/>
              <a:buNone/>
            </a:pPr>
            <a:r>
              <a:rPr lang="en-US" sz="2400" smtClean="0"/>
              <a:t>Orbitals in which electrons reside.</a:t>
            </a:r>
          </a:p>
        </p:txBody>
      </p:sp>
      <p:pic>
        <p:nvPicPr>
          <p:cNvPr id="50180" name="Picture 7" descr="07_0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2979"/>
          <a:stretch>
            <a:fillRect/>
          </a:stretch>
        </p:blipFill>
        <p:spPr>
          <a:xfrm>
            <a:off x="215900" y="935038"/>
            <a:ext cx="6146800" cy="560228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741025" cy="1333500"/>
          </a:xfrm>
        </p:spPr>
        <p:txBody>
          <a:bodyPr/>
          <a:lstStyle/>
          <a:p>
            <a:pPr eaLnBrk="1" hangingPunct="1"/>
            <a:r>
              <a:rPr lang="en-US" smtClean="0"/>
              <a:t>Sizes of Ions</a:t>
            </a:r>
          </a:p>
        </p:txBody>
      </p:sp>
      <p:pic>
        <p:nvPicPr>
          <p:cNvPr id="52227" name="Picture 9" descr="07_07cation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8313" y="1192213"/>
            <a:ext cx="5722937" cy="5376862"/>
          </a:xfrm>
        </p:spPr>
      </p:pic>
      <p:sp>
        <p:nvSpPr>
          <p:cNvPr id="5222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943600" y="1676400"/>
            <a:ext cx="3505200" cy="4419600"/>
          </a:xfrm>
        </p:spPr>
        <p:txBody>
          <a:bodyPr/>
          <a:lstStyle/>
          <a:p>
            <a:pPr eaLnBrk="1" hangingPunct="1"/>
            <a:r>
              <a:rPr lang="en-US" sz="2800" smtClean="0"/>
              <a:t>Cations are smaller than their parent atoms.</a:t>
            </a:r>
          </a:p>
          <a:p>
            <a:pPr lvl="1" eaLnBrk="1" hangingPunct="1"/>
            <a:r>
              <a:rPr lang="en-US" sz="2400" smtClean="0"/>
              <a:t>The outermost electron is removed and repulsions are reduced.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Sizes of Ions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0" y="1676400"/>
            <a:ext cx="3505200" cy="4419600"/>
          </a:xfrm>
        </p:spPr>
        <p:txBody>
          <a:bodyPr/>
          <a:lstStyle/>
          <a:p>
            <a:pPr eaLnBrk="1" hangingPunct="1"/>
            <a:r>
              <a:rPr lang="en-US" sz="2800" smtClean="0"/>
              <a:t>Anions are larger than their parent atoms.</a:t>
            </a:r>
          </a:p>
          <a:p>
            <a:pPr lvl="1" eaLnBrk="1" hangingPunct="1"/>
            <a:r>
              <a:rPr lang="en-US" sz="2400" smtClean="0"/>
              <a:t>Electrons are added and repulsions are increased.</a:t>
            </a:r>
          </a:p>
        </p:txBody>
      </p:sp>
      <p:pic>
        <p:nvPicPr>
          <p:cNvPr id="54276" name="Picture 9" descr="07_07anion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5613" y="1827213"/>
            <a:ext cx="4872037" cy="4576762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2860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Sizes of Ions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65200"/>
            <a:ext cx="3810000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Ions increase in size as you go down a column.</a:t>
            </a:r>
          </a:p>
          <a:p>
            <a:pPr lvl="1" eaLnBrk="1" hangingPunct="1"/>
            <a:r>
              <a:rPr lang="en-US" sz="2400" smtClean="0"/>
              <a:t>Due to increasing value of </a:t>
            </a:r>
            <a:r>
              <a:rPr lang="en-US" sz="2400" i="1" smtClean="0"/>
              <a:t>n</a:t>
            </a:r>
            <a:r>
              <a:rPr lang="en-US" sz="2400" smtClean="0"/>
              <a:t>.</a:t>
            </a:r>
          </a:p>
        </p:txBody>
      </p:sp>
      <p:pic>
        <p:nvPicPr>
          <p:cNvPr id="56324" name="Picture 7" descr="07_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40909" r="19698" b="3326"/>
          <a:stretch>
            <a:fillRect/>
          </a:stretch>
        </p:blipFill>
        <p:spPr>
          <a:xfrm>
            <a:off x="4378325" y="712788"/>
            <a:ext cx="2536825" cy="58499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Sizes of Ions</a:t>
            </a:r>
          </a:p>
        </p:txBody>
      </p:sp>
      <p:sp>
        <p:nvSpPr>
          <p:cNvPr id="5837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In an </a:t>
            </a:r>
            <a:r>
              <a:rPr lang="en-US" sz="2800" smtClean="0">
                <a:solidFill>
                  <a:srgbClr val="001996"/>
                </a:solidFill>
              </a:rPr>
              <a:t>isoelectronic series</a:t>
            </a:r>
            <a:r>
              <a:rPr lang="en-US" sz="2800" smtClean="0"/>
              <a:t>, ions have the same number of electrons.</a:t>
            </a:r>
          </a:p>
          <a:p>
            <a:pPr eaLnBrk="1" hangingPunct="1"/>
            <a:r>
              <a:rPr lang="en-US" sz="2800" smtClean="0"/>
              <a:t>Ionic size decreases with an increasing nuclear charge.</a:t>
            </a:r>
          </a:p>
        </p:txBody>
      </p:sp>
      <p:pic>
        <p:nvPicPr>
          <p:cNvPr id="58372" name="Picture 8" descr="07_07isoelectronic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4191000"/>
            <a:ext cx="7772400" cy="1811338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6350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Ionization Energy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08100"/>
            <a:ext cx="7772400" cy="4114800"/>
          </a:xfrm>
        </p:spPr>
        <p:txBody>
          <a:bodyPr/>
          <a:lstStyle/>
          <a:p>
            <a:pPr eaLnBrk="1" hangingPunct="1"/>
            <a:r>
              <a:rPr lang="en-US" smtClean="0"/>
              <a:t>Amount of energy required to remove an electron from the ground state of a gaseous atom or ion.</a:t>
            </a:r>
          </a:p>
          <a:p>
            <a:pPr lvl="1" eaLnBrk="1" hangingPunct="1"/>
            <a:r>
              <a:rPr lang="en-US" smtClean="0"/>
              <a:t>First ionization energy is that energy required to remove first electron.</a:t>
            </a:r>
          </a:p>
          <a:p>
            <a:pPr lvl="1" eaLnBrk="1" hangingPunct="1"/>
            <a:r>
              <a:rPr lang="en-US" smtClean="0"/>
              <a:t>Second ionization energy is that energy required to remove second electron, etc.</a:t>
            </a:r>
            <a:endParaRPr lang="en-US" smtClean="0">
              <a:solidFill>
                <a:srgbClr val="001996"/>
              </a:solidFill>
            </a:endParaRP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2320925" y="4916488"/>
            <a:ext cx="272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El  -------&gt;  El</a:t>
            </a:r>
            <a:r>
              <a:rPr lang="en-US" baseline="30000"/>
              <a:t>+</a:t>
            </a:r>
            <a:r>
              <a:rPr lang="en-US"/>
              <a:t> + e</a:t>
            </a:r>
            <a:r>
              <a:rPr lang="en-US" baseline="30000"/>
              <a:t>-</a:t>
            </a:r>
            <a:endParaRPr lang="en-US"/>
          </a:p>
          <a:p>
            <a:r>
              <a:rPr lang="en-US"/>
              <a:t>Na -------&gt; Na</a:t>
            </a:r>
            <a:r>
              <a:rPr lang="en-US" baseline="30000"/>
              <a:t>+</a:t>
            </a:r>
            <a:r>
              <a:rPr lang="en-US"/>
              <a:t> + e</a:t>
            </a:r>
            <a:r>
              <a:rPr lang="en-US" baseline="30000"/>
              <a:t>-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-220663" y="0"/>
            <a:ext cx="9144001" cy="1143000"/>
          </a:xfrm>
        </p:spPr>
        <p:txBody>
          <a:bodyPr/>
          <a:lstStyle/>
          <a:p>
            <a:pPr eaLnBrk="1" hangingPunct="1"/>
            <a:r>
              <a:rPr lang="en-US" smtClean="0"/>
              <a:t>Ionization Energy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6538" y="1295400"/>
            <a:ext cx="8229600" cy="2286000"/>
          </a:xfrm>
        </p:spPr>
        <p:txBody>
          <a:bodyPr/>
          <a:lstStyle/>
          <a:p>
            <a:pPr eaLnBrk="1" hangingPunct="1"/>
            <a:r>
              <a:rPr lang="en-US" sz="2800" smtClean="0"/>
              <a:t>It requires more energy to remove each successive electron.</a:t>
            </a:r>
          </a:p>
          <a:p>
            <a:pPr eaLnBrk="1" hangingPunct="1"/>
            <a:r>
              <a:rPr lang="en-US" sz="2800" smtClean="0"/>
              <a:t>When all valence electrons have been removed, the ionization energy takes a quantum leap.</a:t>
            </a:r>
          </a:p>
        </p:txBody>
      </p:sp>
      <p:pic>
        <p:nvPicPr>
          <p:cNvPr id="66564" name="Picture 5" descr="07_T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11591" b="8916"/>
          <a:stretch>
            <a:fillRect/>
          </a:stretch>
        </p:blipFill>
        <p:spPr>
          <a:xfrm>
            <a:off x="87313" y="3178175"/>
            <a:ext cx="8691562" cy="2789238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27013"/>
            <a:ext cx="9144000" cy="1143001"/>
          </a:xfrm>
        </p:spPr>
        <p:txBody>
          <a:bodyPr/>
          <a:lstStyle/>
          <a:p>
            <a:pPr eaLnBrk="1" hangingPunct="1"/>
            <a:r>
              <a:rPr lang="en-US" smtClean="0"/>
              <a:t>Trends in First Ionization Energies</a:t>
            </a:r>
          </a:p>
        </p:txBody>
      </p:sp>
      <p:sp>
        <p:nvSpPr>
          <p:cNvPr id="6861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248400" y="896938"/>
            <a:ext cx="2895600" cy="4495800"/>
          </a:xfrm>
        </p:spPr>
        <p:txBody>
          <a:bodyPr/>
          <a:lstStyle/>
          <a:p>
            <a:pPr eaLnBrk="1" hangingPunct="1"/>
            <a:r>
              <a:rPr lang="en-US" sz="2400" smtClean="0"/>
              <a:t>going down a column, less energy to remove the first electron.</a:t>
            </a:r>
          </a:p>
          <a:p>
            <a:pPr lvl="1" eaLnBrk="1" hangingPunct="1"/>
            <a:r>
              <a:rPr lang="en-US" sz="2000" smtClean="0"/>
              <a:t>For atoms in the same group, </a:t>
            </a:r>
            <a:r>
              <a:rPr lang="en-US" sz="2000" i="1" smtClean="0"/>
              <a:t>Z</a:t>
            </a:r>
            <a:r>
              <a:rPr lang="en-US" sz="2000" baseline="-25000" smtClean="0"/>
              <a:t>eff</a:t>
            </a:r>
            <a:r>
              <a:rPr lang="en-US" sz="2000" smtClean="0"/>
              <a:t> is essentially the same, but the valence electrons are farther from the nucleus.</a:t>
            </a:r>
          </a:p>
        </p:txBody>
      </p:sp>
      <p:pic>
        <p:nvPicPr>
          <p:cNvPr id="68612" name="Picture 5" descr="07_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3841"/>
          <a:stretch>
            <a:fillRect/>
          </a:stretch>
        </p:blipFill>
        <p:spPr>
          <a:xfrm>
            <a:off x="157163" y="779463"/>
            <a:ext cx="6264275" cy="515937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Trends in First Ionization Energies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152400" y="1406525"/>
            <a:ext cx="3810000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Generally, it gets harder to remove an electron going across.</a:t>
            </a:r>
          </a:p>
          <a:p>
            <a:pPr lvl="1" eaLnBrk="1" hangingPunct="1"/>
            <a:r>
              <a:rPr lang="en-US" sz="2400" smtClean="0"/>
              <a:t>As you go from left to to right, </a:t>
            </a:r>
            <a:r>
              <a:rPr lang="en-US" sz="2400" i="1" smtClean="0"/>
              <a:t>Z</a:t>
            </a:r>
            <a:r>
              <a:rPr lang="en-US" sz="2400" baseline="-25000" smtClean="0"/>
              <a:t>eff</a:t>
            </a:r>
            <a:r>
              <a:rPr lang="en-US" sz="2400" smtClean="0"/>
              <a:t> increases.</a:t>
            </a:r>
          </a:p>
        </p:txBody>
      </p:sp>
      <p:pic>
        <p:nvPicPr>
          <p:cNvPr id="70660" name="Picture 5" descr="07_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b="3500"/>
          <a:stretch>
            <a:fillRect/>
          </a:stretch>
        </p:blipFill>
        <p:spPr>
          <a:xfrm>
            <a:off x="3654425" y="1506538"/>
            <a:ext cx="5519738" cy="447675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Trends in First Ionization Energies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6525" y="1541463"/>
            <a:ext cx="26416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/>
              <a:t>	On a smaller scale, there are two jags in each line.  Why?</a:t>
            </a:r>
          </a:p>
        </p:txBody>
      </p:sp>
      <p:pic>
        <p:nvPicPr>
          <p:cNvPr id="72708" name="Picture 4" descr="07_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b="3500"/>
          <a:stretch>
            <a:fillRect/>
          </a:stretch>
        </p:blipFill>
        <p:spPr>
          <a:xfrm>
            <a:off x="2573338" y="1506538"/>
            <a:ext cx="5589587" cy="4533900"/>
          </a:xfrm>
        </p:spPr>
      </p:pic>
      <p:sp>
        <p:nvSpPr>
          <p:cNvPr id="72709" name="Oval 5"/>
          <p:cNvSpPr>
            <a:spLocks noChangeArrowheads="1"/>
          </p:cNvSpPr>
          <p:nvPr/>
        </p:nvSpPr>
        <p:spPr bwMode="auto">
          <a:xfrm>
            <a:off x="3579813" y="3954463"/>
            <a:ext cx="228600" cy="5334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Oval 13"/>
          <p:cNvSpPr>
            <a:spLocks noChangeArrowheads="1"/>
          </p:cNvSpPr>
          <p:nvPr/>
        </p:nvSpPr>
        <p:spPr bwMode="auto">
          <a:xfrm>
            <a:off x="4262438" y="4341813"/>
            <a:ext cx="317500" cy="4191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Oval 14"/>
          <p:cNvSpPr>
            <a:spLocks noChangeArrowheads="1"/>
          </p:cNvSpPr>
          <p:nvPr/>
        </p:nvSpPr>
        <p:spPr bwMode="auto">
          <a:xfrm>
            <a:off x="5778500" y="4083050"/>
            <a:ext cx="381000" cy="685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Oval 17"/>
          <p:cNvSpPr>
            <a:spLocks noChangeArrowheads="1"/>
          </p:cNvSpPr>
          <p:nvPr/>
        </p:nvSpPr>
        <p:spPr bwMode="auto">
          <a:xfrm>
            <a:off x="7435850" y="4106863"/>
            <a:ext cx="279400" cy="685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Oval 18"/>
          <p:cNvSpPr>
            <a:spLocks noChangeArrowheads="1"/>
          </p:cNvSpPr>
          <p:nvPr/>
        </p:nvSpPr>
        <p:spPr bwMode="auto">
          <a:xfrm>
            <a:off x="3817938" y="3298825"/>
            <a:ext cx="254000" cy="3810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Oval 22"/>
          <p:cNvSpPr>
            <a:spLocks noChangeArrowheads="1"/>
          </p:cNvSpPr>
          <p:nvPr/>
        </p:nvSpPr>
        <p:spPr bwMode="auto">
          <a:xfrm>
            <a:off x="4513263" y="3856038"/>
            <a:ext cx="304800" cy="304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5" name="Oval 23"/>
          <p:cNvSpPr>
            <a:spLocks noChangeArrowheads="1"/>
          </p:cNvSpPr>
          <p:nvPr/>
        </p:nvSpPr>
        <p:spPr bwMode="auto">
          <a:xfrm>
            <a:off x="6086475" y="3967163"/>
            <a:ext cx="304800" cy="304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Oval 25"/>
          <p:cNvSpPr>
            <a:spLocks noChangeArrowheads="1"/>
          </p:cNvSpPr>
          <p:nvPr/>
        </p:nvSpPr>
        <p:spPr bwMode="auto">
          <a:xfrm>
            <a:off x="7686675" y="4089400"/>
            <a:ext cx="304800" cy="304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Trends in First Ionization Energies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419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The first occurs between Groups IIA and IIIA.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Electron removed from </a:t>
            </a:r>
            <a:r>
              <a:rPr lang="en-US" sz="2800" i="1" smtClean="0"/>
              <a:t>p</a:t>
            </a:r>
            <a:r>
              <a:rPr lang="en-US" sz="2800" smtClean="0"/>
              <a:t>-orbital rather than </a:t>
            </a:r>
            <a:r>
              <a:rPr lang="en-US" sz="2800" i="1" smtClean="0"/>
              <a:t>s</a:t>
            </a:r>
            <a:r>
              <a:rPr lang="en-US" sz="2800" smtClean="0"/>
              <a:t>-orbital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Electron farther from nucleus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Small amount of repulsion by </a:t>
            </a:r>
            <a:r>
              <a:rPr lang="en-US" sz="2400" i="1" smtClean="0"/>
              <a:t>s</a:t>
            </a:r>
            <a:r>
              <a:rPr lang="en-US" sz="2400" smtClean="0"/>
              <a:t> electrons.</a:t>
            </a:r>
          </a:p>
        </p:txBody>
      </p:sp>
      <p:pic>
        <p:nvPicPr>
          <p:cNvPr id="74756" name="Picture 4" descr="07_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b="3500"/>
          <a:stretch>
            <a:fillRect/>
          </a:stretch>
        </p:blipFill>
        <p:spPr>
          <a:xfrm>
            <a:off x="4572000" y="2149475"/>
            <a:ext cx="4419600" cy="3584575"/>
          </a:xfrm>
        </p:spPr>
      </p:pic>
      <p:sp>
        <p:nvSpPr>
          <p:cNvPr id="74757" name="Oval 5"/>
          <p:cNvSpPr>
            <a:spLocks noChangeArrowheads="1"/>
          </p:cNvSpPr>
          <p:nvPr/>
        </p:nvSpPr>
        <p:spPr bwMode="auto">
          <a:xfrm>
            <a:off x="5334000" y="4038600"/>
            <a:ext cx="228600" cy="5334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8" name="Oval 6"/>
          <p:cNvSpPr>
            <a:spLocks noChangeArrowheads="1"/>
          </p:cNvSpPr>
          <p:nvPr/>
        </p:nvSpPr>
        <p:spPr bwMode="auto">
          <a:xfrm>
            <a:off x="5842000" y="4356100"/>
            <a:ext cx="317500" cy="4191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9" name="Oval 7"/>
          <p:cNvSpPr>
            <a:spLocks noChangeArrowheads="1"/>
          </p:cNvSpPr>
          <p:nvPr/>
        </p:nvSpPr>
        <p:spPr bwMode="auto">
          <a:xfrm>
            <a:off x="7061200" y="4114800"/>
            <a:ext cx="381000" cy="685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0" name="Oval 8"/>
          <p:cNvSpPr>
            <a:spLocks noChangeArrowheads="1"/>
          </p:cNvSpPr>
          <p:nvPr/>
        </p:nvSpPr>
        <p:spPr bwMode="auto">
          <a:xfrm>
            <a:off x="8369300" y="4191000"/>
            <a:ext cx="279400" cy="685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1" name="Oval 9"/>
          <p:cNvSpPr>
            <a:spLocks noChangeArrowheads="1"/>
          </p:cNvSpPr>
          <p:nvPr/>
        </p:nvSpPr>
        <p:spPr bwMode="auto">
          <a:xfrm>
            <a:off x="5537200" y="3505200"/>
            <a:ext cx="254000" cy="381000"/>
          </a:xfrm>
          <a:prstGeom prst="ellipse">
            <a:avLst/>
          </a:prstGeom>
          <a:noFill/>
          <a:ln w="95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2" name="Oval 10"/>
          <p:cNvSpPr>
            <a:spLocks noChangeArrowheads="1"/>
          </p:cNvSpPr>
          <p:nvPr/>
        </p:nvSpPr>
        <p:spPr bwMode="auto">
          <a:xfrm>
            <a:off x="6057900" y="3975100"/>
            <a:ext cx="304800" cy="304800"/>
          </a:xfrm>
          <a:prstGeom prst="ellipse">
            <a:avLst/>
          </a:prstGeom>
          <a:noFill/>
          <a:ln w="95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3" name="Oval 11"/>
          <p:cNvSpPr>
            <a:spLocks noChangeArrowheads="1"/>
          </p:cNvSpPr>
          <p:nvPr/>
        </p:nvSpPr>
        <p:spPr bwMode="auto">
          <a:xfrm>
            <a:off x="7315200" y="4038600"/>
            <a:ext cx="304800" cy="304800"/>
          </a:xfrm>
          <a:prstGeom prst="ellipse">
            <a:avLst/>
          </a:prstGeom>
          <a:noFill/>
          <a:ln w="95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4" name="Oval 12"/>
          <p:cNvSpPr>
            <a:spLocks noChangeArrowheads="1"/>
          </p:cNvSpPr>
          <p:nvPr/>
        </p:nvSpPr>
        <p:spPr bwMode="auto">
          <a:xfrm>
            <a:off x="8585200" y="4191000"/>
            <a:ext cx="304800" cy="304800"/>
          </a:xfrm>
          <a:prstGeom prst="ellipse">
            <a:avLst/>
          </a:prstGeom>
          <a:noFill/>
          <a:ln w="95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-52388" y="-227013"/>
            <a:ext cx="9144001" cy="1143001"/>
          </a:xfrm>
        </p:spPr>
        <p:txBody>
          <a:bodyPr/>
          <a:lstStyle/>
          <a:p>
            <a:pPr eaLnBrk="1" hangingPunct="1"/>
            <a:r>
              <a:rPr lang="en-US" smtClean="0"/>
              <a:t>Trends in First Ionization Energies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20725"/>
            <a:ext cx="3903663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The second occurs between Groups VA and VIA.</a:t>
            </a:r>
          </a:p>
          <a:p>
            <a:pPr lvl="1" eaLnBrk="1" hangingPunct="1"/>
            <a:r>
              <a:rPr lang="en-US" sz="2400" smtClean="0"/>
              <a:t>Electron removed comes from doubly occupied orbital.</a:t>
            </a:r>
          </a:p>
          <a:p>
            <a:pPr lvl="1" eaLnBrk="1" hangingPunct="1"/>
            <a:r>
              <a:rPr lang="en-US" sz="2400" smtClean="0"/>
              <a:t>Repulsion from other electron in orbital helps in its removal.</a:t>
            </a:r>
          </a:p>
        </p:txBody>
      </p:sp>
      <p:pic>
        <p:nvPicPr>
          <p:cNvPr id="76804" name="Picture 4" descr="07_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b="3500"/>
          <a:stretch>
            <a:fillRect/>
          </a:stretch>
        </p:blipFill>
        <p:spPr>
          <a:xfrm>
            <a:off x="4572000" y="2149475"/>
            <a:ext cx="4419600" cy="3584575"/>
          </a:xfrm>
        </p:spPr>
      </p:pic>
      <p:sp>
        <p:nvSpPr>
          <p:cNvPr id="76805" name="Oval 5"/>
          <p:cNvSpPr>
            <a:spLocks noChangeArrowheads="1"/>
          </p:cNvSpPr>
          <p:nvPr/>
        </p:nvSpPr>
        <p:spPr bwMode="auto">
          <a:xfrm>
            <a:off x="5334000" y="4038600"/>
            <a:ext cx="228600" cy="533400"/>
          </a:xfrm>
          <a:prstGeom prst="ellipse">
            <a:avLst/>
          </a:prstGeom>
          <a:noFill/>
          <a:ln w="95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6" name="Oval 6"/>
          <p:cNvSpPr>
            <a:spLocks noChangeArrowheads="1"/>
          </p:cNvSpPr>
          <p:nvPr/>
        </p:nvSpPr>
        <p:spPr bwMode="auto">
          <a:xfrm>
            <a:off x="5842000" y="4356100"/>
            <a:ext cx="317500" cy="419100"/>
          </a:xfrm>
          <a:prstGeom prst="ellipse">
            <a:avLst/>
          </a:prstGeom>
          <a:noFill/>
          <a:ln w="95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7" name="Oval 7"/>
          <p:cNvSpPr>
            <a:spLocks noChangeArrowheads="1"/>
          </p:cNvSpPr>
          <p:nvPr/>
        </p:nvSpPr>
        <p:spPr bwMode="auto">
          <a:xfrm>
            <a:off x="7061200" y="4114800"/>
            <a:ext cx="381000" cy="685800"/>
          </a:xfrm>
          <a:prstGeom prst="ellipse">
            <a:avLst/>
          </a:prstGeom>
          <a:noFill/>
          <a:ln w="95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8" name="Oval 8"/>
          <p:cNvSpPr>
            <a:spLocks noChangeArrowheads="1"/>
          </p:cNvSpPr>
          <p:nvPr/>
        </p:nvSpPr>
        <p:spPr bwMode="auto">
          <a:xfrm>
            <a:off x="8369300" y="4191000"/>
            <a:ext cx="279400" cy="685800"/>
          </a:xfrm>
          <a:prstGeom prst="ellipse">
            <a:avLst/>
          </a:prstGeom>
          <a:noFill/>
          <a:ln w="95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9" name="Oval 9"/>
          <p:cNvSpPr>
            <a:spLocks noChangeArrowheads="1"/>
          </p:cNvSpPr>
          <p:nvPr/>
        </p:nvSpPr>
        <p:spPr bwMode="auto">
          <a:xfrm>
            <a:off x="5537200" y="3505200"/>
            <a:ext cx="254000" cy="3810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0" name="Oval 10"/>
          <p:cNvSpPr>
            <a:spLocks noChangeArrowheads="1"/>
          </p:cNvSpPr>
          <p:nvPr/>
        </p:nvSpPr>
        <p:spPr bwMode="auto">
          <a:xfrm>
            <a:off x="6057900" y="3975100"/>
            <a:ext cx="304800" cy="304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1" name="Oval 11"/>
          <p:cNvSpPr>
            <a:spLocks noChangeArrowheads="1"/>
          </p:cNvSpPr>
          <p:nvPr/>
        </p:nvSpPr>
        <p:spPr bwMode="auto">
          <a:xfrm>
            <a:off x="7315200" y="4038600"/>
            <a:ext cx="304800" cy="304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2" name="Oval 12"/>
          <p:cNvSpPr>
            <a:spLocks noChangeArrowheads="1"/>
          </p:cNvSpPr>
          <p:nvPr/>
        </p:nvSpPr>
        <p:spPr bwMode="auto">
          <a:xfrm>
            <a:off x="8585200" y="4191000"/>
            <a:ext cx="304800" cy="304800"/>
          </a:xfrm>
          <a:prstGeom prst="ellipse">
            <a:avLst/>
          </a:prstGeom>
          <a:noFill/>
          <a:ln w="95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3" name="Rectangle 14"/>
          <p:cNvSpPr>
            <a:spLocks noChangeArrowheads="1"/>
          </p:cNvSpPr>
          <p:nvPr/>
        </p:nvSpPr>
        <p:spPr bwMode="auto">
          <a:xfrm>
            <a:off x="84138" y="46434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4" name="Rectangle 15"/>
          <p:cNvSpPr>
            <a:spLocks noChangeArrowheads="1"/>
          </p:cNvSpPr>
          <p:nvPr/>
        </p:nvSpPr>
        <p:spPr bwMode="auto">
          <a:xfrm>
            <a:off x="608013" y="46434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5" name="Rectangle 16"/>
          <p:cNvSpPr>
            <a:spLocks noChangeArrowheads="1"/>
          </p:cNvSpPr>
          <p:nvPr/>
        </p:nvSpPr>
        <p:spPr bwMode="auto">
          <a:xfrm>
            <a:off x="1133475" y="46434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6816" name="Group 20"/>
          <p:cNvGrpSpPr>
            <a:grpSpLocks/>
          </p:cNvGrpSpPr>
          <p:nvPr/>
        </p:nvGrpSpPr>
        <p:grpSpPr bwMode="auto">
          <a:xfrm>
            <a:off x="169863" y="4689475"/>
            <a:ext cx="77787" cy="320675"/>
            <a:chOff x="582" y="3489"/>
            <a:chExt cx="55" cy="239"/>
          </a:xfrm>
        </p:grpSpPr>
        <p:sp>
          <p:nvSpPr>
            <p:cNvPr id="76862" name="Line 18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63" name="Line 19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17" name="Group 24"/>
          <p:cNvGrpSpPr>
            <a:grpSpLocks/>
          </p:cNvGrpSpPr>
          <p:nvPr/>
        </p:nvGrpSpPr>
        <p:grpSpPr bwMode="auto">
          <a:xfrm>
            <a:off x="695325" y="4689475"/>
            <a:ext cx="77788" cy="315913"/>
            <a:chOff x="582" y="3489"/>
            <a:chExt cx="55" cy="239"/>
          </a:xfrm>
        </p:grpSpPr>
        <p:sp>
          <p:nvSpPr>
            <p:cNvPr id="76860" name="Line 25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61" name="Line 26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18" name="Group 27"/>
          <p:cNvGrpSpPr>
            <a:grpSpLocks/>
          </p:cNvGrpSpPr>
          <p:nvPr/>
        </p:nvGrpSpPr>
        <p:grpSpPr bwMode="auto">
          <a:xfrm>
            <a:off x="1211263" y="4697413"/>
            <a:ext cx="77787" cy="320675"/>
            <a:chOff x="582" y="3489"/>
            <a:chExt cx="55" cy="239"/>
          </a:xfrm>
        </p:grpSpPr>
        <p:sp>
          <p:nvSpPr>
            <p:cNvPr id="76858" name="Line 28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rgbClr val="0019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9" name="Line 29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rgbClr val="0019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19" name="Line 30"/>
          <p:cNvSpPr>
            <a:spLocks noChangeShapeType="1"/>
          </p:cNvSpPr>
          <p:nvPr/>
        </p:nvSpPr>
        <p:spPr bwMode="auto">
          <a:xfrm>
            <a:off x="1668463" y="4859338"/>
            <a:ext cx="371475" cy="4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20" name="Rectangle 31"/>
          <p:cNvSpPr>
            <a:spLocks noChangeArrowheads="1"/>
          </p:cNvSpPr>
          <p:nvPr/>
        </p:nvSpPr>
        <p:spPr bwMode="auto">
          <a:xfrm>
            <a:off x="2111375" y="4646613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21" name="Rectangle 32"/>
          <p:cNvSpPr>
            <a:spLocks noChangeArrowheads="1"/>
          </p:cNvSpPr>
          <p:nvPr/>
        </p:nvSpPr>
        <p:spPr bwMode="auto">
          <a:xfrm>
            <a:off x="2635250" y="4646613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22" name="Rectangle 33"/>
          <p:cNvSpPr>
            <a:spLocks noChangeArrowheads="1"/>
          </p:cNvSpPr>
          <p:nvPr/>
        </p:nvSpPr>
        <p:spPr bwMode="auto">
          <a:xfrm>
            <a:off x="3160713" y="4646613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6823" name="Group 34"/>
          <p:cNvGrpSpPr>
            <a:grpSpLocks/>
          </p:cNvGrpSpPr>
          <p:nvPr/>
        </p:nvGrpSpPr>
        <p:grpSpPr bwMode="auto">
          <a:xfrm>
            <a:off x="2197100" y="4692650"/>
            <a:ext cx="77788" cy="320675"/>
            <a:chOff x="582" y="3489"/>
            <a:chExt cx="55" cy="239"/>
          </a:xfrm>
        </p:grpSpPr>
        <p:sp>
          <p:nvSpPr>
            <p:cNvPr id="76856" name="Line 35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7" name="Line 36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24" name="Group 40"/>
          <p:cNvGrpSpPr>
            <a:grpSpLocks/>
          </p:cNvGrpSpPr>
          <p:nvPr/>
        </p:nvGrpSpPr>
        <p:grpSpPr bwMode="auto">
          <a:xfrm>
            <a:off x="2722563" y="4692650"/>
            <a:ext cx="77787" cy="315913"/>
            <a:chOff x="582" y="3489"/>
            <a:chExt cx="55" cy="239"/>
          </a:xfrm>
        </p:grpSpPr>
        <p:sp>
          <p:nvSpPr>
            <p:cNvPr id="76854" name="Line 41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5" name="Line 42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25" name="Rectangle 46"/>
          <p:cNvSpPr>
            <a:spLocks noChangeArrowheads="1"/>
          </p:cNvSpPr>
          <p:nvPr/>
        </p:nvSpPr>
        <p:spPr bwMode="auto">
          <a:xfrm>
            <a:off x="84138" y="57737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26" name="Rectangle 47"/>
          <p:cNvSpPr>
            <a:spLocks noChangeArrowheads="1"/>
          </p:cNvSpPr>
          <p:nvPr/>
        </p:nvSpPr>
        <p:spPr bwMode="auto">
          <a:xfrm>
            <a:off x="608013" y="57737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27" name="Rectangle 48"/>
          <p:cNvSpPr>
            <a:spLocks noChangeArrowheads="1"/>
          </p:cNvSpPr>
          <p:nvPr/>
        </p:nvSpPr>
        <p:spPr bwMode="auto">
          <a:xfrm>
            <a:off x="1133475" y="57737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6828" name="Group 49"/>
          <p:cNvGrpSpPr>
            <a:grpSpLocks/>
          </p:cNvGrpSpPr>
          <p:nvPr/>
        </p:nvGrpSpPr>
        <p:grpSpPr bwMode="auto">
          <a:xfrm>
            <a:off x="169863" y="5819775"/>
            <a:ext cx="77787" cy="320675"/>
            <a:chOff x="582" y="3489"/>
            <a:chExt cx="55" cy="239"/>
          </a:xfrm>
        </p:grpSpPr>
        <p:sp>
          <p:nvSpPr>
            <p:cNvPr id="76852" name="Line 50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3" name="Line 51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29" name="Group 52"/>
          <p:cNvGrpSpPr>
            <a:grpSpLocks/>
          </p:cNvGrpSpPr>
          <p:nvPr/>
        </p:nvGrpSpPr>
        <p:grpSpPr bwMode="auto">
          <a:xfrm rot="-10727564">
            <a:off x="268288" y="5845175"/>
            <a:ext cx="77787" cy="320675"/>
            <a:chOff x="582" y="3489"/>
            <a:chExt cx="55" cy="239"/>
          </a:xfrm>
        </p:grpSpPr>
        <p:sp>
          <p:nvSpPr>
            <p:cNvPr id="76850" name="Line 53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rgbClr val="0019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1" name="Line 54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rgbClr val="0019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30" name="Group 55"/>
          <p:cNvGrpSpPr>
            <a:grpSpLocks/>
          </p:cNvGrpSpPr>
          <p:nvPr/>
        </p:nvGrpSpPr>
        <p:grpSpPr bwMode="auto">
          <a:xfrm>
            <a:off x="695325" y="5819775"/>
            <a:ext cx="77788" cy="315913"/>
            <a:chOff x="582" y="3489"/>
            <a:chExt cx="55" cy="239"/>
          </a:xfrm>
        </p:grpSpPr>
        <p:sp>
          <p:nvSpPr>
            <p:cNvPr id="76848" name="Line 56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9" name="Line 57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31" name="Group 58"/>
          <p:cNvGrpSpPr>
            <a:grpSpLocks/>
          </p:cNvGrpSpPr>
          <p:nvPr/>
        </p:nvGrpSpPr>
        <p:grpSpPr bwMode="auto">
          <a:xfrm>
            <a:off x="1211263" y="5827713"/>
            <a:ext cx="77787" cy="320675"/>
            <a:chOff x="582" y="3489"/>
            <a:chExt cx="55" cy="239"/>
          </a:xfrm>
        </p:grpSpPr>
        <p:sp>
          <p:nvSpPr>
            <p:cNvPr id="76846" name="Line 59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7" name="Line 60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32" name="Line 61"/>
          <p:cNvSpPr>
            <a:spLocks noChangeShapeType="1"/>
          </p:cNvSpPr>
          <p:nvPr/>
        </p:nvSpPr>
        <p:spPr bwMode="auto">
          <a:xfrm>
            <a:off x="1668463" y="5989638"/>
            <a:ext cx="371475" cy="4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33" name="Rectangle 62"/>
          <p:cNvSpPr>
            <a:spLocks noChangeArrowheads="1"/>
          </p:cNvSpPr>
          <p:nvPr/>
        </p:nvSpPr>
        <p:spPr bwMode="auto">
          <a:xfrm>
            <a:off x="2111375" y="5776913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34" name="Rectangle 63"/>
          <p:cNvSpPr>
            <a:spLocks noChangeArrowheads="1"/>
          </p:cNvSpPr>
          <p:nvPr/>
        </p:nvSpPr>
        <p:spPr bwMode="auto">
          <a:xfrm>
            <a:off x="2635250" y="5776913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35" name="Rectangle 64"/>
          <p:cNvSpPr>
            <a:spLocks noChangeArrowheads="1"/>
          </p:cNvSpPr>
          <p:nvPr/>
        </p:nvSpPr>
        <p:spPr bwMode="auto">
          <a:xfrm>
            <a:off x="3160713" y="5776913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6836" name="Group 65"/>
          <p:cNvGrpSpPr>
            <a:grpSpLocks/>
          </p:cNvGrpSpPr>
          <p:nvPr/>
        </p:nvGrpSpPr>
        <p:grpSpPr bwMode="auto">
          <a:xfrm>
            <a:off x="2197100" y="5822950"/>
            <a:ext cx="77788" cy="320675"/>
            <a:chOff x="582" y="3489"/>
            <a:chExt cx="55" cy="239"/>
          </a:xfrm>
        </p:grpSpPr>
        <p:sp>
          <p:nvSpPr>
            <p:cNvPr id="76844" name="Line 66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5" name="Line 67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37" name="Group 68"/>
          <p:cNvGrpSpPr>
            <a:grpSpLocks/>
          </p:cNvGrpSpPr>
          <p:nvPr/>
        </p:nvGrpSpPr>
        <p:grpSpPr bwMode="auto">
          <a:xfrm>
            <a:off x="2722563" y="5822950"/>
            <a:ext cx="77787" cy="315913"/>
            <a:chOff x="582" y="3489"/>
            <a:chExt cx="55" cy="239"/>
          </a:xfrm>
        </p:grpSpPr>
        <p:sp>
          <p:nvSpPr>
            <p:cNvPr id="76842" name="Line 69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3" name="Line 70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38" name="Group 71"/>
          <p:cNvGrpSpPr>
            <a:grpSpLocks/>
          </p:cNvGrpSpPr>
          <p:nvPr/>
        </p:nvGrpSpPr>
        <p:grpSpPr bwMode="auto">
          <a:xfrm>
            <a:off x="3238500" y="5830888"/>
            <a:ext cx="77788" cy="320675"/>
            <a:chOff x="582" y="3489"/>
            <a:chExt cx="55" cy="239"/>
          </a:xfrm>
        </p:grpSpPr>
        <p:sp>
          <p:nvSpPr>
            <p:cNvPr id="76840" name="Line 72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1" name="Line 73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39" name="Text Box 74"/>
          <p:cNvSpPr txBox="1">
            <a:spLocks noChangeArrowheads="1"/>
          </p:cNvSpPr>
          <p:nvPr/>
        </p:nvSpPr>
        <p:spPr bwMode="auto">
          <a:xfrm>
            <a:off x="1230313" y="5141913"/>
            <a:ext cx="1166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versus: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Electron Affinity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Energy change accompanying addition of electron to gaseous atom: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mtClean="0"/>
              <a:t>Cl + e</a:t>
            </a:r>
            <a:r>
              <a:rPr lang="en-US" baseline="30000" smtClean="0">
                <a:cs typeface="Arial" charset="0"/>
              </a:rPr>
              <a:t>−</a:t>
            </a:r>
            <a:r>
              <a:rPr lang="en-US" smtClean="0"/>
              <a:t> </a:t>
            </a:r>
            <a:r>
              <a:rPr lang="en-US" smtClean="0">
                <a:sym typeface="Symbol" pitchFamily="-106" charset="2"/>
              </a:rPr>
              <a:t> Cl</a:t>
            </a:r>
            <a:r>
              <a:rPr lang="en-US" baseline="30000" smtClean="0">
                <a:cs typeface="Arial" charset="0"/>
                <a:sym typeface="Symbol" pitchFamily="-106" charset="2"/>
              </a:rPr>
              <a:t>−</a:t>
            </a:r>
            <a:endParaRPr lang="en-US" smtClean="0">
              <a:cs typeface="Arial" charset="0"/>
              <a:sym typeface="Symbol" pitchFamily="-106" charset="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1590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Trends in Electron Affinity</a:t>
            </a:r>
          </a:p>
        </p:txBody>
      </p:sp>
      <p:sp>
        <p:nvSpPr>
          <p:cNvPr id="8089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3700" y="5448300"/>
            <a:ext cx="76581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/>
              <a:t>	In general, electron affinity becomes more exothermic as you go from left to right across a row.</a:t>
            </a:r>
          </a:p>
        </p:txBody>
      </p:sp>
      <p:pic>
        <p:nvPicPr>
          <p:cNvPr id="80900" name="Picture 5" descr="07_1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3432"/>
          <a:stretch>
            <a:fillRect/>
          </a:stretch>
        </p:blipFill>
        <p:spPr>
          <a:xfrm>
            <a:off x="635000" y="749300"/>
            <a:ext cx="7554913" cy="478155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Trends in Electron Affinity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981200"/>
            <a:ext cx="3835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/>
              <a:t>	There are also two discontinuities in this trend.</a:t>
            </a:r>
          </a:p>
        </p:txBody>
      </p:sp>
      <p:pic>
        <p:nvPicPr>
          <p:cNvPr id="82948" name="Picture 4" descr="07_1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3432"/>
          <a:stretch>
            <a:fillRect/>
          </a:stretch>
        </p:blipFill>
        <p:spPr>
          <a:xfrm>
            <a:off x="228600" y="2489200"/>
            <a:ext cx="4570413" cy="2892425"/>
          </a:xfrm>
        </p:spPr>
      </p:pic>
      <p:sp>
        <p:nvSpPr>
          <p:cNvPr id="82949" name="Oval 6"/>
          <p:cNvSpPr>
            <a:spLocks noChangeArrowheads="1"/>
          </p:cNvSpPr>
          <p:nvPr/>
        </p:nvSpPr>
        <p:spPr bwMode="auto">
          <a:xfrm>
            <a:off x="25400" y="2755900"/>
            <a:ext cx="1676400" cy="2819400"/>
          </a:xfrm>
          <a:prstGeom prst="ellipse">
            <a:avLst/>
          </a:prstGeom>
          <a:noFill/>
          <a:ln w="222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50" name="Oval 7"/>
          <p:cNvSpPr>
            <a:spLocks noChangeArrowheads="1"/>
          </p:cNvSpPr>
          <p:nvPr/>
        </p:nvSpPr>
        <p:spPr bwMode="auto">
          <a:xfrm>
            <a:off x="1828800" y="2755900"/>
            <a:ext cx="1676400" cy="2819400"/>
          </a:xfrm>
          <a:prstGeom prst="ellipse">
            <a:avLst/>
          </a:prstGeom>
          <a:noFill/>
          <a:ln w="222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Trends in Electron Affinity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981200"/>
            <a:ext cx="3733800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The first occurs between Groups IA and IIA.</a:t>
            </a:r>
          </a:p>
          <a:p>
            <a:pPr lvl="1" eaLnBrk="1" hangingPunct="1"/>
            <a:r>
              <a:rPr lang="en-US" sz="2400" smtClean="0"/>
              <a:t>Added electron must go in </a:t>
            </a:r>
            <a:r>
              <a:rPr lang="en-US" sz="2400" i="1" smtClean="0"/>
              <a:t>p</a:t>
            </a:r>
            <a:r>
              <a:rPr lang="en-US" sz="2400" smtClean="0"/>
              <a:t>-orbital, not </a:t>
            </a:r>
            <a:r>
              <a:rPr lang="en-US" sz="2400" i="1" smtClean="0"/>
              <a:t>s</a:t>
            </a:r>
            <a:r>
              <a:rPr lang="en-US" sz="2400" smtClean="0"/>
              <a:t>-orbital.</a:t>
            </a:r>
          </a:p>
          <a:p>
            <a:pPr lvl="1" eaLnBrk="1" hangingPunct="1"/>
            <a:r>
              <a:rPr lang="en-US" sz="2400" smtClean="0"/>
              <a:t>Electron is farther from nucleus and feels repulsion from </a:t>
            </a:r>
            <a:r>
              <a:rPr lang="en-US" sz="2400" i="1" smtClean="0"/>
              <a:t>s</a:t>
            </a:r>
            <a:r>
              <a:rPr lang="en-US" sz="2400" smtClean="0"/>
              <a:t>-electrons.</a:t>
            </a:r>
          </a:p>
        </p:txBody>
      </p:sp>
      <p:pic>
        <p:nvPicPr>
          <p:cNvPr id="84996" name="Picture 4" descr="07_1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3432"/>
          <a:stretch>
            <a:fillRect/>
          </a:stretch>
        </p:blipFill>
        <p:spPr>
          <a:xfrm>
            <a:off x="228600" y="2489200"/>
            <a:ext cx="4570413" cy="2892425"/>
          </a:xfrm>
        </p:spPr>
      </p:pic>
      <p:sp>
        <p:nvSpPr>
          <p:cNvPr id="84997" name="Oval 5"/>
          <p:cNvSpPr>
            <a:spLocks noChangeArrowheads="1"/>
          </p:cNvSpPr>
          <p:nvPr/>
        </p:nvSpPr>
        <p:spPr bwMode="auto">
          <a:xfrm>
            <a:off x="25400" y="2755900"/>
            <a:ext cx="1676400" cy="2819400"/>
          </a:xfrm>
          <a:prstGeom prst="ellipse">
            <a:avLst/>
          </a:prstGeom>
          <a:noFill/>
          <a:ln w="222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Oval 6"/>
          <p:cNvSpPr>
            <a:spLocks noChangeArrowheads="1"/>
          </p:cNvSpPr>
          <p:nvPr/>
        </p:nvSpPr>
        <p:spPr bwMode="auto">
          <a:xfrm>
            <a:off x="1828800" y="2755900"/>
            <a:ext cx="1676400" cy="2819400"/>
          </a:xfrm>
          <a:prstGeom prst="ellipse">
            <a:avLst/>
          </a:prstGeom>
          <a:noFill/>
          <a:ln w="222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Rectangle 7"/>
          <p:cNvSpPr>
            <a:spLocks noChangeArrowheads="1"/>
          </p:cNvSpPr>
          <p:nvPr/>
        </p:nvSpPr>
        <p:spPr bwMode="auto">
          <a:xfrm>
            <a:off x="973138" y="56340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1497013" y="56340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Rectangle 9"/>
          <p:cNvSpPr>
            <a:spLocks noChangeArrowheads="1"/>
          </p:cNvSpPr>
          <p:nvPr/>
        </p:nvSpPr>
        <p:spPr bwMode="auto">
          <a:xfrm>
            <a:off x="2022475" y="56340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Line 10"/>
          <p:cNvSpPr>
            <a:spLocks noChangeShapeType="1"/>
          </p:cNvSpPr>
          <p:nvPr/>
        </p:nvSpPr>
        <p:spPr bwMode="auto">
          <a:xfrm>
            <a:off x="2557463" y="5849938"/>
            <a:ext cx="371475" cy="4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3" name="Rectangle 11"/>
          <p:cNvSpPr>
            <a:spLocks noChangeArrowheads="1"/>
          </p:cNvSpPr>
          <p:nvPr/>
        </p:nvSpPr>
        <p:spPr bwMode="auto">
          <a:xfrm>
            <a:off x="3508375" y="5637213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4" name="Rectangle 12"/>
          <p:cNvSpPr>
            <a:spLocks noChangeArrowheads="1"/>
          </p:cNvSpPr>
          <p:nvPr/>
        </p:nvSpPr>
        <p:spPr bwMode="auto">
          <a:xfrm>
            <a:off x="4032250" y="5637213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5" name="Rectangle 13"/>
          <p:cNvSpPr>
            <a:spLocks noChangeArrowheads="1"/>
          </p:cNvSpPr>
          <p:nvPr/>
        </p:nvSpPr>
        <p:spPr bwMode="auto">
          <a:xfrm>
            <a:off x="4557713" y="5637213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Rectangle 14"/>
          <p:cNvSpPr>
            <a:spLocks noChangeArrowheads="1"/>
          </p:cNvSpPr>
          <p:nvPr/>
        </p:nvSpPr>
        <p:spPr bwMode="auto">
          <a:xfrm>
            <a:off x="325438" y="62563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5007" name="Group 15"/>
          <p:cNvGrpSpPr>
            <a:grpSpLocks/>
          </p:cNvGrpSpPr>
          <p:nvPr/>
        </p:nvGrpSpPr>
        <p:grpSpPr bwMode="auto">
          <a:xfrm>
            <a:off x="411163" y="6302375"/>
            <a:ext cx="77787" cy="320675"/>
            <a:chOff x="582" y="3489"/>
            <a:chExt cx="55" cy="239"/>
          </a:xfrm>
        </p:grpSpPr>
        <p:sp>
          <p:nvSpPr>
            <p:cNvPr id="85021" name="Line 16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2" name="Line 17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08" name="Group 18"/>
          <p:cNvGrpSpPr>
            <a:grpSpLocks/>
          </p:cNvGrpSpPr>
          <p:nvPr/>
        </p:nvGrpSpPr>
        <p:grpSpPr bwMode="auto">
          <a:xfrm rot="-10727564">
            <a:off x="509588" y="6327775"/>
            <a:ext cx="77787" cy="320675"/>
            <a:chOff x="582" y="3489"/>
            <a:chExt cx="55" cy="239"/>
          </a:xfrm>
        </p:grpSpPr>
        <p:sp>
          <p:nvSpPr>
            <p:cNvPr id="85019" name="Line 19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0" name="Line 20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5009" name="Rectangle 21"/>
          <p:cNvSpPr>
            <a:spLocks noChangeArrowheads="1"/>
          </p:cNvSpPr>
          <p:nvPr/>
        </p:nvSpPr>
        <p:spPr bwMode="auto">
          <a:xfrm>
            <a:off x="2992438" y="6256338"/>
            <a:ext cx="406400" cy="40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5010" name="Group 22"/>
          <p:cNvGrpSpPr>
            <a:grpSpLocks/>
          </p:cNvGrpSpPr>
          <p:nvPr/>
        </p:nvGrpSpPr>
        <p:grpSpPr bwMode="auto">
          <a:xfrm>
            <a:off x="3078163" y="6302375"/>
            <a:ext cx="77787" cy="320675"/>
            <a:chOff x="582" y="3489"/>
            <a:chExt cx="55" cy="239"/>
          </a:xfrm>
        </p:grpSpPr>
        <p:sp>
          <p:nvSpPr>
            <p:cNvPr id="85017" name="Line 23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8" name="Line 24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11" name="Group 25"/>
          <p:cNvGrpSpPr>
            <a:grpSpLocks/>
          </p:cNvGrpSpPr>
          <p:nvPr/>
        </p:nvGrpSpPr>
        <p:grpSpPr bwMode="auto">
          <a:xfrm rot="-10727564">
            <a:off x="3176588" y="6327775"/>
            <a:ext cx="77787" cy="320675"/>
            <a:chOff x="582" y="3489"/>
            <a:chExt cx="55" cy="239"/>
          </a:xfrm>
        </p:grpSpPr>
        <p:sp>
          <p:nvSpPr>
            <p:cNvPr id="85015" name="Line 26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6" name="Line 27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12" name="Group 28"/>
          <p:cNvGrpSpPr>
            <a:grpSpLocks/>
          </p:cNvGrpSpPr>
          <p:nvPr/>
        </p:nvGrpSpPr>
        <p:grpSpPr bwMode="auto">
          <a:xfrm>
            <a:off x="3636963" y="5667375"/>
            <a:ext cx="77787" cy="320675"/>
            <a:chOff x="582" y="3489"/>
            <a:chExt cx="55" cy="239"/>
          </a:xfrm>
        </p:grpSpPr>
        <p:sp>
          <p:nvSpPr>
            <p:cNvPr id="85013" name="Line 29"/>
            <p:cNvSpPr>
              <a:spLocks noChangeShapeType="1"/>
            </p:cNvSpPr>
            <p:nvPr/>
          </p:nvSpPr>
          <p:spPr bwMode="auto">
            <a:xfrm flipV="1">
              <a:off x="582" y="3489"/>
              <a:ext cx="5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4" name="Line 30"/>
            <p:cNvSpPr>
              <a:spLocks noChangeShapeType="1"/>
            </p:cNvSpPr>
            <p:nvPr/>
          </p:nvSpPr>
          <p:spPr bwMode="auto">
            <a:xfrm>
              <a:off x="584" y="3489"/>
              <a:ext cx="53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Trends in Electron Affinity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981200"/>
            <a:ext cx="3962400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The second occurs between Groups IVA and VA.</a:t>
            </a:r>
          </a:p>
          <a:p>
            <a:pPr lvl="1" eaLnBrk="1" hangingPunct="1"/>
            <a:r>
              <a:rPr lang="en-US" sz="2400" smtClean="0"/>
              <a:t>Group VA has no empty orbitals.</a:t>
            </a:r>
          </a:p>
          <a:p>
            <a:pPr lvl="1" eaLnBrk="1" hangingPunct="1"/>
            <a:r>
              <a:rPr lang="en-US" sz="2400" smtClean="0"/>
              <a:t>Extra electron must go into occupied orbital, creating repulsion.</a:t>
            </a:r>
          </a:p>
        </p:txBody>
      </p:sp>
      <p:pic>
        <p:nvPicPr>
          <p:cNvPr id="87044" name="Picture 4" descr="07_1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3432"/>
          <a:stretch>
            <a:fillRect/>
          </a:stretch>
        </p:blipFill>
        <p:spPr>
          <a:xfrm>
            <a:off x="228600" y="2489200"/>
            <a:ext cx="4570413" cy="2892425"/>
          </a:xfrm>
        </p:spPr>
      </p:pic>
      <p:sp>
        <p:nvSpPr>
          <p:cNvPr id="87045" name="Oval 5"/>
          <p:cNvSpPr>
            <a:spLocks noChangeArrowheads="1"/>
          </p:cNvSpPr>
          <p:nvPr/>
        </p:nvSpPr>
        <p:spPr bwMode="auto">
          <a:xfrm>
            <a:off x="25400" y="2755900"/>
            <a:ext cx="1676400" cy="2819400"/>
          </a:xfrm>
          <a:prstGeom prst="ellipse">
            <a:avLst/>
          </a:prstGeom>
          <a:noFill/>
          <a:ln w="22225">
            <a:solidFill>
              <a:srgbClr val="F4DBD5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46" name="Oval 6"/>
          <p:cNvSpPr>
            <a:spLocks noChangeArrowheads="1"/>
          </p:cNvSpPr>
          <p:nvPr/>
        </p:nvSpPr>
        <p:spPr bwMode="auto">
          <a:xfrm>
            <a:off x="1828800" y="2755900"/>
            <a:ext cx="1676400" cy="2819400"/>
          </a:xfrm>
          <a:prstGeom prst="ellipse">
            <a:avLst/>
          </a:prstGeom>
          <a:noFill/>
          <a:ln w="22225">
            <a:solidFill>
              <a:srgbClr val="C82E3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Metals</a:t>
            </a:r>
          </a:p>
        </p:txBody>
      </p:sp>
      <p:sp>
        <p:nvSpPr>
          <p:cNvPr id="9728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/>
              <a:t>	Tend to be lustrous, malleable, ductile, and good conductors of heat and electricity.</a:t>
            </a:r>
          </a:p>
        </p:txBody>
      </p:sp>
      <p:pic>
        <p:nvPicPr>
          <p:cNvPr id="97284" name="Picture 5" descr="07_1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4985"/>
          <a:stretch>
            <a:fillRect/>
          </a:stretch>
        </p:blipFill>
        <p:spPr>
          <a:xfrm>
            <a:off x="685800" y="2174875"/>
            <a:ext cx="3810000" cy="354012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Metals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Compounds formed between metals and nonmetals tend to be ionic.</a:t>
            </a:r>
          </a:p>
          <a:p>
            <a:pPr eaLnBrk="1" hangingPunct="1"/>
            <a:r>
              <a:rPr lang="en-US" sz="2800" smtClean="0"/>
              <a:t>Metal oxides tend to be basic.</a:t>
            </a:r>
          </a:p>
        </p:txBody>
      </p:sp>
      <p:pic>
        <p:nvPicPr>
          <p:cNvPr id="99332" name="Picture 9" descr="07_16befor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45100" y="1752600"/>
            <a:ext cx="2714625" cy="2057400"/>
          </a:xfrm>
        </p:spPr>
      </p:pic>
      <p:pic>
        <p:nvPicPr>
          <p:cNvPr id="99333" name="Picture 10" descr="07_16afte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245100" y="3886200"/>
            <a:ext cx="2714625" cy="2055813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Nonmetals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Dull, brittle substances that are poor conductors of heat and electricity.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Tend to gain electrons in reactions with metals to acquire noble gas configuration.</a:t>
            </a:r>
          </a:p>
        </p:txBody>
      </p:sp>
      <p:pic>
        <p:nvPicPr>
          <p:cNvPr id="101380" name="Picture 5" descr="07_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5484"/>
          <a:stretch>
            <a:fillRect/>
          </a:stretch>
        </p:blipFill>
        <p:spPr>
          <a:xfrm>
            <a:off x="152400" y="2363788"/>
            <a:ext cx="4343400" cy="2817812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Nonmetals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Substances containing only nonmetals are molecular compounds.</a:t>
            </a:r>
          </a:p>
          <a:p>
            <a:pPr eaLnBrk="1" hangingPunct="1"/>
            <a:r>
              <a:rPr lang="en-US" sz="2800" smtClean="0"/>
              <a:t>Most nonmetal oxides are acidic.</a:t>
            </a:r>
          </a:p>
        </p:txBody>
      </p:sp>
      <p:pic>
        <p:nvPicPr>
          <p:cNvPr id="103428" name="Picture 9" descr="07_18befor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981200"/>
            <a:ext cx="1644650" cy="2276475"/>
          </a:xfrm>
        </p:spPr>
      </p:pic>
      <p:pic>
        <p:nvPicPr>
          <p:cNvPr id="103429" name="Picture 10" descr="07_18afte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372225" y="4114800"/>
            <a:ext cx="1608138" cy="2274888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Metalloids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Have some characteristics of metals, some of nonmetals.</a:t>
            </a:r>
          </a:p>
          <a:p>
            <a:pPr eaLnBrk="1" hangingPunct="1"/>
            <a:r>
              <a:rPr lang="en-US" sz="2800" smtClean="0"/>
              <a:t>For instance, silicon looks shiny, but is brittle and fairly poor conductor.</a:t>
            </a:r>
          </a:p>
        </p:txBody>
      </p:sp>
      <p:pic>
        <p:nvPicPr>
          <p:cNvPr id="105476" name="Picture 5" descr="07_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4446"/>
          <a:stretch>
            <a:fillRect/>
          </a:stretch>
        </p:blipFill>
        <p:spPr>
          <a:xfrm>
            <a:off x="228600" y="2286000"/>
            <a:ext cx="4343400" cy="3249613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0471" y="2079585"/>
            <a:ext cx="9144000" cy="1143000"/>
          </a:xfrm>
        </p:spPr>
        <p:txBody>
          <a:bodyPr/>
          <a:lstStyle/>
          <a:p>
            <a:r>
              <a:rPr lang="en-US" sz="5400" dirty="0" smtClean="0"/>
              <a:t>Thank You</a:t>
            </a:r>
            <a:endParaRPr lang="en-US" sz="5400" dirty="0"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6" charset="0"/>
            <a:ea typeface="ＭＳ Ｐゴシック" pitchFamily="-106" charset="-128"/>
            <a:cs typeface="ＭＳ Ｐゴシック" pitchFamily="-10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6" charset="0"/>
            <a:ea typeface="ＭＳ Ｐゴシック" pitchFamily="-106" charset="-128"/>
            <a:cs typeface="ＭＳ Ｐゴシック" pitchFamily="-10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989</Words>
  <Application>Microsoft PowerPoint</Application>
  <PresentationFormat>On-screen Show (4:3)</PresentationFormat>
  <Paragraphs>176</Paragraphs>
  <Slides>36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ＭＳ Ｐゴシック</vt:lpstr>
      <vt:lpstr>Wingdings</vt:lpstr>
      <vt:lpstr>Times New Roman</vt:lpstr>
      <vt:lpstr>Symbol</vt:lpstr>
      <vt:lpstr>Blank Presentation</vt:lpstr>
      <vt:lpstr> Periodic Properties of the Elements</vt:lpstr>
      <vt:lpstr>Development of Periodic Table</vt:lpstr>
      <vt:lpstr>Development of Periodic Table</vt:lpstr>
      <vt:lpstr>Development of Periodic Table</vt:lpstr>
      <vt:lpstr>Periodic Trends</vt:lpstr>
      <vt:lpstr>Effective Nuclear Charge</vt:lpstr>
      <vt:lpstr>Effective Nuclear Charge</vt:lpstr>
      <vt:lpstr>Effective Nuclear Charge</vt:lpstr>
      <vt:lpstr>Effective Nuclear Charge</vt:lpstr>
      <vt:lpstr>Valence electrons</vt:lpstr>
      <vt:lpstr>Valence electrons</vt:lpstr>
      <vt:lpstr>Sizes of Atoms</vt:lpstr>
      <vt:lpstr>Sizes of Atoms</vt:lpstr>
      <vt:lpstr>Sizes of Ions</vt:lpstr>
      <vt:lpstr>Sizes of Ions</vt:lpstr>
      <vt:lpstr>Sizes of Ions</vt:lpstr>
      <vt:lpstr>Sizes of Ions</vt:lpstr>
      <vt:lpstr>Sizes of Ions</vt:lpstr>
      <vt:lpstr>Ionization Energy</vt:lpstr>
      <vt:lpstr>Ionization Energy</vt:lpstr>
      <vt:lpstr>Trends in First Ionization Energies</vt:lpstr>
      <vt:lpstr>Trends in First Ionization Energies</vt:lpstr>
      <vt:lpstr>Trends in First Ionization Energies</vt:lpstr>
      <vt:lpstr>Trends in First Ionization Energies</vt:lpstr>
      <vt:lpstr>Trends in First Ionization Energies</vt:lpstr>
      <vt:lpstr>Electron Affinity</vt:lpstr>
      <vt:lpstr>Trends in Electron Affinity</vt:lpstr>
      <vt:lpstr>Trends in Electron Affinity</vt:lpstr>
      <vt:lpstr>Trends in Electron Affinity</vt:lpstr>
      <vt:lpstr>Trends in Electron Affinity</vt:lpstr>
      <vt:lpstr>Metals</vt:lpstr>
      <vt:lpstr>Metals</vt:lpstr>
      <vt:lpstr>Nonmetals</vt:lpstr>
      <vt:lpstr>Nonmetals</vt:lpstr>
      <vt:lpstr>Metalloids</vt:lpstr>
      <vt:lpstr>Thank You</vt:lpstr>
    </vt:vector>
  </TitlesOfParts>
  <Company>michigan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 Periodic Properties of the Elements</dc:title>
  <dc:creator>jim geiger</dc:creator>
  <cp:lastModifiedBy>Tuxboot-111</cp:lastModifiedBy>
  <cp:revision>27</cp:revision>
  <dcterms:created xsi:type="dcterms:W3CDTF">2009-10-23T14:56:34Z</dcterms:created>
  <dcterms:modified xsi:type="dcterms:W3CDTF">2019-09-12T08:31:24Z</dcterms:modified>
</cp:coreProperties>
</file>