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activeX/activeX2.xml" ContentType="application/vnd.ms-office.activeX+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doc" ContentType="application/msword"/>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ms-office.activeX"/>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activeX/activeX1.xml" ContentType="application/vnd.ms-office.activeX+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91" r:id="rId4"/>
    <p:sldId id="258" r:id="rId5"/>
    <p:sldId id="259" r:id="rId6"/>
    <p:sldId id="260" r:id="rId7"/>
    <p:sldId id="261" r:id="rId8"/>
    <p:sldId id="264" r:id="rId9"/>
    <p:sldId id="265" r:id="rId10"/>
    <p:sldId id="266" r:id="rId11"/>
    <p:sldId id="267" r:id="rId12"/>
    <p:sldId id="268" r:id="rId13"/>
    <p:sldId id="269" r:id="rId14"/>
    <p:sldId id="270" r:id="rId15"/>
    <p:sldId id="271" r:id="rId16"/>
    <p:sldId id="272" r:id="rId17"/>
    <p:sldId id="274" r:id="rId18"/>
    <p:sldId id="275" r:id="rId19"/>
    <p:sldId id="278"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2" r:id="rId34"/>
    <p:sldId id="293"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366" autoAdjust="0"/>
  </p:normalViewPr>
  <p:slideViewPr>
    <p:cSldViewPr>
      <p:cViewPr varScale="1">
        <p:scale>
          <a:sx n="68" d="100"/>
          <a:sy n="68" d="100"/>
        </p:scale>
        <p:origin x="-5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tr-TR"/>
          </a:p>
        </p:txBody>
      </p:sp>
      <p:sp>
        <p:nvSpPr>
          <p:cNvPr id="460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tr-TR"/>
          </a:p>
        </p:txBody>
      </p:sp>
      <p:sp>
        <p:nvSpPr>
          <p:cNvPr id="4608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60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p>
        </p:txBody>
      </p:sp>
      <p:sp>
        <p:nvSpPr>
          <p:cNvPr id="460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tr-TR"/>
          </a:p>
        </p:txBody>
      </p:sp>
      <p:sp>
        <p:nvSpPr>
          <p:cNvPr id="460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B7B5B81-7411-40D9-AD93-887ADFD76607}" type="slidenum">
              <a:rPr lang="tr-TR"/>
              <a:pPr/>
              <a:t>‹#›</a:t>
            </a:fld>
            <a:endParaRPr lang="tr-T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4C1D92-1F8E-43A2-8EEF-4F584970DCD2}" type="slidenum">
              <a:rPr lang="tr-TR"/>
              <a:pPr/>
              <a:t>1</a:t>
            </a:fld>
            <a:endParaRPr lang="tr-TR"/>
          </a:p>
        </p:txBody>
      </p:sp>
      <p:sp>
        <p:nvSpPr>
          <p:cNvPr id="47106" name="Rectangle 2"/>
          <p:cNvSpPr>
            <a:spLocks noRo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878D00-2E70-4F6D-8A31-10B54E0061E7}" type="slidenum">
              <a:rPr lang="tr-TR"/>
              <a:pPr/>
              <a:t>2</a:t>
            </a:fld>
            <a:endParaRPr lang="tr-TR"/>
          </a:p>
        </p:txBody>
      </p:sp>
      <p:sp>
        <p:nvSpPr>
          <p:cNvPr id="48130" name="Rectangle 2"/>
          <p:cNvSpPr>
            <a:spLocks noRo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C77962-4F0B-49F5-9716-A3759D87D5ED}" type="slidenum">
              <a:rPr lang="tr-TR"/>
              <a:pPr/>
              <a:t>3</a:t>
            </a:fld>
            <a:endParaRPr lang="tr-TR"/>
          </a:p>
        </p:txBody>
      </p:sp>
      <p:sp>
        <p:nvSpPr>
          <p:cNvPr id="82946" name="Rectangle 2"/>
          <p:cNvSpPr>
            <a:spLocks noRo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552F71-4C8E-46AE-8DA9-C1B95824EAFA}" type="slidenum">
              <a:rPr lang="tr-TR"/>
              <a:pPr/>
              <a:t>4</a:t>
            </a:fld>
            <a:endParaRPr lang="tr-TR"/>
          </a:p>
        </p:txBody>
      </p:sp>
      <p:sp>
        <p:nvSpPr>
          <p:cNvPr id="49154" name="Rectangle 2"/>
          <p:cNvSpPr>
            <a:spLocks noRo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FC827D-1A23-4C2F-8845-C9202D18F384}" type="slidenum">
              <a:rPr lang="tr-TR"/>
              <a:pPr/>
              <a:t>5</a:t>
            </a:fld>
            <a:endParaRPr lang="tr-TR"/>
          </a:p>
        </p:txBody>
      </p:sp>
      <p:sp>
        <p:nvSpPr>
          <p:cNvPr id="50178" name="Rectangle 2"/>
          <p:cNvSpPr>
            <a:spLocks noRo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721A47-613C-4B7B-8777-7478415A9721}" type="slidenum">
              <a:rPr lang="tr-TR"/>
              <a:pPr/>
              <a:t>6</a:t>
            </a:fld>
            <a:endParaRPr lang="tr-TR"/>
          </a:p>
        </p:txBody>
      </p:sp>
      <p:sp>
        <p:nvSpPr>
          <p:cNvPr id="51202" name="Rectangle 2"/>
          <p:cNvSpPr>
            <a:spLocks noRo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046CB-AE61-4605-8EAA-A2B3701CE6B9}" type="slidenum">
              <a:rPr lang="tr-TR"/>
              <a:pPr/>
              <a:t>7</a:t>
            </a:fld>
            <a:endParaRPr lang="tr-TR"/>
          </a:p>
        </p:txBody>
      </p:sp>
      <p:sp>
        <p:nvSpPr>
          <p:cNvPr id="52226" name="Rectangle 2"/>
          <p:cNvSpPr>
            <a:spLocks noRo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20F15A-9C50-4128-A3B5-D4397E57F49A}" type="slidenum">
              <a:rPr lang="tr-TR"/>
              <a:pPr/>
              <a:t>8</a:t>
            </a:fld>
            <a:endParaRPr lang="tr-TR"/>
          </a:p>
        </p:txBody>
      </p:sp>
      <p:sp>
        <p:nvSpPr>
          <p:cNvPr id="55298" name="Rectangle 2"/>
          <p:cNvSpPr>
            <a:spLocks noRo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D68700-80FD-461B-9860-D2C167DEBFA6}" type="slidenum">
              <a:rPr lang="tr-TR"/>
              <a:pPr/>
              <a:t>9</a:t>
            </a:fld>
            <a:endParaRPr lang="tr-TR"/>
          </a:p>
        </p:txBody>
      </p:sp>
      <p:sp>
        <p:nvSpPr>
          <p:cNvPr id="56322" name="Rectangle 2"/>
          <p:cNvSpPr>
            <a:spLocks noRo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D7686B-B173-43B9-AD48-78230CA2930E}" type="slidenum">
              <a:rPr lang="tr-TR"/>
              <a:pPr/>
              <a:t>10</a:t>
            </a:fld>
            <a:endParaRPr lang="tr-TR"/>
          </a:p>
        </p:txBody>
      </p:sp>
      <p:sp>
        <p:nvSpPr>
          <p:cNvPr id="57346" name="Rectangle 2"/>
          <p:cNvSpPr>
            <a:spLocks noRo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FE4851-07F0-4872-A1D3-B863EC719904}" type="slidenum">
              <a:rPr lang="tr-TR"/>
              <a:pPr/>
              <a:t>11</a:t>
            </a:fld>
            <a:endParaRPr lang="tr-TR"/>
          </a:p>
        </p:txBody>
      </p:sp>
      <p:sp>
        <p:nvSpPr>
          <p:cNvPr id="58370" name="Rectangle 2"/>
          <p:cNvSpPr>
            <a:spLocks noRo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056A79-88B6-4DF4-A8AA-79C41C4AD628}" type="slidenum">
              <a:rPr lang="tr-TR"/>
              <a:pPr/>
              <a:t>12</a:t>
            </a:fld>
            <a:endParaRPr lang="tr-TR"/>
          </a:p>
        </p:txBody>
      </p:sp>
      <p:sp>
        <p:nvSpPr>
          <p:cNvPr id="59394" name="Rectangle 2"/>
          <p:cNvSpPr>
            <a:spLocks noRo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4BA8B1-AFA2-4C01-93DA-2C7EC76DA1C2}" type="slidenum">
              <a:rPr lang="tr-TR"/>
              <a:pPr/>
              <a:t>13</a:t>
            </a:fld>
            <a:endParaRPr lang="tr-TR"/>
          </a:p>
        </p:txBody>
      </p:sp>
      <p:sp>
        <p:nvSpPr>
          <p:cNvPr id="60418" name="Rectangle 2"/>
          <p:cNvSpPr>
            <a:spLocks noRo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E0FCC3-5E93-415B-A9F2-D384C8CA400D}" type="slidenum">
              <a:rPr lang="tr-TR"/>
              <a:pPr/>
              <a:t>14</a:t>
            </a:fld>
            <a:endParaRPr lang="tr-TR"/>
          </a:p>
        </p:txBody>
      </p:sp>
      <p:sp>
        <p:nvSpPr>
          <p:cNvPr id="61442" name="Rectangle 2"/>
          <p:cNvSpPr>
            <a:spLocks noRo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498E08-C9C2-40E3-84BF-0DEBB052243C}" type="slidenum">
              <a:rPr lang="tr-TR"/>
              <a:pPr/>
              <a:t>15</a:t>
            </a:fld>
            <a:endParaRPr lang="tr-TR"/>
          </a:p>
        </p:txBody>
      </p:sp>
      <p:sp>
        <p:nvSpPr>
          <p:cNvPr id="62466" name="Rectangle 2"/>
          <p:cNvSpPr>
            <a:spLocks noRo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FC03D4-9EFD-4F06-937D-885404C46319}" type="slidenum">
              <a:rPr lang="tr-TR"/>
              <a:pPr/>
              <a:t>16</a:t>
            </a:fld>
            <a:endParaRPr lang="tr-TR"/>
          </a:p>
        </p:txBody>
      </p:sp>
      <p:sp>
        <p:nvSpPr>
          <p:cNvPr id="63490" name="Rectangle 2"/>
          <p:cNvSpPr>
            <a:spLocks noRo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836EF1-0747-4BA9-BC6A-B2976BE8D4E1}" type="slidenum">
              <a:rPr lang="tr-TR"/>
              <a:pPr/>
              <a:t>17</a:t>
            </a:fld>
            <a:endParaRPr lang="tr-TR"/>
          </a:p>
        </p:txBody>
      </p:sp>
      <p:sp>
        <p:nvSpPr>
          <p:cNvPr id="65538" name="Rectangle 2"/>
          <p:cNvSpPr>
            <a:spLocks noRo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B063A6-3A5A-4848-9AC8-330089E30775}" type="slidenum">
              <a:rPr lang="tr-TR"/>
              <a:pPr/>
              <a:t>18</a:t>
            </a:fld>
            <a:endParaRPr lang="tr-TR"/>
          </a:p>
        </p:txBody>
      </p:sp>
      <p:sp>
        <p:nvSpPr>
          <p:cNvPr id="66562" name="Rectangle 2"/>
          <p:cNvSpPr>
            <a:spLocks noRo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E61585-BCAE-4786-84BC-CBACC62E7734}" type="slidenum">
              <a:rPr lang="tr-TR"/>
              <a:pPr/>
              <a:t>19</a:t>
            </a:fld>
            <a:endParaRPr lang="tr-TR"/>
          </a:p>
        </p:txBody>
      </p:sp>
      <p:sp>
        <p:nvSpPr>
          <p:cNvPr id="67586" name="Rectangle 2"/>
          <p:cNvSpPr>
            <a:spLocks noRo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CA649-02A9-4511-80DC-4A87095D8FF5}" type="slidenum">
              <a:rPr lang="tr-TR"/>
              <a:pPr/>
              <a:t>20</a:t>
            </a:fld>
            <a:endParaRPr lang="tr-TR"/>
          </a:p>
        </p:txBody>
      </p:sp>
      <p:sp>
        <p:nvSpPr>
          <p:cNvPr id="68610" name="Rectangle 2"/>
          <p:cNvSpPr>
            <a:spLocks noRo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1DA36D-2997-4232-96A6-17A18DA00921}" type="slidenum">
              <a:rPr lang="tr-TR"/>
              <a:pPr/>
              <a:t>21</a:t>
            </a:fld>
            <a:endParaRPr lang="tr-TR"/>
          </a:p>
        </p:txBody>
      </p:sp>
      <p:sp>
        <p:nvSpPr>
          <p:cNvPr id="69634" name="Rectangle 2"/>
          <p:cNvSpPr>
            <a:spLocks noRo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5E4DD7-F98E-4C28-A4B9-A5DA1551E47C}" type="slidenum">
              <a:rPr lang="tr-TR"/>
              <a:pPr/>
              <a:t>22</a:t>
            </a:fld>
            <a:endParaRPr lang="tr-TR"/>
          </a:p>
        </p:txBody>
      </p:sp>
      <p:sp>
        <p:nvSpPr>
          <p:cNvPr id="70658" name="Rectangle 2"/>
          <p:cNvSpPr>
            <a:spLocks noRo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9BD4A4-DA41-4A00-81AC-9DDA95925E7C}" type="slidenum">
              <a:rPr lang="tr-TR"/>
              <a:pPr/>
              <a:t>23</a:t>
            </a:fld>
            <a:endParaRPr lang="tr-TR"/>
          </a:p>
        </p:txBody>
      </p:sp>
      <p:sp>
        <p:nvSpPr>
          <p:cNvPr id="71682" name="Rectangle 2"/>
          <p:cNvSpPr>
            <a:spLocks noRo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36A7D-68AA-4B7A-A4DB-CBBF14340CB0}" type="slidenum">
              <a:rPr lang="tr-TR"/>
              <a:pPr/>
              <a:t>24</a:t>
            </a:fld>
            <a:endParaRPr lang="tr-TR"/>
          </a:p>
        </p:txBody>
      </p:sp>
      <p:sp>
        <p:nvSpPr>
          <p:cNvPr id="72706" name="Rectangle 2"/>
          <p:cNvSpPr>
            <a:spLocks noRo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9E3E02-2047-4402-AE8C-AA30F16F6180}" type="slidenum">
              <a:rPr lang="tr-TR"/>
              <a:pPr/>
              <a:t>25</a:t>
            </a:fld>
            <a:endParaRPr lang="tr-TR"/>
          </a:p>
        </p:txBody>
      </p:sp>
      <p:sp>
        <p:nvSpPr>
          <p:cNvPr id="73730" name="Rectangle 2"/>
          <p:cNvSpPr>
            <a:spLocks noRo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FE0D4A-DBD8-44C3-8482-C82110322589}" type="slidenum">
              <a:rPr lang="tr-TR"/>
              <a:pPr/>
              <a:t>26</a:t>
            </a:fld>
            <a:endParaRPr lang="tr-TR"/>
          </a:p>
        </p:txBody>
      </p:sp>
      <p:sp>
        <p:nvSpPr>
          <p:cNvPr id="74754" name="Rectangle 2"/>
          <p:cNvSpPr>
            <a:spLocks noRo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9C4DA1-DF84-4B49-BAAC-A3823CB0AF15}" type="slidenum">
              <a:rPr lang="tr-TR"/>
              <a:pPr/>
              <a:t>27</a:t>
            </a:fld>
            <a:endParaRPr lang="tr-TR"/>
          </a:p>
        </p:txBody>
      </p:sp>
      <p:sp>
        <p:nvSpPr>
          <p:cNvPr id="75778" name="Rectangle 2"/>
          <p:cNvSpPr>
            <a:spLocks noRo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DA016E-BDED-4C80-81D3-C8BCCF13A995}" type="slidenum">
              <a:rPr lang="tr-TR"/>
              <a:pPr/>
              <a:t>28</a:t>
            </a:fld>
            <a:endParaRPr lang="tr-TR"/>
          </a:p>
        </p:txBody>
      </p:sp>
      <p:sp>
        <p:nvSpPr>
          <p:cNvPr id="76802" name="Rectangle 2"/>
          <p:cNvSpPr>
            <a:spLocks noRo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D4E0BD-8492-46E7-9A68-1ED250AE529A}" type="slidenum">
              <a:rPr lang="tr-TR"/>
              <a:pPr/>
              <a:t>29</a:t>
            </a:fld>
            <a:endParaRPr lang="tr-TR"/>
          </a:p>
        </p:txBody>
      </p:sp>
      <p:sp>
        <p:nvSpPr>
          <p:cNvPr id="77826" name="Rectangle 2"/>
          <p:cNvSpPr>
            <a:spLocks noRo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127212-4719-4306-94E6-8E37218393DE}" type="slidenum">
              <a:rPr lang="tr-TR"/>
              <a:pPr/>
              <a:t>30</a:t>
            </a:fld>
            <a:endParaRPr lang="tr-TR"/>
          </a:p>
        </p:txBody>
      </p:sp>
      <p:sp>
        <p:nvSpPr>
          <p:cNvPr id="78850" name="Rectangle 2"/>
          <p:cNvSpPr>
            <a:spLocks noRo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tr-T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6B3256-892B-4BBE-AF6A-5C833A93F1E8}" type="slidenum">
              <a:rPr lang="tr-TR"/>
              <a:pPr/>
              <a:t>31</a:t>
            </a:fld>
            <a:endParaRPr lang="tr-TR"/>
          </a:p>
        </p:txBody>
      </p:sp>
      <p:sp>
        <p:nvSpPr>
          <p:cNvPr id="79874" name="Rectangle 2"/>
          <p:cNvSpPr>
            <a:spLocks noRo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tr-T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2E6850-803D-4400-9777-F9DCB8ACAC5D}" type="slidenum">
              <a:rPr lang="tr-TR"/>
              <a:pPr/>
              <a:t>32</a:t>
            </a:fld>
            <a:endParaRPr lang="tr-TR"/>
          </a:p>
        </p:txBody>
      </p:sp>
      <p:sp>
        <p:nvSpPr>
          <p:cNvPr id="80898" name="Rectangle 2"/>
          <p:cNvSpPr>
            <a:spLocks noRo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BBD1FC5-8E0C-436D-96B5-DC147A6F4F1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02DEB6-F885-4D6E-AAD6-11710EA24CE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0E4AA8-1B83-4E3D-B6B5-5D15C5A1B2A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CFDEB4E-F1A5-47BF-9228-11A62332E1D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3C8D1AC-A18A-4777-BEE3-AD0CE78BC15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3C707EA-BB22-4500-ADD3-F42D4DAD4BE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8E7468A-43FB-4A46-A42A-44F35FC8408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F68F441-5816-4E42-B215-006B1EE6FDF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7119F1D-D855-40EA-ADAC-51DCB476615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F10B9DE-B2B1-4F46-891A-C61AEF68204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14C0234-1225-4A84-9D53-F53AFD41261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37C96BD-8E53-4A7B-A5CA-2D27E3346F0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Microsoft_Office_Word_97_-_2003_Document1.doc"/></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Microsoft_Office_Word_97_-_2003_Document2.doc"/></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Microsoft_Office_Word_97_-_2003_Document3.doc"/></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Microsoft_Office_Word_97_-_2003_Document4.doc"/></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Microsoft_Office_Word_97_-_2003_Document5.doc"/></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Microsoft_Office_Word_97_-_2003_Document6.doc"/></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Microsoft_Office_Word_97_-_2003_Document7.doc"/></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embeddings/Microsoft_Office_Word_97_-_2003_Document8.doc"/></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Microsoft_Office_Word_97_-_2003_Document9.doc"/></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Microsoft_Office_Word_97_-_2003_Document10.doc"/></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Microsoft_Office_Word_97_-_2003_Document11.doc"/></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Microsoft_Office_Word_97_-_2003_Document12.doc"/></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oleObject" Target="../embeddings/Microsoft_Office_Word_97_-_2003_Document13.doc"/></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oleObject" Target="../embeddings/Microsoft_Office_Word_97_-_2003_Document14.doc"/></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oleObject" Target="../embeddings/Microsoft_Office_Word_97_-_2003_Document15.doc"/></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Microsoft_Office_Word_97_-_2003_Document16.doc"/></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Microsoft_Office_Word_97_-_2003_Document17.doc"/></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oleObject" Target="../embeddings/Microsoft_Office_Word_97_-_2003_Document18.doc"/></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oleObject" Target="../embeddings/Microsoft_Office_Word_97_-_2003_Document19.doc"/></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oleObject" Target="../embeddings/Microsoft_Office_Word_97_-_2003_Document20.doc"/></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Microsoft_Office_Word_97_-_2003_Document21.doc"/></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2.xml"/><Relationship Id="rId1" Type="http://schemas.openxmlformats.org/officeDocument/2006/relationships/vmlDrawing" Target="../drawings/vmlDrawing23.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14348" y="357166"/>
            <a:ext cx="7772400" cy="1470025"/>
          </a:xfrm>
        </p:spPr>
        <p:txBody>
          <a:bodyPr/>
          <a:lstStyle/>
          <a:p>
            <a:r>
              <a:rPr lang="en-US" sz="5400" b="1" dirty="0" smtClean="0">
                <a:solidFill>
                  <a:srgbClr val="FF0000"/>
                </a:solidFill>
              </a:rPr>
              <a:t>The d Block Elements</a:t>
            </a:r>
            <a:endParaRPr lang="en-US" sz="5400" dirty="0">
              <a:solidFill>
                <a:srgbClr val="FF0000"/>
              </a:solidFill>
            </a:endParaRPr>
          </a:p>
        </p:txBody>
      </p:sp>
      <p:sp>
        <p:nvSpPr>
          <p:cNvPr id="5" name="Title 3"/>
          <p:cNvSpPr txBox="1">
            <a:spLocks/>
          </p:cNvSpPr>
          <p:nvPr/>
        </p:nvSpPr>
        <p:spPr bwMode="auto">
          <a:xfrm>
            <a:off x="0" y="38100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rgbClr val="00B0F0"/>
                </a:solidFill>
                <a:effectLst/>
                <a:uLnTx/>
                <a:uFillTx/>
                <a:latin typeface="+mj-lt"/>
                <a:ea typeface="+mj-ea"/>
                <a:cs typeface="+mj-cs"/>
              </a:rPr>
              <a:t>:-</a:t>
            </a:r>
            <a:r>
              <a:rPr kumimoji="0" lang="en-US" sz="3200" b="0" i="0" u="none" strike="noStrike" kern="0" cap="none" spc="0" normalizeH="0" baseline="0" noProof="0" dirty="0" smtClean="0">
                <a:ln>
                  <a:noFill/>
                </a:ln>
                <a:solidFill>
                  <a:srgbClr val="C82E32"/>
                </a:solidFill>
                <a:effectLst/>
                <a:uLnTx/>
                <a:uFillTx/>
                <a:latin typeface="+mj-lt"/>
                <a:ea typeface="+mj-ea"/>
                <a:cs typeface="+mj-cs"/>
              </a:rPr>
              <a:t> </a:t>
            </a:r>
            <a:r>
              <a:rPr kumimoji="0" lang="en-US" sz="3200" b="0" i="0" u="none" strike="noStrike" kern="0" cap="none" spc="0" normalizeH="0" baseline="0" noProof="0" dirty="0" smtClean="0">
                <a:ln>
                  <a:noFill/>
                </a:ln>
                <a:solidFill>
                  <a:srgbClr val="0070C0"/>
                </a:solidFill>
                <a:effectLst/>
                <a:uLnTx/>
                <a:uFillTx/>
                <a:latin typeface="+mj-lt"/>
                <a:ea typeface="+mj-ea"/>
                <a:cs typeface="+mj-cs"/>
              </a:rPr>
              <a:t>Asst. Prof. </a:t>
            </a:r>
            <a:r>
              <a:rPr kumimoji="0" lang="en-US" sz="3200" b="0" i="0" u="none" strike="noStrike" kern="0" cap="none" spc="0" normalizeH="0" baseline="0" noProof="0" dirty="0" err="1" smtClean="0">
                <a:ln>
                  <a:noFill/>
                </a:ln>
                <a:solidFill>
                  <a:srgbClr val="0070C0"/>
                </a:solidFill>
                <a:effectLst/>
                <a:uLnTx/>
                <a:uFillTx/>
                <a:latin typeface="+mj-lt"/>
                <a:ea typeface="+mj-ea"/>
                <a:cs typeface="+mj-cs"/>
              </a:rPr>
              <a:t>Sachin</a:t>
            </a:r>
            <a:r>
              <a:rPr kumimoji="0" lang="en-US" sz="3200" b="0" i="0" u="none" strike="noStrike" kern="0" cap="none" spc="0" normalizeH="0" baseline="0" noProof="0" dirty="0" smtClean="0">
                <a:ln>
                  <a:noFill/>
                </a:ln>
                <a:solidFill>
                  <a:srgbClr val="0070C0"/>
                </a:solidFill>
                <a:effectLst/>
                <a:uLnTx/>
                <a:uFillTx/>
                <a:latin typeface="+mj-lt"/>
                <a:ea typeface="+mj-ea"/>
                <a:cs typeface="+mj-cs"/>
              </a:rPr>
              <a:t> P </a:t>
            </a:r>
            <a:r>
              <a:rPr kumimoji="0" lang="en-US" sz="3200" b="0" i="0" u="none" strike="noStrike" kern="0" cap="none" spc="0" normalizeH="0" baseline="0" noProof="0" dirty="0" err="1" smtClean="0">
                <a:ln>
                  <a:noFill/>
                </a:ln>
                <a:solidFill>
                  <a:srgbClr val="0070C0"/>
                </a:solidFill>
                <a:effectLst/>
                <a:uLnTx/>
                <a:uFillTx/>
                <a:latin typeface="+mj-lt"/>
                <a:ea typeface="+mj-ea"/>
                <a:cs typeface="+mj-cs"/>
              </a:rPr>
              <a:t>Patil</a:t>
            </a:r>
            <a:r>
              <a:rPr kumimoji="0" lang="en-US" sz="3200" b="0" i="0" u="none" strike="noStrike" kern="0" cap="none" spc="0" normalizeH="0" baseline="0" noProof="0" dirty="0" smtClean="0">
                <a:ln>
                  <a:noFill/>
                </a:ln>
                <a:solidFill>
                  <a:srgbClr val="0070C0"/>
                </a:solidFill>
                <a:effectLst/>
                <a:uLnTx/>
                <a:uFillTx/>
                <a:latin typeface="+mj-lt"/>
                <a:ea typeface="+mj-ea"/>
                <a:cs typeface="+mj-cs"/>
              </a:rPr>
              <a:t/>
            </a:r>
            <a:br>
              <a:rPr kumimoji="0" lang="en-US" sz="3200" b="0" i="0" u="none" strike="noStrike" kern="0" cap="none" spc="0" normalizeH="0" baseline="0" noProof="0" dirty="0" smtClean="0">
                <a:ln>
                  <a:noFill/>
                </a:ln>
                <a:solidFill>
                  <a:srgbClr val="0070C0"/>
                </a:solidFill>
                <a:effectLst/>
                <a:uLnTx/>
                <a:uFillTx/>
                <a:latin typeface="+mj-lt"/>
                <a:ea typeface="+mj-ea"/>
                <a:cs typeface="+mj-cs"/>
              </a:rPr>
            </a:br>
            <a:r>
              <a:rPr kumimoji="0" lang="en-US" sz="3200" b="0" i="0" u="none" strike="noStrike" kern="0" cap="none" spc="0" normalizeH="0" baseline="0" noProof="0" dirty="0" smtClean="0">
                <a:ln>
                  <a:noFill/>
                </a:ln>
                <a:solidFill>
                  <a:srgbClr val="0070C0"/>
                </a:solidFill>
                <a:effectLst/>
                <a:uLnTx/>
                <a:uFillTx/>
                <a:latin typeface="+mj-lt"/>
                <a:ea typeface="+mj-ea"/>
                <a:cs typeface="+mj-cs"/>
              </a:rPr>
              <a:t>Chemistry Department</a:t>
            </a:r>
            <a:br>
              <a:rPr kumimoji="0" lang="en-US" sz="3200" b="0" i="0" u="none" strike="noStrike" kern="0" cap="none" spc="0" normalizeH="0" baseline="0" noProof="0" dirty="0" smtClean="0">
                <a:ln>
                  <a:noFill/>
                </a:ln>
                <a:solidFill>
                  <a:srgbClr val="0070C0"/>
                </a:solidFill>
                <a:effectLst/>
                <a:uLnTx/>
                <a:uFillTx/>
                <a:latin typeface="+mj-lt"/>
                <a:ea typeface="+mj-ea"/>
                <a:cs typeface="+mj-cs"/>
              </a:rPr>
            </a:br>
            <a:r>
              <a:rPr kumimoji="0" lang="en-US" sz="3200" b="0" i="0" u="none" strike="noStrike" kern="0" cap="none" spc="0" normalizeH="0" baseline="0" noProof="0" dirty="0" smtClean="0">
                <a:ln>
                  <a:noFill/>
                </a:ln>
                <a:solidFill>
                  <a:srgbClr val="0070C0"/>
                </a:solidFill>
                <a:effectLst/>
                <a:uLnTx/>
                <a:uFillTx/>
                <a:latin typeface="+mj-lt"/>
                <a:ea typeface="+mj-ea"/>
                <a:cs typeface="+mj-cs"/>
              </a:rPr>
              <a:t>S T Co-Op Education Society’s, Science Senior College, </a:t>
            </a:r>
            <a:r>
              <a:rPr kumimoji="0" lang="en-US" sz="3200" b="0" i="0" u="none" strike="noStrike" kern="0" cap="none" spc="0" normalizeH="0" baseline="0" noProof="0" dirty="0" err="1" smtClean="0">
                <a:ln>
                  <a:noFill/>
                </a:ln>
                <a:solidFill>
                  <a:srgbClr val="0070C0"/>
                </a:solidFill>
                <a:effectLst/>
                <a:uLnTx/>
                <a:uFillTx/>
                <a:latin typeface="+mj-lt"/>
                <a:ea typeface="+mj-ea"/>
                <a:cs typeface="+mj-cs"/>
              </a:rPr>
              <a:t>Shahada</a:t>
            </a:r>
            <a:r>
              <a:rPr kumimoji="0" lang="en-US" sz="3200" b="0" i="0" u="none" strike="noStrike" kern="0" cap="none" spc="0" normalizeH="0" baseline="0" noProof="0" dirty="0" smtClean="0">
                <a:ln>
                  <a:noFill/>
                </a:ln>
                <a:solidFill>
                  <a:srgbClr val="0070C0"/>
                </a:solidFill>
                <a:effectLst/>
                <a:uLnTx/>
                <a:uFillTx/>
                <a:latin typeface="+mj-lt"/>
                <a:ea typeface="+mj-ea"/>
                <a:cs typeface="+mj-cs"/>
              </a:rPr>
              <a:t>.</a:t>
            </a:r>
            <a:endParaRPr kumimoji="0" lang="en-US" sz="3200" b="0" i="0" u="none" strike="noStrike" kern="0" cap="none" spc="0" normalizeH="0" baseline="0" noProof="0" dirty="0">
              <a:ln>
                <a:noFill/>
              </a:ln>
              <a:solidFill>
                <a:srgbClr val="0070C0"/>
              </a:solidFill>
              <a:effectLst/>
              <a:uLnTx/>
              <a:uFillTx/>
              <a:latin typeface="+mj-lt"/>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561975"/>
          </a:xfrm>
        </p:spPr>
        <p:txBody>
          <a:bodyPr/>
          <a:lstStyle/>
          <a:p>
            <a:r>
              <a:rPr lang="tr-TR" sz="3600" b="1"/>
              <a:t>G</a:t>
            </a:r>
            <a:r>
              <a:rPr lang="en-US" sz="3600" b="1"/>
              <a:t>eneral features of transition metal</a:t>
            </a:r>
            <a:r>
              <a:rPr lang="tr-TR" sz="3600" b="1"/>
              <a:t>s</a:t>
            </a:r>
            <a:endParaRPr lang="en-US" sz="3600" b="1"/>
          </a:p>
        </p:txBody>
      </p:sp>
      <p:sp>
        <p:nvSpPr>
          <p:cNvPr id="3075" name="Rectangle 3"/>
          <p:cNvSpPr>
            <a:spLocks noGrp="1" noChangeArrowheads="1"/>
          </p:cNvSpPr>
          <p:nvPr>
            <p:ph type="body" idx="1"/>
          </p:nvPr>
        </p:nvSpPr>
        <p:spPr>
          <a:xfrm>
            <a:off x="457200" y="981075"/>
            <a:ext cx="8229600" cy="5145088"/>
          </a:xfrm>
        </p:spPr>
        <p:txBody>
          <a:bodyPr/>
          <a:lstStyle/>
          <a:p>
            <a:pPr>
              <a:buFontTx/>
              <a:buNone/>
            </a:pPr>
            <a:r>
              <a:rPr lang="tr-TR" sz="2800" b="1"/>
              <a:t>   </a:t>
            </a:r>
            <a:r>
              <a:rPr lang="en-US" sz="2800" b="1"/>
              <a:t>This </a:t>
            </a:r>
            <a:r>
              <a:rPr lang="tr-TR" sz="2800" b="1"/>
              <a:t>presentation</a:t>
            </a:r>
            <a:r>
              <a:rPr lang="en-US" sz="2800" b="1"/>
              <a:t> explains what a transitio</a:t>
            </a:r>
            <a:r>
              <a:rPr lang="tr-TR" sz="2800" b="1"/>
              <a:t>n </a:t>
            </a:r>
            <a:r>
              <a:rPr lang="en-US" sz="2800" b="1"/>
              <a:t>metal is in terms of its electronic structure, and then goes on to look at the general features of transition metal chemistry. </a:t>
            </a:r>
            <a:endParaRPr lang="tr-TR" sz="2800" b="1"/>
          </a:p>
          <a:p>
            <a:pPr>
              <a:buFontTx/>
              <a:buNone/>
            </a:pPr>
            <a:r>
              <a:rPr lang="tr-TR" sz="2800" b="1"/>
              <a:t>   </a:t>
            </a:r>
            <a:r>
              <a:rPr lang="en-US" sz="2800" b="1"/>
              <a:t>These include </a:t>
            </a:r>
            <a:endParaRPr lang="tr-TR" sz="2800" b="1"/>
          </a:p>
          <a:p>
            <a:r>
              <a:rPr lang="en-US" sz="2800" b="1">
                <a:solidFill>
                  <a:srgbClr val="FF0000"/>
                </a:solidFill>
              </a:rPr>
              <a:t>variable oxidation state</a:t>
            </a:r>
            <a:r>
              <a:rPr lang="en-US" sz="2800" b="1"/>
              <a:t> (oxidation number) </a:t>
            </a:r>
            <a:endParaRPr lang="tr-TR" sz="2800" b="1"/>
          </a:p>
          <a:p>
            <a:r>
              <a:rPr lang="en-US" sz="2800" b="1">
                <a:solidFill>
                  <a:srgbClr val="FF0000"/>
                </a:solidFill>
              </a:rPr>
              <a:t>complex ion formation</a:t>
            </a:r>
            <a:r>
              <a:rPr lang="en-US" sz="2800" b="1"/>
              <a:t> </a:t>
            </a:r>
            <a:endParaRPr lang="tr-TR" sz="2800" b="1"/>
          </a:p>
          <a:p>
            <a:r>
              <a:rPr lang="en-US" sz="2800" b="1">
                <a:solidFill>
                  <a:srgbClr val="FF0000"/>
                </a:solidFill>
              </a:rPr>
              <a:t>coloured ions</a:t>
            </a:r>
            <a:r>
              <a:rPr lang="en-US" sz="2800" b="1"/>
              <a:t> </a:t>
            </a:r>
            <a:endParaRPr lang="tr-TR" sz="2800" b="1"/>
          </a:p>
          <a:p>
            <a:r>
              <a:rPr lang="en-US" sz="2800" b="1">
                <a:solidFill>
                  <a:srgbClr val="FF0000"/>
                </a:solidFill>
              </a:rPr>
              <a:t>catalytic activity</a:t>
            </a:r>
            <a:endParaRPr lang="en-US" sz="28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p:control spid="81924" r:id="rId2" imgW="8495238" imgH="6265009"/>
    </p:controls>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563563"/>
            <a:ext cx="8229600" cy="777875"/>
          </a:xfrm>
        </p:spPr>
        <p:txBody>
          <a:bodyPr/>
          <a:lstStyle/>
          <a:p>
            <a:r>
              <a:rPr lang="en-US" sz="3600" b="1"/>
              <a:t>What is a transition metal?</a:t>
            </a:r>
            <a:r>
              <a:rPr lang="en-US" sz="3600"/>
              <a:t/>
            </a:r>
            <a:br>
              <a:rPr lang="en-US" sz="3600"/>
            </a:br>
            <a:endParaRPr lang="en-US" sz="3600"/>
          </a:p>
        </p:txBody>
      </p:sp>
      <p:sp>
        <p:nvSpPr>
          <p:cNvPr id="4099" name="Rectangle 3"/>
          <p:cNvSpPr>
            <a:spLocks noGrp="1" noChangeArrowheads="1"/>
          </p:cNvSpPr>
          <p:nvPr>
            <p:ph type="body" idx="1"/>
          </p:nvPr>
        </p:nvSpPr>
        <p:spPr>
          <a:xfrm>
            <a:off x="457200" y="1916113"/>
            <a:ext cx="8229600" cy="4210050"/>
          </a:xfrm>
        </p:spPr>
        <p:txBody>
          <a:bodyPr/>
          <a:lstStyle/>
          <a:p>
            <a:r>
              <a:rPr lang="en-US" b="1"/>
              <a:t>The terms </a:t>
            </a:r>
            <a:r>
              <a:rPr lang="en-US" b="1" i="1">
                <a:solidFill>
                  <a:srgbClr val="FF0000"/>
                </a:solidFill>
              </a:rPr>
              <a:t>transition metal</a:t>
            </a:r>
            <a:r>
              <a:rPr lang="en-US" b="1" i="1"/>
              <a:t> (or </a:t>
            </a:r>
            <a:r>
              <a:rPr lang="en-US" b="1" i="1">
                <a:solidFill>
                  <a:srgbClr val="FF0000"/>
                </a:solidFill>
              </a:rPr>
              <a:t>element</a:t>
            </a:r>
            <a:r>
              <a:rPr lang="en-US" b="1" i="1"/>
              <a:t>)</a:t>
            </a:r>
            <a:r>
              <a:rPr lang="en-US" b="1"/>
              <a:t> and </a:t>
            </a:r>
            <a:r>
              <a:rPr lang="en-US" b="1" i="1">
                <a:solidFill>
                  <a:srgbClr val="0033CC"/>
                </a:solidFill>
              </a:rPr>
              <a:t>d block element</a:t>
            </a:r>
            <a:r>
              <a:rPr lang="en-US" b="1"/>
              <a:t> are sometimes used as if they mean the same thing. </a:t>
            </a:r>
            <a:endParaRPr lang="tr-TR" b="1"/>
          </a:p>
          <a:p>
            <a:r>
              <a:rPr lang="en-US" b="1"/>
              <a:t>They don't - there's a subtle difference between the two terms.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3600" b="1" i="1">
                <a:solidFill>
                  <a:srgbClr val="0033CC"/>
                </a:solidFill>
              </a:rPr>
              <a:t>d block elements</a:t>
            </a:r>
            <a:r>
              <a:rPr lang="en-US" sz="3600">
                <a:solidFill>
                  <a:srgbClr val="0033CC"/>
                </a:solidFill>
              </a:rPr>
              <a:t/>
            </a:r>
            <a:br>
              <a:rPr lang="en-US" sz="3600">
                <a:solidFill>
                  <a:srgbClr val="0033CC"/>
                </a:solidFill>
              </a:rPr>
            </a:br>
            <a:endParaRPr lang="en-US" sz="3600">
              <a:solidFill>
                <a:srgbClr val="0033CC"/>
              </a:solidFill>
            </a:endParaRPr>
          </a:p>
        </p:txBody>
      </p:sp>
      <p:sp>
        <p:nvSpPr>
          <p:cNvPr id="5123" name="Rectangle 3"/>
          <p:cNvSpPr>
            <a:spLocks noGrp="1" noChangeArrowheads="1"/>
          </p:cNvSpPr>
          <p:nvPr>
            <p:ph type="body" idx="1"/>
          </p:nvPr>
        </p:nvSpPr>
        <p:spPr/>
        <p:txBody>
          <a:bodyPr/>
          <a:lstStyle/>
          <a:p>
            <a:pPr>
              <a:lnSpc>
                <a:spcPct val="90000"/>
              </a:lnSpc>
            </a:pPr>
            <a:r>
              <a:rPr lang="en-US"/>
              <a:t>You will remember that when you are building the Periodic Table and working out where to put the electrons, something odd happens after argon.</a:t>
            </a:r>
          </a:p>
          <a:p>
            <a:pPr>
              <a:lnSpc>
                <a:spcPct val="90000"/>
              </a:lnSpc>
            </a:pPr>
            <a:r>
              <a:rPr lang="en-US"/>
              <a:t>At argon, the 3s and 3p levels are full, but rather than fill up the 3d levels next, the 4s level fills instead to give potassium and then calcium.</a:t>
            </a:r>
          </a:p>
          <a:p>
            <a:pPr>
              <a:lnSpc>
                <a:spcPct val="90000"/>
              </a:lnSpc>
            </a:pPr>
            <a:r>
              <a:rPr lang="en-US"/>
              <a:t>Only after that do the 3d levels fill.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115888"/>
            <a:ext cx="8229600" cy="633412"/>
          </a:xfrm>
        </p:spPr>
        <p:txBody>
          <a:bodyPr/>
          <a:lstStyle/>
          <a:p>
            <a:r>
              <a:rPr lang="en-US" sz="3200" b="1" i="1">
                <a:solidFill>
                  <a:srgbClr val="0033CC"/>
                </a:solidFill>
              </a:rPr>
              <a:t>d block elements</a:t>
            </a:r>
          </a:p>
        </p:txBody>
      </p:sp>
      <p:sp>
        <p:nvSpPr>
          <p:cNvPr id="6147" name="Rectangle 3"/>
          <p:cNvSpPr>
            <a:spLocks noGrp="1" noChangeArrowheads="1"/>
          </p:cNvSpPr>
          <p:nvPr>
            <p:ph type="body" idx="1"/>
          </p:nvPr>
        </p:nvSpPr>
        <p:spPr>
          <a:xfrm>
            <a:off x="457200" y="836613"/>
            <a:ext cx="8229600" cy="2159000"/>
          </a:xfrm>
        </p:spPr>
        <p:txBody>
          <a:bodyPr/>
          <a:lstStyle/>
          <a:p>
            <a:pPr>
              <a:lnSpc>
                <a:spcPct val="90000"/>
              </a:lnSpc>
              <a:buFontTx/>
              <a:buNone/>
            </a:pPr>
            <a:r>
              <a:rPr lang="tr-TR" sz="2400" b="1"/>
              <a:t>    </a:t>
            </a:r>
            <a:r>
              <a:rPr lang="en-US" sz="2400" b="1"/>
              <a:t>The elements in the Periodic Table which correspond to the </a:t>
            </a:r>
            <a:r>
              <a:rPr lang="en-US" sz="2400" b="1">
                <a:solidFill>
                  <a:srgbClr val="0033CC"/>
                </a:solidFill>
              </a:rPr>
              <a:t>d </a:t>
            </a:r>
            <a:r>
              <a:rPr lang="tr-TR" sz="2400" b="1">
                <a:solidFill>
                  <a:srgbClr val="0033CC"/>
                </a:solidFill>
              </a:rPr>
              <a:t>sub</a:t>
            </a:r>
            <a:r>
              <a:rPr lang="en-US" sz="2400" b="1">
                <a:solidFill>
                  <a:srgbClr val="0033CC"/>
                </a:solidFill>
              </a:rPr>
              <a:t>levels filling</a:t>
            </a:r>
            <a:r>
              <a:rPr lang="en-US" sz="2400" b="1"/>
              <a:t> are called </a:t>
            </a:r>
            <a:r>
              <a:rPr lang="en-US" sz="2400" b="1" i="1">
                <a:solidFill>
                  <a:srgbClr val="0033CC"/>
                </a:solidFill>
              </a:rPr>
              <a:t>d block elements</a:t>
            </a:r>
            <a:r>
              <a:rPr lang="en-US" sz="2400" b="1"/>
              <a:t>. The first row of these is shown in the shortened form of the Periodic Table below.</a:t>
            </a:r>
          </a:p>
          <a:p>
            <a:pPr algn="ctr">
              <a:lnSpc>
                <a:spcPct val="90000"/>
              </a:lnSpc>
              <a:buFontTx/>
              <a:buNone/>
            </a:pPr>
            <a:r>
              <a:rPr lang="en-US" sz="2400"/>
              <a:t> </a:t>
            </a:r>
          </a:p>
        </p:txBody>
      </p:sp>
      <p:pic>
        <p:nvPicPr>
          <p:cNvPr id="6149" name="Picture 5" descr="dblock"/>
          <p:cNvPicPr>
            <a:picLocks noChangeAspect="1" noChangeArrowheads="1"/>
          </p:cNvPicPr>
          <p:nvPr/>
        </p:nvPicPr>
        <p:blipFill>
          <a:blip r:embed="rId3"/>
          <a:srcRect/>
          <a:stretch>
            <a:fillRect/>
          </a:stretch>
        </p:blipFill>
        <p:spPr bwMode="auto">
          <a:xfrm>
            <a:off x="539750" y="2700338"/>
            <a:ext cx="8064500" cy="353695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6" name="Object 4"/>
          <p:cNvGraphicFramePr>
            <a:graphicFrameLocks noChangeAspect="1"/>
          </p:cNvGraphicFramePr>
          <p:nvPr/>
        </p:nvGraphicFramePr>
        <p:xfrm>
          <a:off x="611188" y="290513"/>
          <a:ext cx="7632700" cy="6451600"/>
        </p:xfrm>
        <a:graphic>
          <a:graphicData uri="http://schemas.openxmlformats.org/presentationml/2006/ole">
            <p:oleObj spid="_x0000_s8196" name="Document" r:id="rId4" imgW="8469991" imgH="7161713" progId="Word.Document.8">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4000" b="1" i="1">
                <a:solidFill>
                  <a:srgbClr val="FF0000"/>
                </a:solidFill>
              </a:rPr>
              <a:t>Transition metals</a:t>
            </a:r>
            <a:r>
              <a:rPr lang="en-US" sz="4000">
                <a:solidFill>
                  <a:srgbClr val="FF0000"/>
                </a:solidFill>
              </a:rPr>
              <a:t/>
            </a:r>
            <a:br>
              <a:rPr lang="en-US" sz="4000">
                <a:solidFill>
                  <a:srgbClr val="FF0000"/>
                </a:solidFill>
              </a:rPr>
            </a:br>
            <a:endParaRPr lang="en-US" sz="4000">
              <a:solidFill>
                <a:srgbClr val="FF0000"/>
              </a:solidFill>
            </a:endParaRPr>
          </a:p>
        </p:txBody>
      </p:sp>
      <p:sp>
        <p:nvSpPr>
          <p:cNvPr id="11267" name="Rectangle 3"/>
          <p:cNvSpPr>
            <a:spLocks noGrp="1" noChangeArrowheads="1"/>
          </p:cNvSpPr>
          <p:nvPr>
            <p:ph type="body" idx="1"/>
          </p:nvPr>
        </p:nvSpPr>
        <p:spPr/>
        <p:txBody>
          <a:bodyPr/>
          <a:lstStyle/>
          <a:p>
            <a:r>
              <a:rPr lang="en-US" b="1"/>
              <a:t>Not all d block elements count as transition metals! There are discrepancies between the various syllabuses, but the majority use the definition:</a:t>
            </a:r>
          </a:p>
          <a:p>
            <a:r>
              <a:rPr lang="en-US" b="1"/>
              <a:t>A </a:t>
            </a:r>
            <a:r>
              <a:rPr lang="en-US" b="1">
                <a:solidFill>
                  <a:srgbClr val="FF0000"/>
                </a:solidFill>
              </a:rPr>
              <a:t>transition metal</a:t>
            </a:r>
            <a:r>
              <a:rPr lang="en-US" b="1"/>
              <a:t> is one which forms one or more stable ions which have </a:t>
            </a:r>
            <a:r>
              <a:rPr lang="en-US" b="1" i="1">
                <a:solidFill>
                  <a:srgbClr val="FF0000"/>
                </a:solidFill>
              </a:rPr>
              <a:t>incompletely filled d orbitals</a:t>
            </a:r>
            <a:r>
              <a:rPr lang="en-US" b="1"/>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2" name="Object 4"/>
          <p:cNvGraphicFramePr>
            <a:graphicFrameLocks noChangeAspect="1"/>
          </p:cNvGraphicFramePr>
          <p:nvPr/>
        </p:nvGraphicFramePr>
        <p:xfrm>
          <a:off x="698500" y="533400"/>
          <a:ext cx="7937500" cy="6350000"/>
        </p:xfrm>
        <a:graphic>
          <a:graphicData uri="http://schemas.openxmlformats.org/presentationml/2006/ole">
            <p:oleObj spid="_x0000_s12292" name="Document" r:id="rId4" imgW="8176902" imgH="6545450" progId="Word.Document.8">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6" name="Object 4"/>
          <p:cNvGraphicFramePr>
            <a:graphicFrameLocks noChangeAspect="1"/>
          </p:cNvGraphicFramePr>
          <p:nvPr/>
        </p:nvGraphicFramePr>
        <p:xfrm>
          <a:off x="177800" y="0"/>
          <a:ext cx="8470900" cy="6311900"/>
        </p:xfrm>
        <a:graphic>
          <a:graphicData uri="http://schemas.openxmlformats.org/presentationml/2006/ole">
            <p:oleObj spid="_x0000_s13316" name="Document" r:id="rId4" imgW="8291683" imgH="6184280" progId="Word.Document.8">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4" name="Object 4"/>
          <p:cNvGraphicFramePr>
            <a:graphicFrameLocks noChangeAspect="1"/>
          </p:cNvGraphicFramePr>
          <p:nvPr/>
        </p:nvGraphicFramePr>
        <p:xfrm>
          <a:off x="685800" y="596900"/>
          <a:ext cx="7975600" cy="5626100"/>
        </p:xfrm>
        <a:graphic>
          <a:graphicData uri="http://schemas.openxmlformats.org/presentationml/2006/ole">
            <p:oleObj spid="_x0000_s15364" name="Document" r:id="rId4" imgW="8460245" imgH="5969237" progId="Word.Document.8">
              <p:embed/>
            </p:oleObj>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8" name="Object 4"/>
          <p:cNvGraphicFramePr>
            <a:graphicFrameLocks noChangeAspect="1"/>
          </p:cNvGraphicFramePr>
          <p:nvPr/>
        </p:nvGraphicFramePr>
        <p:xfrm>
          <a:off x="539750" y="404813"/>
          <a:ext cx="8331200" cy="6261100"/>
        </p:xfrm>
        <a:graphic>
          <a:graphicData uri="http://schemas.openxmlformats.org/presentationml/2006/ole">
            <p:oleObj spid="_x0000_s16388" name="Document" r:id="rId4" imgW="8555896" imgH="6414837" progId="Word.Document.8">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2" name="Object 4"/>
          <p:cNvGraphicFramePr>
            <a:graphicFrameLocks noChangeAspect="1"/>
          </p:cNvGraphicFramePr>
          <p:nvPr/>
        </p:nvGraphicFramePr>
        <p:xfrm>
          <a:off x="571500" y="381000"/>
          <a:ext cx="7899400" cy="6540500"/>
        </p:xfrm>
        <a:graphic>
          <a:graphicData uri="http://schemas.openxmlformats.org/presentationml/2006/ole">
            <p:oleObj spid="_x0000_s17412" name="Document" r:id="rId4" imgW="8396719" imgH="6951000" progId="Word.Document.8">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tr-TR" b="1"/>
              <a:t>Forming t</a:t>
            </a:r>
            <a:r>
              <a:rPr lang="en-US" b="1"/>
              <a:t>ransition metal ions</a:t>
            </a:r>
          </a:p>
        </p:txBody>
      </p:sp>
      <p:sp>
        <p:nvSpPr>
          <p:cNvPr id="18435" name="Rectangle 3"/>
          <p:cNvSpPr>
            <a:spLocks noGrp="1" noChangeArrowheads="1"/>
          </p:cNvSpPr>
          <p:nvPr>
            <p:ph type="body" idx="1"/>
          </p:nvPr>
        </p:nvSpPr>
        <p:spPr>
          <a:xfrm>
            <a:off x="457200" y="2349500"/>
            <a:ext cx="8229600" cy="2159000"/>
          </a:xfrm>
        </p:spPr>
        <p:txBody>
          <a:bodyPr/>
          <a:lstStyle/>
          <a:p>
            <a:pPr>
              <a:buFontTx/>
              <a:buNone/>
            </a:pPr>
            <a:r>
              <a:rPr lang="tr-TR" b="1"/>
              <a:t>   </a:t>
            </a:r>
            <a:r>
              <a:rPr lang="en-US" b="1" i="1">
                <a:solidFill>
                  <a:srgbClr val="FF0000"/>
                </a:solidFill>
              </a:rPr>
              <a:t>The rule is quite simple. Take the 4s electrons off first, and then as many 3d electrons as necessary to produce the correct positive charge</a:t>
            </a:r>
            <a:r>
              <a:rPr lang="en-US" b="1"/>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60" name="Object 4"/>
          <p:cNvGraphicFramePr>
            <a:graphicFrameLocks noChangeAspect="1"/>
          </p:cNvGraphicFramePr>
          <p:nvPr/>
        </p:nvGraphicFramePr>
        <p:xfrm>
          <a:off x="611188" y="528638"/>
          <a:ext cx="8228012" cy="6157912"/>
        </p:xfrm>
        <a:graphic>
          <a:graphicData uri="http://schemas.openxmlformats.org/presentationml/2006/ole">
            <p:oleObj spid="_x0000_s19460" name="Document" r:id="rId4" imgW="8227795" imgH="6157219" progId="Word.Document.8">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4" name="Object 4"/>
          <p:cNvGraphicFramePr>
            <a:graphicFrameLocks noChangeAspect="1"/>
          </p:cNvGraphicFramePr>
          <p:nvPr/>
        </p:nvGraphicFramePr>
        <p:xfrm>
          <a:off x="250825" y="147638"/>
          <a:ext cx="8569325" cy="6738937"/>
        </p:xfrm>
        <a:graphic>
          <a:graphicData uri="http://schemas.openxmlformats.org/presentationml/2006/ole">
            <p:oleObj spid="_x0000_s20484" name="Document" r:id="rId4" imgW="8555896" imgH="6962907" progId="Word.Document.8">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2" name="Object 4"/>
          <p:cNvGraphicFramePr>
            <a:graphicFrameLocks noChangeAspect="1"/>
          </p:cNvGraphicFramePr>
          <p:nvPr/>
        </p:nvGraphicFramePr>
        <p:xfrm>
          <a:off x="609600" y="266700"/>
          <a:ext cx="7861300" cy="8610600"/>
        </p:xfrm>
        <a:graphic>
          <a:graphicData uri="http://schemas.openxmlformats.org/presentationml/2006/ole">
            <p:oleObj spid="_x0000_s22532" name="Document" r:id="rId4" imgW="8573583" imgH="9388631" progId="Word.Document.8">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6" name="Object 4"/>
          <p:cNvGraphicFramePr>
            <a:graphicFrameLocks noChangeAspect="1"/>
          </p:cNvGraphicFramePr>
          <p:nvPr/>
        </p:nvGraphicFramePr>
        <p:xfrm>
          <a:off x="673100" y="508000"/>
          <a:ext cx="8153400" cy="6311900"/>
        </p:xfrm>
        <a:graphic>
          <a:graphicData uri="http://schemas.openxmlformats.org/presentationml/2006/ole">
            <p:oleObj spid="_x0000_s23556" name="Document" r:id="rId4" imgW="8183399" imgH="6335459" progId="Word.Document.8">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2" name="Object 4"/>
          <p:cNvGraphicFramePr>
            <a:graphicFrameLocks noChangeAspect="1"/>
          </p:cNvGraphicFramePr>
          <p:nvPr/>
        </p:nvGraphicFramePr>
        <p:xfrm>
          <a:off x="395288" y="404813"/>
          <a:ext cx="8137525" cy="6264275"/>
        </p:xfrm>
        <a:graphic>
          <a:graphicData uri="http://schemas.openxmlformats.org/presentationml/2006/ole">
            <p:oleObj spid="_x0000_s27652" name="Document" r:id="rId4" imgW="8450861" imgH="8994988" progId="Word.Document.8">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8" name="Object 4"/>
          <p:cNvGraphicFramePr>
            <a:graphicFrameLocks noChangeAspect="1"/>
          </p:cNvGraphicFramePr>
          <p:nvPr/>
        </p:nvGraphicFramePr>
        <p:xfrm>
          <a:off x="609600" y="406400"/>
          <a:ext cx="8267700" cy="6261100"/>
        </p:xfrm>
        <a:graphic>
          <a:graphicData uri="http://schemas.openxmlformats.org/presentationml/2006/ole">
            <p:oleObj spid="_x0000_s26628" name="Document" r:id="rId4" imgW="8298180" imgH="6279533" progId="Word.Document.8">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6" name="Object 4"/>
          <p:cNvGraphicFramePr>
            <a:graphicFrameLocks noChangeAspect="1"/>
          </p:cNvGraphicFramePr>
          <p:nvPr/>
        </p:nvGraphicFramePr>
        <p:xfrm>
          <a:off x="647700" y="622300"/>
          <a:ext cx="8204200" cy="6845300"/>
        </p:xfrm>
        <a:graphic>
          <a:graphicData uri="http://schemas.openxmlformats.org/presentationml/2006/ole">
            <p:oleObj spid="_x0000_s28676" name="Document" r:id="rId4" imgW="8231044" imgH="6864767" progId="Word.Document.8">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700" name="Object 4"/>
          <p:cNvGraphicFramePr>
            <a:graphicFrameLocks noChangeAspect="1"/>
          </p:cNvGraphicFramePr>
          <p:nvPr/>
        </p:nvGraphicFramePr>
        <p:xfrm>
          <a:off x="738188" y="603250"/>
          <a:ext cx="8088312" cy="5969000"/>
        </p:xfrm>
        <a:graphic>
          <a:graphicData uri="http://schemas.openxmlformats.org/presentationml/2006/ole">
            <p:oleObj spid="_x0000_s29700" name="Document" r:id="rId4" imgW="8087748" imgH="6108870" progId="Word.Document.8">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4" name="Object 4"/>
          <p:cNvGraphicFramePr>
            <a:graphicFrameLocks noChangeAspect="1"/>
          </p:cNvGraphicFramePr>
          <p:nvPr/>
        </p:nvGraphicFramePr>
        <p:xfrm>
          <a:off x="661988" y="473075"/>
          <a:ext cx="8126412" cy="6167438"/>
        </p:xfrm>
        <a:graphic>
          <a:graphicData uri="http://schemas.openxmlformats.org/presentationml/2006/ole">
            <p:oleObj spid="_x0000_s30724" name="Document" r:id="rId4" imgW="8183399" imgH="6195104" progId="Word.Document.8">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8" name="Object 4"/>
          <p:cNvGraphicFramePr>
            <a:graphicFrameLocks noChangeAspect="1"/>
          </p:cNvGraphicFramePr>
          <p:nvPr/>
        </p:nvGraphicFramePr>
        <p:xfrm>
          <a:off x="647700" y="584200"/>
          <a:ext cx="8153400" cy="6845300"/>
        </p:xfrm>
        <a:graphic>
          <a:graphicData uri="http://schemas.openxmlformats.org/presentationml/2006/ole">
            <p:oleObj spid="_x0000_s31748" name="Document" r:id="rId4" imgW="8183399" imgH="5994855" progId="Word.Document.8">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468313" y="1423988"/>
            <a:ext cx="8135937" cy="3060700"/>
          </a:xfrm>
          <a:prstGeom prst="rect">
            <a:avLst/>
          </a:prstGeom>
          <a:noFill/>
          <a:ln w="9525">
            <a:noFill/>
            <a:miter lim="800000"/>
            <a:headEnd/>
            <a:tailEnd/>
          </a:ln>
          <a:effectLst/>
        </p:spPr>
        <p:txBody>
          <a:bodyPr anchor="ctr">
            <a:spAutoFit/>
          </a:bodyPr>
          <a:lstStyle/>
          <a:p>
            <a:pPr algn="ctr"/>
            <a:r>
              <a:rPr lang="en-US"/>
              <a:t>  </a:t>
            </a:r>
            <a:r>
              <a:rPr lang="en-US" sz="7500"/>
              <a:t> </a:t>
            </a:r>
            <a:r>
              <a:rPr lang="en-US"/>
              <a:t>                                                                                                        </a:t>
            </a:r>
          </a:p>
          <a:p>
            <a:pPr algn="ctr" eaLnBrk="0" hangingPunct="0"/>
            <a:r>
              <a:rPr lang="en-US" sz="2400" b="1"/>
              <a:t>Only one lone pair is shown on each water molecule. The other lone pair is pointing away from the aluminium and so isn't involved in the bonding. The resulting ion looks like this:</a:t>
            </a:r>
          </a:p>
          <a:p>
            <a:pPr algn="ctr" eaLnBrk="0" hangingPunct="0"/>
            <a:r>
              <a:rPr lang="en-US" sz="2400"/>
              <a:t>                                              </a:t>
            </a:r>
            <a:r>
              <a:rPr lang="en-US"/>
              <a:t>         </a:t>
            </a:r>
          </a:p>
        </p:txBody>
      </p:sp>
      <p:pic>
        <p:nvPicPr>
          <p:cNvPr id="35845" name="Picture 5" descr="alh2oorb"/>
          <p:cNvPicPr>
            <a:picLocks noChangeAspect="1" noChangeArrowheads="1"/>
          </p:cNvPicPr>
          <p:nvPr/>
        </p:nvPicPr>
        <p:blipFill>
          <a:blip r:embed="rId3"/>
          <a:srcRect/>
          <a:stretch>
            <a:fillRect/>
          </a:stretch>
        </p:blipFill>
        <p:spPr bwMode="auto">
          <a:xfrm>
            <a:off x="900113" y="350838"/>
            <a:ext cx="6048375" cy="2171700"/>
          </a:xfrm>
          <a:prstGeom prst="rect">
            <a:avLst/>
          </a:prstGeom>
          <a:noFill/>
        </p:spPr>
      </p:pic>
      <p:pic>
        <p:nvPicPr>
          <p:cNvPr id="35846" name="Picture 6" descr="alh2olines"/>
          <p:cNvPicPr>
            <a:picLocks noChangeAspect="1" noChangeArrowheads="1"/>
          </p:cNvPicPr>
          <p:nvPr/>
        </p:nvPicPr>
        <p:blipFill>
          <a:blip r:embed="rId4"/>
          <a:srcRect/>
          <a:stretch>
            <a:fillRect/>
          </a:stretch>
        </p:blipFill>
        <p:spPr bwMode="auto">
          <a:xfrm>
            <a:off x="827088" y="4265613"/>
            <a:ext cx="2887662" cy="2416175"/>
          </a:xfrm>
          <a:prstGeom prst="rect">
            <a:avLst/>
          </a:prstGeom>
          <a:noFill/>
        </p:spPr>
      </p:pic>
      <p:sp>
        <p:nvSpPr>
          <p:cNvPr id="35847" name="Rectangle 7"/>
          <p:cNvSpPr>
            <a:spLocks noChangeArrowheads="1"/>
          </p:cNvSpPr>
          <p:nvPr/>
        </p:nvSpPr>
        <p:spPr bwMode="auto">
          <a:xfrm>
            <a:off x="4067175" y="4521200"/>
            <a:ext cx="4897438" cy="2225675"/>
          </a:xfrm>
          <a:prstGeom prst="rect">
            <a:avLst/>
          </a:prstGeom>
          <a:noFill/>
          <a:ln w="9525">
            <a:noFill/>
            <a:miter lim="800000"/>
            <a:headEnd/>
            <a:tailEnd/>
          </a:ln>
          <a:effectLst/>
        </p:spPr>
        <p:txBody>
          <a:bodyPr anchor="ctr">
            <a:spAutoFit/>
          </a:bodyPr>
          <a:lstStyle/>
          <a:p>
            <a:r>
              <a:rPr lang="en-US" sz="2000" b="1">
                <a:solidFill>
                  <a:srgbClr val="FF0000"/>
                </a:solidFill>
              </a:rPr>
              <a:t>Dotted arrows represent lone pairs coming from water molecules behind the plane of the screen or paper. Wedge shaped arrows represent bonds from water molecules in front of the plane of the screen or paper.</a:t>
            </a:r>
            <a:br>
              <a:rPr lang="en-US" sz="2000" b="1">
                <a:solidFill>
                  <a:srgbClr val="FF0000"/>
                </a:solidFill>
              </a:rPr>
            </a:br>
            <a:endParaRPr lang="en-US" sz="2000" b="1">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8" name="Object 4"/>
          <p:cNvGraphicFramePr>
            <a:graphicFrameLocks noChangeAspect="1"/>
          </p:cNvGraphicFramePr>
          <p:nvPr/>
        </p:nvGraphicFramePr>
        <p:xfrm>
          <a:off x="901700" y="342900"/>
          <a:ext cx="7404100" cy="6362700"/>
        </p:xfrm>
        <a:graphic>
          <a:graphicData uri="http://schemas.openxmlformats.org/presentationml/2006/ole">
            <p:oleObj spid="_x0000_s36868" name="Document" r:id="rId4" imgW="8192783" imgH="7037956" progId="Word.Document.8">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2" name="Object 4"/>
          <p:cNvGraphicFramePr>
            <a:graphicFrameLocks noChangeAspect="1"/>
          </p:cNvGraphicFramePr>
          <p:nvPr/>
        </p:nvGraphicFramePr>
        <p:xfrm>
          <a:off x="823913" y="654050"/>
          <a:ext cx="7927975" cy="5753100"/>
        </p:xfrm>
        <a:graphic>
          <a:graphicData uri="http://schemas.openxmlformats.org/presentationml/2006/ole">
            <p:oleObj spid="_x0000_s37892" name="Document" r:id="rId4" imgW="7947700" imgH="5765740" progId="Word.Document.8">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6" name="Object 4"/>
          <p:cNvGraphicFramePr>
            <a:graphicFrameLocks noChangeAspect="1"/>
          </p:cNvGraphicFramePr>
          <p:nvPr/>
        </p:nvGraphicFramePr>
        <p:xfrm>
          <a:off x="688975" y="0"/>
          <a:ext cx="7278688" cy="7373938"/>
        </p:xfrm>
        <a:graphic>
          <a:graphicData uri="http://schemas.openxmlformats.org/presentationml/2006/ole">
            <p:oleObj spid="_x0000_s38916" name="Document" r:id="rId4" imgW="8116722" imgH="8225750" progId="Word.Document.8">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ChangeArrowheads="1"/>
          </p:cNvSpPr>
          <p:nvPr/>
        </p:nvSpPr>
        <p:spPr bwMode="auto">
          <a:xfrm>
            <a:off x="250825" y="-646113"/>
            <a:ext cx="8353425" cy="6950076"/>
          </a:xfrm>
          <a:prstGeom prst="rect">
            <a:avLst/>
          </a:prstGeom>
          <a:noFill/>
          <a:ln w="9525">
            <a:noFill/>
            <a:miter lim="800000"/>
            <a:headEnd/>
            <a:tailEnd/>
          </a:ln>
          <a:effectLst/>
        </p:spPr>
        <p:txBody>
          <a:bodyPr anchor="ctr">
            <a:spAutoFit/>
          </a:bodyPr>
          <a:lstStyle/>
          <a:p>
            <a:r>
              <a:rPr lang="en-US"/>
              <a:t>  </a:t>
            </a:r>
            <a:r>
              <a:rPr lang="en-US" sz="7200"/>
              <a:t> </a:t>
            </a:r>
            <a:r>
              <a:rPr lang="en-US"/>
              <a:t>                                                                                                                         </a:t>
            </a:r>
          </a:p>
          <a:p>
            <a:pPr eaLnBrk="0" hangingPunct="0"/>
            <a:endParaRPr lang="tr-TR"/>
          </a:p>
          <a:p>
            <a:pPr eaLnBrk="0" hangingPunct="0"/>
            <a:endParaRPr lang="tr-TR"/>
          </a:p>
          <a:p>
            <a:pPr eaLnBrk="0" hangingPunct="0"/>
            <a:endParaRPr lang="tr-TR"/>
          </a:p>
          <a:p>
            <a:pPr eaLnBrk="0" hangingPunct="0"/>
            <a:endParaRPr lang="tr-TR"/>
          </a:p>
          <a:p>
            <a:pPr eaLnBrk="0" hangingPunct="0"/>
            <a:endParaRPr lang="tr-TR"/>
          </a:p>
          <a:p>
            <a:pPr eaLnBrk="0" hangingPunct="0"/>
            <a:endParaRPr lang="tr-TR"/>
          </a:p>
          <a:p>
            <a:pPr eaLnBrk="0" hangingPunct="0"/>
            <a:r>
              <a:rPr lang="en-US" sz="2400" b="1"/>
              <a:t>Once the co-ordinate bonds have been formed, the ion looks exactly the same as the equivalent aluminium ion.</a:t>
            </a:r>
          </a:p>
          <a:p>
            <a:pPr eaLnBrk="0" hangingPunct="0"/>
            <a:r>
              <a:rPr lang="en-US" sz="2400" b="1"/>
              <a:t>                                                     </a:t>
            </a:r>
          </a:p>
          <a:p>
            <a:pPr eaLnBrk="0" hangingPunct="0"/>
            <a:endParaRPr lang="tr-TR" sz="2400" b="1"/>
          </a:p>
          <a:p>
            <a:pPr eaLnBrk="0" hangingPunct="0"/>
            <a:endParaRPr lang="tr-TR"/>
          </a:p>
          <a:p>
            <a:pPr eaLnBrk="0" hangingPunct="0"/>
            <a:endParaRPr lang="tr-TR"/>
          </a:p>
          <a:p>
            <a:pPr eaLnBrk="0" hangingPunct="0"/>
            <a:endParaRPr lang="tr-TR"/>
          </a:p>
          <a:p>
            <a:pPr eaLnBrk="0" hangingPunct="0"/>
            <a:endParaRPr lang="tr-TR"/>
          </a:p>
          <a:p>
            <a:pPr eaLnBrk="0" hangingPunct="0"/>
            <a:endParaRPr lang="tr-TR"/>
          </a:p>
          <a:p>
            <a:pPr eaLnBrk="0" hangingPunct="0"/>
            <a:endParaRPr lang="tr-TR"/>
          </a:p>
          <a:p>
            <a:pPr eaLnBrk="0" hangingPunct="0"/>
            <a:endParaRPr lang="tr-TR"/>
          </a:p>
          <a:p>
            <a:pPr eaLnBrk="0" hangingPunct="0"/>
            <a:r>
              <a:rPr lang="en-US" sz="2400" b="1"/>
              <a:t>Because the iron is forming 6 bonds, the co-ordination number of the iron is 6.</a:t>
            </a:r>
          </a:p>
        </p:txBody>
      </p:sp>
      <p:pic>
        <p:nvPicPr>
          <p:cNvPr id="39941" name="Picture 5" descr="fe3hybrid"/>
          <p:cNvPicPr>
            <a:picLocks noChangeAspect="1" noChangeArrowheads="1"/>
          </p:cNvPicPr>
          <p:nvPr/>
        </p:nvPicPr>
        <p:blipFill>
          <a:blip r:embed="rId3"/>
          <a:srcRect/>
          <a:stretch>
            <a:fillRect/>
          </a:stretch>
        </p:blipFill>
        <p:spPr bwMode="auto">
          <a:xfrm>
            <a:off x="1187450" y="271463"/>
            <a:ext cx="6048375" cy="1779587"/>
          </a:xfrm>
          <a:prstGeom prst="rect">
            <a:avLst/>
          </a:prstGeom>
          <a:noFill/>
        </p:spPr>
      </p:pic>
      <p:pic>
        <p:nvPicPr>
          <p:cNvPr id="39942" name="Picture 6" descr="feh2oion"/>
          <p:cNvPicPr>
            <a:picLocks noChangeAspect="1" noChangeArrowheads="1"/>
          </p:cNvPicPr>
          <p:nvPr/>
        </p:nvPicPr>
        <p:blipFill>
          <a:blip r:embed="rId4"/>
          <a:srcRect/>
          <a:stretch>
            <a:fillRect/>
          </a:stretch>
        </p:blipFill>
        <p:spPr bwMode="auto">
          <a:xfrm>
            <a:off x="3203575" y="2881313"/>
            <a:ext cx="2952750" cy="249237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4" name="Object 4"/>
          <p:cNvGraphicFramePr>
            <a:graphicFrameLocks noChangeAspect="1"/>
          </p:cNvGraphicFramePr>
          <p:nvPr/>
        </p:nvGraphicFramePr>
        <p:xfrm>
          <a:off x="571500" y="268288"/>
          <a:ext cx="8269288" cy="6691312"/>
        </p:xfrm>
        <a:graphic>
          <a:graphicData uri="http://schemas.openxmlformats.org/presentationml/2006/ole">
            <p:oleObj spid="_x0000_s40964" name="Document" r:id="rId4" imgW="8298180" imgH="6706011" progId="Word.Document.8">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ChangeArrowheads="1"/>
          </p:cNvSpPr>
          <p:nvPr/>
        </p:nvSpPr>
        <p:spPr bwMode="auto">
          <a:xfrm>
            <a:off x="323850" y="2651125"/>
            <a:ext cx="8351838" cy="3840163"/>
          </a:xfrm>
          <a:prstGeom prst="rect">
            <a:avLst/>
          </a:prstGeom>
          <a:noFill/>
          <a:ln w="9525">
            <a:noFill/>
            <a:miter lim="800000"/>
            <a:headEnd/>
            <a:tailEnd/>
          </a:ln>
          <a:effectLst/>
        </p:spPr>
        <p:txBody>
          <a:bodyPr anchor="ctr">
            <a:spAutoFit/>
          </a:bodyPr>
          <a:lstStyle/>
          <a:p>
            <a:r>
              <a:rPr lang="en-US"/>
              <a:t>  </a:t>
            </a:r>
            <a:r>
              <a:rPr lang="en-US" sz="15600"/>
              <a:t> </a:t>
            </a:r>
            <a:r>
              <a:rPr lang="en-US"/>
              <a:t>                                                                                                                         </a:t>
            </a:r>
          </a:p>
          <a:p>
            <a:pPr eaLnBrk="0" hangingPunct="0"/>
            <a:r>
              <a:rPr lang="en-US" sz="2400" b="1"/>
              <a:t>Only one of the 4 lone pairs on each chloride ion is shown. The other three are pointing away from the copper ion, and aren't involved in the bonding.</a:t>
            </a:r>
          </a:p>
        </p:txBody>
      </p:sp>
      <p:pic>
        <p:nvPicPr>
          <p:cNvPr id="41989" name="Picture 5" descr="cucl4hybr"/>
          <p:cNvPicPr>
            <a:picLocks noChangeAspect="1" noChangeArrowheads="1"/>
          </p:cNvPicPr>
          <p:nvPr/>
        </p:nvPicPr>
        <p:blipFill>
          <a:blip r:embed="rId3"/>
          <a:srcRect/>
          <a:stretch>
            <a:fillRect/>
          </a:stretch>
        </p:blipFill>
        <p:spPr bwMode="auto">
          <a:xfrm>
            <a:off x="900113" y="717550"/>
            <a:ext cx="6911975" cy="4405313"/>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6" name="Object 4"/>
          <p:cNvGraphicFramePr>
            <a:graphicFrameLocks noChangeAspect="1"/>
          </p:cNvGraphicFramePr>
          <p:nvPr/>
        </p:nvGraphicFramePr>
        <p:xfrm>
          <a:off x="700088" y="247650"/>
          <a:ext cx="8088312" cy="6567488"/>
        </p:xfrm>
        <a:graphic>
          <a:graphicData uri="http://schemas.openxmlformats.org/presentationml/2006/ole">
            <p:oleObj spid="_x0000_s44036" name="Document" r:id="rId4" imgW="8116623" imgH="6581892" progId="Word.Document.8">
              <p:embed/>
            </p:oleObj>
          </a:graphicData>
        </a:graphic>
      </p:graphicFrame>
      <p:sp>
        <p:nvSpPr>
          <p:cNvPr id="44037" name="Rectangle 5"/>
          <p:cNvSpPr>
            <a:spLocks noGrp="1" noChangeArrowheads="1"/>
          </p:cNvSpPr>
          <p:nvPr>
            <p:ph type="title"/>
          </p:nvPr>
        </p:nvSpPr>
        <p:spPr>
          <a:xfrm>
            <a:off x="457200" y="115888"/>
            <a:ext cx="2386013" cy="490537"/>
          </a:xfrm>
        </p:spPr>
        <p:txBody>
          <a:bodyPr/>
          <a:lstStyle/>
          <a:p>
            <a:r>
              <a:rPr lang="en-US" sz="4000" b="1" i="1">
                <a:solidFill>
                  <a:srgbClr val="FF0000"/>
                </a:solidFill>
              </a:rPr>
              <a:t>CuCl</a:t>
            </a:r>
            <a:r>
              <a:rPr lang="en-US" sz="4000" b="1" i="1" baseline="-25000">
                <a:solidFill>
                  <a:srgbClr val="FF0000"/>
                </a:solidFill>
              </a:rPr>
              <a:t>4</a:t>
            </a:r>
            <a:r>
              <a:rPr lang="en-US" sz="4000" b="1" i="1" baseline="30000">
                <a:solidFill>
                  <a:srgbClr val="FF0000"/>
                </a:solidFill>
              </a:rPr>
              <a:t>2-</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p:control spid="83972" r:id="rId2" imgW="8495238" imgH="6119142"/>
    </p:controls>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0471" y="2079585"/>
            <a:ext cx="91440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0" i="0" u="none" strike="noStrike" kern="0" cap="none" spc="0" normalizeH="0" baseline="0" noProof="0" dirty="0" smtClean="0">
                <a:ln>
                  <a:noFill/>
                </a:ln>
                <a:solidFill>
                  <a:srgbClr val="FF0000"/>
                </a:solidFill>
                <a:effectLst/>
                <a:uLnTx/>
                <a:uFillTx/>
                <a:latin typeface="+mj-lt"/>
                <a:ea typeface="+mj-ea"/>
                <a:cs typeface="+mj-cs"/>
              </a:rPr>
              <a:t>Thank</a:t>
            </a:r>
            <a:r>
              <a:rPr kumimoji="0" lang="en-US" sz="5400" b="0" i="0" u="none" strike="noStrike" kern="0" cap="none" spc="0" normalizeH="0" baseline="0" noProof="0" dirty="0" smtClean="0">
                <a:ln>
                  <a:noFill/>
                </a:ln>
                <a:solidFill>
                  <a:schemeClr val="tx2"/>
                </a:solidFill>
                <a:effectLst/>
                <a:uLnTx/>
                <a:uFillTx/>
                <a:latin typeface="+mj-lt"/>
                <a:ea typeface="+mj-ea"/>
                <a:cs typeface="+mj-cs"/>
              </a:rPr>
              <a:t> </a:t>
            </a:r>
            <a:r>
              <a:rPr kumimoji="0" lang="en-US" sz="5400" b="0" i="0" u="none" strike="noStrike" kern="0" cap="none" spc="0" normalizeH="0" baseline="0" noProof="0" dirty="0" smtClean="0">
                <a:ln>
                  <a:noFill/>
                </a:ln>
                <a:solidFill>
                  <a:srgbClr val="FF0000"/>
                </a:solidFill>
                <a:effectLst/>
                <a:uLnTx/>
                <a:uFillTx/>
                <a:latin typeface="+mj-lt"/>
                <a:ea typeface="+mj-ea"/>
                <a:cs typeface="+mj-cs"/>
              </a:rPr>
              <a:t>You</a:t>
            </a:r>
            <a:endParaRPr kumimoji="0" lang="en-US" sz="5400" b="0" i="0" u="none" strike="noStrike" kern="0" cap="none" spc="0" normalizeH="0" baseline="0" noProof="0" dirty="0">
              <a:ln>
                <a:noFill/>
              </a:ln>
              <a:solidFill>
                <a:srgbClr val="FF0000"/>
              </a:solidFill>
              <a:effectLst/>
              <a:uLnTx/>
              <a:uFillTx/>
              <a:latin typeface="+mj-lt"/>
              <a:ea typeface="+mj-ea"/>
              <a:cs typeface="+mj-cs"/>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377</Words>
  <Application>Microsoft Office PowerPoint</Application>
  <PresentationFormat>On-screen Show (4:3)</PresentationFormat>
  <Paragraphs>82</Paragraphs>
  <Slides>34</Slides>
  <Notes>32</Notes>
  <HiddenSlides>0</HiddenSlides>
  <MMClips>0</MMClips>
  <ScaleCrop>false</ScaleCrop>
  <HeadingPairs>
    <vt:vector size="8" baseType="variant">
      <vt:variant>
        <vt:lpstr>Fonts Used</vt:lpstr>
      </vt:variant>
      <vt:variant>
        <vt:i4>1</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7" baseType="lpstr">
      <vt:lpstr>Arial</vt:lpstr>
      <vt:lpstr>Default Design</vt:lpstr>
      <vt:lpstr>Microsoft Word Document</vt:lpstr>
      <vt:lpstr>The d Block Elements</vt:lpstr>
      <vt:lpstr>General features of transition metals</vt:lpstr>
      <vt:lpstr>Slide 3</vt:lpstr>
      <vt:lpstr>What is a transition metal? </vt:lpstr>
      <vt:lpstr>d block elements </vt:lpstr>
      <vt:lpstr>d block elements</vt:lpstr>
      <vt:lpstr>Slide 7</vt:lpstr>
      <vt:lpstr>Transition metals </vt:lpstr>
      <vt:lpstr>Slide 9</vt:lpstr>
      <vt:lpstr>Slide 10</vt:lpstr>
      <vt:lpstr>Slide 11</vt:lpstr>
      <vt:lpstr>Slide 12</vt:lpstr>
      <vt:lpstr>Slide 13</vt:lpstr>
      <vt:lpstr>Forming transition metal ions</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CuCl42-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GENERAL FEATURES OF TRANSITION METAL CHEMISTRY</dc:title>
  <dc:creator>James Tyser</dc:creator>
  <cp:lastModifiedBy>Tuxboot-111</cp:lastModifiedBy>
  <cp:revision>6</cp:revision>
  <dcterms:created xsi:type="dcterms:W3CDTF">2007-01-10T22:08:55Z</dcterms:created>
  <dcterms:modified xsi:type="dcterms:W3CDTF">2019-09-12T09:56:15Z</dcterms:modified>
</cp:coreProperties>
</file>