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56968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97491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154278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DE5F888-1A86-404B-9B0F-A67B10D08CBE}" type="datetimeFigureOut">
              <a:rPr lang="en-IN" smtClean="0"/>
              <a:t>12-09-2019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346544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DE5F888-1A86-404B-9B0F-A67B10D08CBE}" type="datetimeFigureOut">
              <a:rPr lang="en-IN" smtClean="0"/>
              <a:t>12-09-2019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3705407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3309052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2208501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3317413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E5F888-1A86-404B-9B0F-A67B10D08CBE}" type="datetimeFigureOut">
              <a:rPr lang="en-IN" smtClean="0"/>
              <a:t>12-09-2019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1210389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DE5F888-1A86-404B-9B0F-A67B10D08CBE}" type="datetimeFigureOut">
              <a:rPr lang="en-IN" smtClean="0"/>
              <a:t>12-09-2019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1253724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416822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08249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2724233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1631841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2942830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841180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E5F888-1A86-404B-9B0F-A67B10D08CBE}" type="datetimeFigureOut">
              <a:rPr lang="en-IN" smtClean="0"/>
              <a:t>12-09-2019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1AFB6A-3A31-446A-B057-1D7B3A4966E0}" type="slidenum">
              <a:rPr lang="en-IN" smtClean="0"/>
              <a:t>‹#›</a:t>
            </a:fld>
            <a:endParaRPr lang="en-IN"/>
          </a:p>
        </p:txBody>
      </p:sp>
    </p:spTree>
    <p:extLst>
      <p:ext uri="{BB962C8B-B14F-4D97-AF65-F5344CB8AC3E}">
        <p14:creationId xmlns:p14="http://schemas.microsoft.com/office/powerpoint/2010/main" val="846732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DE5F888-1A86-404B-9B0F-A67B10D08CBE}" type="datetimeFigureOut">
              <a:rPr lang="en-IN" smtClean="0"/>
              <a:t>12-09-2019</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71AFB6A-3A31-446A-B057-1D7B3A4966E0}" type="slidenum">
              <a:rPr lang="en-IN" smtClean="0"/>
              <a:t>‹#›</a:t>
            </a:fld>
            <a:endParaRPr lang="en-IN"/>
          </a:p>
        </p:txBody>
      </p:sp>
    </p:spTree>
    <p:extLst>
      <p:ext uri="{BB962C8B-B14F-4D97-AF65-F5344CB8AC3E}">
        <p14:creationId xmlns:p14="http://schemas.microsoft.com/office/powerpoint/2010/main" val="43908225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cedar.evansville.edu/~ck6/bstud/noether.htm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17257" y="3244334"/>
            <a:ext cx="5786777" cy="584775"/>
          </a:xfrm>
          <a:prstGeom prst="rect">
            <a:avLst/>
          </a:prstGeom>
        </p:spPr>
        <p:txBody>
          <a:bodyPr wrap="none">
            <a:spAutoFit/>
          </a:bodyPr>
          <a:lstStyle/>
          <a:p>
            <a:r>
              <a:rPr lang="en-US" altLang="en-US" sz="3200" dirty="0"/>
              <a:t>Work, Energy, Power, Momentum</a:t>
            </a:r>
            <a:endParaRPr lang="en-IN" sz="3200" dirty="0"/>
          </a:p>
        </p:txBody>
      </p:sp>
      <p:pic>
        <p:nvPicPr>
          <p:cNvPr id="6" name="Picture 4" descr="blurred_t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7546" y="100710"/>
            <a:ext cx="3886200" cy="25939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880764" y="4643759"/>
            <a:ext cx="3408218" cy="1938992"/>
          </a:xfrm>
          <a:prstGeom prst="rect">
            <a:avLst/>
          </a:prstGeom>
        </p:spPr>
        <p:txBody>
          <a:bodyPr wrap="square">
            <a:spAutoFit/>
          </a:bodyPr>
          <a:lstStyle/>
          <a:p>
            <a:pPr>
              <a:defRPr/>
            </a:pPr>
            <a:r>
              <a:rPr lang="en-IN" sz="2000" dirty="0"/>
              <a:t>By</a:t>
            </a:r>
          </a:p>
          <a:p>
            <a:pPr>
              <a:defRPr/>
            </a:pPr>
            <a:r>
              <a:rPr lang="en-IN" sz="2000" dirty="0"/>
              <a:t>Umesh Patil</a:t>
            </a:r>
          </a:p>
          <a:p>
            <a:pPr>
              <a:defRPr/>
            </a:pPr>
            <a:r>
              <a:rPr lang="en-IN" sz="2000" dirty="0"/>
              <a:t>Asst.Prof </a:t>
            </a:r>
          </a:p>
          <a:p>
            <a:pPr>
              <a:defRPr/>
            </a:pPr>
            <a:r>
              <a:rPr lang="en-IN" sz="2000" dirty="0" smtClean="0"/>
              <a:t>Physics </a:t>
            </a:r>
            <a:r>
              <a:rPr lang="en-IN" sz="2000" dirty="0"/>
              <a:t>Department</a:t>
            </a:r>
          </a:p>
          <a:p>
            <a:pPr>
              <a:defRPr/>
            </a:pPr>
            <a:r>
              <a:rPr lang="en-IN" sz="2000" dirty="0"/>
              <a:t>S.T.E.s.&amp; Co op E.S.Ltd.</a:t>
            </a:r>
          </a:p>
          <a:p>
            <a:pPr>
              <a:defRPr/>
            </a:pPr>
            <a:r>
              <a:rPr lang="en-IN" sz="2000" dirty="0"/>
              <a:t>Science Sr.college Shahada</a:t>
            </a:r>
          </a:p>
        </p:txBody>
      </p:sp>
    </p:spTree>
    <p:extLst>
      <p:ext uri="{BB962C8B-B14F-4D97-AF65-F5344CB8AC3E}">
        <p14:creationId xmlns:p14="http://schemas.microsoft.com/office/powerpoint/2010/main" val="927684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685800" y="533400"/>
            <a:ext cx="7772400" cy="762000"/>
          </a:xfrm>
        </p:spPr>
        <p:txBody>
          <a:bodyPr/>
          <a:lstStyle/>
          <a:p>
            <a:r>
              <a:rPr lang="en-US" altLang="en-US" dirty="0"/>
              <a:t>Work, defined</a:t>
            </a:r>
          </a:p>
        </p:txBody>
      </p:sp>
      <p:sp>
        <p:nvSpPr>
          <p:cNvPr id="13" name="Rectangle 3"/>
          <p:cNvSpPr txBox="1">
            <a:spLocks noChangeArrowheads="1"/>
          </p:cNvSpPr>
          <p:nvPr/>
        </p:nvSpPr>
        <p:spPr>
          <a:xfrm>
            <a:off x="685800" y="1447800"/>
            <a:ext cx="7772400" cy="46482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Work carries a specific meaning in physics</a:t>
            </a:r>
          </a:p>
          <a:p>
            <a:pPr lvl="1"/>
            <a:r>
              <a:rPr lang="en-US" altLang="en-US" smtClean="0"/>
              <a:t>Simple form: work = force </a:t>
            </a:r>
            <a:r>
              <a:rPr lang="en-US" altLang="en-US" smtClean="0">
                <a:sym typeface="Symbol" panose="05050102010706020507" pitchFamily="18" charset="2"/>
              </a:rPr>
              <a:t> distance</a:t>
            </a:r>
          </a:p>
          <a:p>
            <a:pPr lvl="1">
              <a:buFontTx/>
              <a:buNone/>
            </a:pPr>
            <a:r>
              <a:rPr lang="en-US" altLang="en-US" smtClean="0">
                <a:sym typeface="Symbol" panose="05050102010706020507" pitchFamily="18" charset="2"/>
              </a:rPr>
              <a:t>				</a:t>
            </a:r>
            <a:r>
              <a:rPr lang="en-US" altLang="en-US" i="1" smtClean="0">
                <a:sym typeface="Symbol" panose="05050102010706020507" pitchFamily="18" charset="2"/>
              </a:rPr>
              <a:t>W</a:t>
            </a:r>
            <a:r>
              <a:rPr lang="en-US" altLang="en-US" smtClean="0">
                <a:sym typeface="Symbol" panose="05050102010706020507" pitchFamily="18" charset="2"/>
              </a:rPr>
              <a:t> = </a:t>
            </a:r>
            <a:r>
              <a:rPr lang="en-US" altLang="en-US" b="1" i="1" smtClean="0">
                <a:sym typeface="Symbol" panose="05050102010706020507" pitchFamily="18" charset="2"/>
              </a:rPr>
              <a:t>F</a:t>
            </a:r>
            <a:r>
              <a:rPr lang="en-US" altLang="en-US" smtClean="0">
                <a:sym typeface="Symbol" panose="05050102010706020507" pitchFamily="18" charset="2"/>
              </a:rPr>
              <a:t> </a:t>
            </a:r>
            <a:r>
              <a:rPr lang="en-US" altLang="en-US" smtClean="0">
                <a:cs typeface="Times New Roman" panose="02020603050405020304" pitchFamily="18" charset="0"/>
                <a:sym typeface="Symbol" panose="05050102010706020507" pitchFamily="18" charset="2"/>
              </a:rPr>
              <a:t>· </a:t>
            </a:r>
            <a:r>
              <a:rPr lang="en-US" altLang="en-US" b="1" i="1" smtClean="0">
                <a:cs typeface="Times New Roman" panose="02020603050405020304" pitchFamily="18" charset="0"/>
                <a:sym typeface="Symbol" panose="05050102010706020507" pitchFamily="18" charset="2"/>
              </a:rPr>
              <a:t>d</a:t>
            </a:r>
            <a:endParaRPr lang="en-US" altLang="en-US" b="1" i="1" smtClean="0">
              <a:sym typeface="Symbol" panose="05050102010706020507" pitchFamily="18" charset="2"/>
            </a:endParaRPr>
          </a:p>
          <a:p>
            <a:r>
              <a:rPr lang="en-US" altLang="en-US" smtClean="0"/>
              <a:t>Work can be done </a:t>
            </a:r>
            <a:r>
              <a:rPr lang="en-US" altLang="en-US" i="1" smtClean="0"/>
              <a:t>by</a:t>
            </a:r>
            <a:r>
              <a:rPr lang="en-US" altLang="en-US" smtClean="0"/>
              <a:t> you, as well as </a:t>
            </a:r>
            <a:r>
              <a:rPr lang="en-US" altLang="en-US" i="1" smtClean="0"/>
              <a:t>on</a:t>
            </a:r>
            <a:r>
              <a:rPr lang="en-US" altLang="en-US" smtClean="0"/>
              <a:t> you</a:t>
            </a:r>
          </a:p>
          <a:p>
            <a:pPr lvl="1"/>
            <a:r>
              <a:rPr lang="en-US" altLang="en-US" smtClean="0"/>
              <a:t>Are you the </a:t>
            </a:r>
            <a:r>
              <a:rPr lang="en-US" altLang="en-US" i="1" smtClean="0"/>
              <a:t>pusher</a:t>
            </a:r>
            <a:r>
              <a:rPr lang="en-US" altLang="en-US" smtClean="0"/>
              <a:t> or the </a:t>
            </a:r>
            <a:r>
              <a:rPr lang="en-US" altLang="en-US" i="1" smtClean="0"/>
              <a:t>pushee</a:t>
            </a:r>
          </a:p>
          <a:p>
            <a:r>
              <a:rPr lang="en-US" altLang="en-US" smtClean="0"/>
              <a:t>Work is a measure of expended energy</a:t>
            </a:r>
          </a:p>
          <a:p>
            <a:pPr lvl="1"/>
            <a:r>
              <a:rPr lang="en-US" altLang="en-US" smtClean="0"/>
              <a:t>Work makes you tired</a:t>
            </a:r>
          </a:p>
          <a:p>
            <a:r>
              <a:rPr lang="en-US" altLang="en-US" smtClean="0"/>
              <a:t>Machines make work easy (ramps, levers, etc.)</a:t>
            </a:r>
          </a:p>
          <a:p>
            <a:pPr lvl="1"/>
            <a:r>
              <a:rPr lang="en-US" altLang="en-US" smtClean="0"/>
              <a:t>Apply less force over larger distance for same work</a:t>
            </a:r>
            <a:endParaRPr lang="en-US" altLang="en-US" dirty="0"/>
          </a:p>
        </p:txBody>
      </p:sp>
    </p:spTree>
    <p:extLst>
      <p:ext uri="{BB962C8B-B14F-4D97-AF65-F5344CB8AC3E}">
        <p14:creationId xmlns:p14="http://schemas.microsoft.com/office/powerpoint/2010/main" val="4030685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Working at an advantage</a:t>
            </a:r>
            <a:endParaRPr lang="en-US" altLang="en-US"/>
          </a:p>
        </p:txBody>
      </p:sp>
      <p:sp>
        <p:nvSpPr>
          <p:cNvPr id="5" name="Rectangle 3"/>
          <p:cNvSpPr txBox="1">
            <a:spLocks noChangeArrowheads="1"/>
          </p:cNvSpPr>
          <p:nvPr/>
        </p:nvSpPr>
        <p:spPr>
          <a:xfrm>
            <a:off x="685800" y="14478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Often we’re limited by the amount of </a:t>
            </a:r>
            <a:r>
              <a:rPr lang="en-US" altLang="en-US" i="1" smtClean="0"/>
              <a:t>force</a:t>
            </a:r>
            <a:r>
              <a:rPr lang="en-US" altLang="en-US" smtClean="0"/>
              <a:t> we can apply.</a:t>
            </a:r>
          </a:p>
          <a:p>
            <a:pPr lvl="1"/>
            <a:r>
              <a:rPr lang="en-US" altLang="en-US" smtClean="0"/>
              <a:t>Putting “full weight” into wrench is limited by your </a:t>
            </a:r>
            <a:r>
              <a:rPr lang="en-US" altLang="en-US" i="1" smtClean="0"/>
              <a:t>mg</a:t>
            </a:r>
          </a:p>
          <a:p>
            <a:r>
              <a:rPr lang="en-US" altLang="en-US" smtClean="0"/>
              <a:t>Ramps, levers, pulleys, etc. all allow you to do the same amount of work, but by applying a smaller force over a larger distance</a:t>
            </a:r>
          </a:p>
          <a:p>
            <a:pPr>
              <a:buFontTx/>
              <a:buNone/>
            </a:pPr>
            <a:endParaRPr lang="en-US" altLang="en-US" smtClean="0"/>
          </a:p>
          <a:p>
            <a:pPr>
              <a:buFontTx/>
              <a:buNone/>
            </a:pPr>
            <a:r>
              <a:rPr lang="en-US" altLang="en-US" smtClean="0"/>
              <a:t>       Work = </a:t>
            </a:r>
            <a:r>
              <a:rPr lang="en-US" altLang="en-US" sz="4000" smtClean="0">
                <a:solidFill>
                  <a:srgbClr val="CCCC00"/>
                </a:solidFill>
              </a:rPr>
              <a:t>Force</a:t>
            </a:r>
            <a:r>
              <a:rPr lang="en-US" altLang="en-US" smtClean="0"/>
              <a:t> </a:t>
            </a:r>
            <a:r>
              <a:rPr lang="en-US" altLang="en-US" smtClean="0">
                <a:sym typeface="Symbol" panose="05050102010706020507" pitchFamily="18" charset="2"/>
              </a:rPr>
              <a:t></a:t>
            </a:r>
            <a:r>
              <a:rPr lang="en-US" altLang="en-US" smtClean="0"/>
              <a:t>  </a:t>
            </a:r>
            <a:r>
              <a:rPr lang="en-US" altLang="en-US" sz="2000" smtClean="0">
                <a:solidFill>
                  <a:srgbClr val="FF6600"/>
                </a:solidFill>
              </a:rPr>
              <a:t>Distance</a:t>
            </a:r>
            <a:r>
              <a:rPr lang="en-US" altLang="en-US" smtClean="0"/>
              <a:t>       </a:t>
            </a:r>
          </a:p>
          <a:p>
            <a:pPr>
              <a:buFontTx/>
              <a:buNone/>
            </a:pPr>
            <a:r>
              <a:rPr lang="en-US" altLang="en-US" smtClean="0"/>
              <a:t>                  =  </a:t>
            </a:r>
            <a:r>
              <a:rPr lang="en-US" altLang="en-US" sz="2000" smtClean="0">
                <a:solidFill>
                  <a:srgbClr val="CCCC00"/>
                </a:solidFill>
              </a:rPr>
              <a:t>Force</a:t>
            </a:r>
            <a:r>
              <a:rPr lang="en-US" altLang="en-US" smtClean="0"/>
              <a:t>      </a:t>
            </a:r>
            <a:r>
              <a:rPr lang="en-US" altLang="en-US" smtClean="0">
                <a:sym typeface="Symbol" panose="05050102010706020507" pitchFamily="18" charset="2"/>
              </a:rPr>
              <a:t></a:t>
            </a:r>
            <a:r>
              <a:rPr lang="en-US" altLang="en-US" smtClean="0"/>
              <a:t>   </a:t>
            </a:r>
            <a:r>
              <a:rPr lang="en-US" altLang="en-US" sz="3600" smtClean="0">
                <a:solidFill>
                  <a:srgbClr val="FF6600"/>
                </a:solidFill>
              </a:rPr>
              <a:t>Distance</a:t>
            </a:r>
            <a:r>
              <a:rPr lang="en-US" altLang="en-US" sz="3600" smtClean="0"/>
              <a:t> </a:t>
            </a:r>
            <a:endParaRPr lang="en-US" altLang="en-US" sz="3600"/>
          </a:p>
        </p:txBody>
      </p:sp>
    </p:spTree>
    <p:extLst>
      <p:ext uri="{BB962C8B-B14F-4D97-AF65-F5344CB8AC3E}">
        <p14:creationId xmlns:p14="http://schemas.microsoft.com/office/powerpoint/2010/main" val="21505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600700" y="184944"/>
            <a:ext cx="2213264"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Ramps</a:t>
            </a:r>
            <a:endParaRPr lang="en-US" altLang="en-US" dirty="0"/>
          </a:p>
        </p:txBody>
      </p:sp>
      <p:sp>
        <p:nvSpPr>
          <p:cNvPr id="5" name="Rectangle 3"/>
          <p:cNvSpPr txBox="1">
            <a:spLocks noChangeArrowheads="1"/>
          </p:cNvSpPr>
          <p:nvPr/>
        </p:nvSpPr>
        <p:spPr>
          <a:xfrm>
            <a:off x="2438400" y="12954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pPr>
            <a:r>
              <a:rPr lang="en-US" altLang="en-US" dirty="0" smtClean="0">
                <a:solidFill>
                  <a:srgbClr val="FF6600"/>
                </a:solidFill>
              </a:rPr>
              <a:t>Exert a smaller force over a larger distance to achieve the same change in gravitational potential energy (height raised)</a:t>
            </a:r>
            <a:endParaRPr lang="en-US" altLang="en-US" dirty="0">
              <a:solidFill>
                <a:srgbClr val="FF6600"/>
              </a:solidFill>
            </a:endParaRPr>
          </a:p>
        </p:txBody>
      </p:sp>
      <p:grpSp>
        <p:nvGrpSpPr>
          <p:cNvPr id="6" name="Group 13"/>
          <p:cNvGrpSpPr>
            <a:grpSpLocks/>
          </p:cNvGrpSpPr>
          <p:nvPr/>
        </p:nvGrpSpPr>
        <p:grpSpPr bwMode="auto">
          <a:xfrm>
            <a:off x="2438400" y="3332018"/>
            <a:ext cx="7772400" cy="2860675"/>
            <a:chOff x="480" y="2064"/>
            <a:chExt cx="4896" cy="1802"/>
          </a:xfrm>
        </p:grpSpPr>
        <p:sp>
          <p:nvSpPr>
            <p:cNvPr id="7" name="Rectangle 4"/>
            <p:cNvSpPr>
              <a:spLocks noChangeArrowheads="1"/>
            </p:cNvSpPr>
            <p:nvPr/>
          </p:nvSpPr>
          <p:spPr bwMode="auto">
            <a:xfrm>
              <a:off x="1000" y="3305"/>
              <a:ext cx="528"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 name="AutoShape 5"/>
            <p:cNvSpPr>
              <a:spLocks noChangeArrowheads="1"/>
            </p:cNvSpPr>
            <p:nvPr/>
          </p:nvSpPr>
          <p:spPr bwMode="auto">
            <a:xfrm>
              <a:off x="960" y="2640"/>
              <a:ext cx="576" cy="576"/>
            </a:xfrm>
            <a:prstGeom prst="upArrow">
              <a:avLst>
                <a:gd name="adj1" fmla="val 50000"/>
                <a:gd name="adj2" fmla="val 25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 name="Line 6"/>
            <p:cNvSpPr>
              <a:spLocks noChangeShapeType="1"/>
            </p:cNvSpPr>
            <p:nvPr/>
          </p:nvSpPr>
          <p:spPr bwMode="auto">
            <a:xfrm>
              <a:off x="480" y="3456"/>
              <a:ext cx="4224"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Line 7"/>
            <p:cNvSpPr>
              <a:spLocks noChangeShapeType="1"/>
            </p:cNvSpPr>
            <p:nvPr/>
          </p:nvSpPr>
          <p:spPr bwMode="auto">
            <a:xfrm>
              <a:off x="576" y="2496"/>
              <a:ext cx="4224"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1" name="Text Box 8"/>
            <p:cNvSpPr txBox="1">
              <a:spLocks noChangeArrowheads="1"/>
            </p:cNvSpPr>
            <p:nvPr/>
          </p:nvSpPr>
          <p:spPr bwMode="auto">
            <a:xfrm>
              <a:off x="1094" y="3578"/>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rgbClr val="F8F8F8"/>
                  </a:solidFill>
                </a:rPr>
                <a:t>M</a:t>
              </a:r>
            </a:p>
          </p:txBody>
        </p:sp>
        <p:sp>
          <p:nvSpPr>
            <p:cNvPr id="12" name="Line 9"/>
            <p:cNvSpPr>
              <a:spLocks noChangeShapeType="1"/>
            </p:cNvSpPr>
            <p:nvPr/>
          </p:nvSpPr>
          <p:spPr bwMode="auto">
            <a:xfrm flipV="1">
              <a:off x="2400" y="2352"/>
              <a:ext cx="2976" cy="139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 name="Rectangle 10"/>
            <p:cNvSpPr>
              <a:spLocks noChangeArrowheads="1"/>
            </p:cNvSpPr>
            <p:nvPr/>
          </p:nvSpPr>
          <p:spPr bwMode="auto">
            <a:xfrm rot="-1487211">
              <a:off x="2330" y="3327"/>
              <a:ext cx="528"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 name="AutoShape 11"/>
            <p:cNvSpPr>
              <a:spLocks noChangeArrowheads="1"/>
            </p:cNvSpPr>
            <p:nvPr/>
          </p:nvSpPr>
          <p:spPr bwMode="auto">
            <a:xfrm rot="3980235">
              <a:off x="3456" y="2400"/>
              <a:ext cx="144" cy="1296"/>
            </a:xfrm>
            <a:prstGeom prst="upArrow">
              <a:avLst>
                <a:gd name="adj1" fmla="val 50000"/>
                <a:gd name="adj2" fmla="val 225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5" name="Text Box 12"/>
            <p:cNvSpPr txBox="1">
              <a:spLocks noChangeArrowheads="1"/>
            </p:cNvSpPr>
            <p:nvPr/>
          </p:nvSpPr>
          <p:spPr bwMode="auto">
            <a:xfrm>
              <a:off x="576" y="2064"/>
              <a:ext cx="4121"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Larger Force				Small Force</a:t>
              </a:r>
            </a:p>
            <a:p>
              <a:r>
                <a:rPr lang="en-US" altLang="en-US"/>
                <a:t>Short Distance				Long Distance</a:t>
              </a:r>
            </a:p>
          </p:txBody>
        </p:sp>
      </p:grpSp>
    </p:spTree>
    <p:extLst>
      <p:ext uri="{BB962C8B-B14F-4D97-AF65-F5344CB8AC3E}">
        <p14:creationId xmlns:p14="http://schemas.microsoft.com/office/powerpoint/2010/main" val="365993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Gravitational Potential Energy</a:t>
            </a:r>
            <a:endParaRPr lang="en-US" altLang="en-US"/>
          </a:p>
        </p:txBody>
      </p:sp>
      <p:sp>
        <p:nvSpPr>
          <p:cNvPr id="5" name="Rectangle 3"/>
          <p:cNvSpPr txBox="1">
            <a:spLocks noChangeArrowheads="1"/>
          </p:cNvSpPr>
          <p:nvPr/>
        </p:nvSpPr>
        <p:spPr>
          <a:xfrm>
            <a:off x="685800" y="1447800"/>
            <a:ext cx="7772400" cy="4132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Gravitational Potential Energy near the surface of the Earth:</a:t>
            </a:r>
          </a:p>
          <a:p>
            <a:pPr lvl="1">
              <a:buFont typeface="Symbol" panose="05050102010706020507" pitchFamily="18" charset="2"/>
              <a:buChar char=" "/>
            </a:pPr>
            <a:r>
              <a:rPr lang="en-US" altLang="en-US" smtClean="0">
                <a:latin typeface="Symbol" panose="05050102010706020507" pitchFamily="18" charset="2"/>
              </a:rPr>
              <a:t>            </a:t>
            </a:r>
          </a:p>
          <a:p>
            <a:pPr lvl="1">
              <a:buFont typeface="Symbol" panose="05050102010706020507" pitchFamily="18" charset="2"/>
              <a:buChar char=" "/>
            </a:pPr>
            <a:r>
              <a:rPr lang="en-US" altLang="en-US" smtClean="0">
                <a:latin typeface="Symbol" panose="05050102010706020507" pitchFamily="18" charset="2"/>
              </a:rPr>
              <a:t>                                </a:t>
            </a:r>
          </a:p>
          <a:p>
            <a:pPr lvl="1">
              <a:buFont typeface="Symbol" panose="05050102010706020507" pitchFamily="18" charset="2"/>
              <a:buChar char=" "/>
            </a:pPr>
            <a:endParaRPr lang="en-US" altLang="en-US" smtClean="0">
              <a:latin typeface="Symbol" panose="05050102010706020507" pitchFamily="18" charset="2"/>
            </a:endParaRPr>
          </a:p>
          <a:p>
            <a:pPr lvl="1">
              <a:buFont typeface="Symbol" panose="05050102010706020507" pitchFamily="18" charset="2"/>
              <a:buChar char=" "/>
            </a:pPr>
            <a:r>
              <a:rPr lang="en-US" altLang="en-US" smtClean="0">
                <a:latin typeface="Symbol" panose="05050102010706020507" pitchFamily="18" charset="2"/>
              </a:rPr>
              <a:t>                                                 D</a:t>
            </a:r>
            <a:r>
              <a:rPr lang="en-US" altLang="en-US" smtClean="0"/>
              <a:t>W = </a:t>
            </a:r>
            <a:r>
              <a:rPr lang="en-US" altLang="en-US" smtClean="0">
                <a:solidFill>
                  <a:srgbClr val="990099"/>
                </a:solidFill>
              </a:rPr>
              <a:t>mg</a:t>
            </a:r>
            <a:r>
              <a:rPr lang="en-US" altLang="en-US" smtClean="0"/>
              <a:t> </a:t>
            </a:r>
            <a:r>
              <a:rPr lang="en-US" altLang="en-US" smtClean="0">
                <a:sym typeface="Symbol" panose="05050102010706020507" pitchFamily="18" charset="2"/>
              </a:rPr>
              <a:t> </a:t>
            </a:r>
            <a:r>
              <a:rPr lang="en-US" altLang="en-US" smtClean="0">
                <a:solidFill>
                  <a:srgbClr val="CC0000"/>
                </a:solidFill>
                <a:latin typeface="Symbol" panose="05050102010706020507" pitchFamily="18" charset="2"/>
              </a:rPr>
              <a:t>D</a:t>
            </a:r>
            <a:r>
              <a:rPr lang="en-US" altLang="en-US" smtClean="0">
                <a:solidFill>
                  <a:srgbClr val="CC0000"/>
                </a:solidFill>
              </a:rPr>
              <a:t>h</a:t>
            </a:r>
            <a:endParaRPr lang="en-US" altLang="en-US">
              <a:solidFill>
                <a:srgbClr val="CC0000"/>
              </a:solidFill>
            </a:endParaRPr>
          </a:p>
        </p:txBody>
      </p:sp>
      <p:sp>
        <p:nvSpPr>
          <p:cNvPr id="6" name="Rectangle 4"/>
          <p:cNvSpPr>
            <a:spLocks noChangeArrowheads="1"/>
          </p:cNvSpPr>
          <p:nvPr/>
        </p:nvSpPr>
        <p:spPr bwMode="auto">
          <a:xfrm>
            <a:off x="1752600" y="5029200"/>
            <a:ext cx="1828800" cy="99060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en-US" altLang="en-US">
                <a:solidFill>
                  <a:srgbClr val="F8F8F8"/>
                </a:solidFill>
              </a:rPr>
              <a:t>m</a:t>
            </a:r>
          </a:p>
        </p:txBody>
      </p:sp>
      <p:sp>
        <p:nvSpPr>
          <p:cNvPr id="7" name="Rectangle 5"/>
          <p:cNvSpPr>
            <a:spLocks noChangeArrowheads="1"/>
          </p:cNvSpPr>
          <p:nvPr/>
        </p:nvSpPr>
        <p:spPr bwMode="auto">
          <a:xfrm>
            <a:off x="1752600" y="3352800"/>
            <a:ext cx="1828800" cy="990600"/>
          </a:xfrm>
          <a:prstGeom prst="rect">
            <a:avLst/>
          </a:prstGeom>
          <a:solidFill>
            <a:schemeClr val="accent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en-US" altLang="en-US">
                <a:solidFill>
                  <a:srgbClr val="F8F8F8"/>
                </a:solidFill>
              </a:rPr>
              <a:t>m</a:t>
            </a:r>
          </a:p>
        </p:txBody>
      </p:sp>
      <p:sp>
        <p:nvSpPr>
          <p:cNvPr id="8" name="Line 6"/>
          <p:cNvSpPr>
            <a:spLocks noChangeShapeType="1"/>
          </p:cNvSpPr>
          <p:nvPr/>
        </p:nvSpPr>
        <p:spPr bwMode="auto">
          <a:xfrm>
            <a:off x="4495800" y="3657600"/>
            <a:ext cx="0" cy="1676400"/>
          </a:xfrm>
          <a:prstGeom prst="line">
            <a:avLst/>
          </a:prstGeom>
          <a:noFill/>
          <a:ln w="28575">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 name="Text Box 7"/>
          <p:cNvSpPr txBox="1">
            <a:spLocks noChangeArrowheads="1"/>
          </p:cNvSpPr>
          <p:nvPr/>
        </p:nvSpPr>
        <p:spPr bwMode="auto">
          <a:xfrm>
            <a:off x="5638800" y="2895600"/>
            <a:ext cx="877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rgbClr val="990099"/>
                </a:solidFill>
              </a:rPr>
              <a:t>Force</a:t>
            </a:r>
          </a:p>
        </p:txBody>
      </p:sp>
      <p:sp>
        <p:nvSpPr>
          <p:cNvPr id="10" name="Text Box 8"/>
          <p:cNvSpPr txBox="1">
            <a:spLocks noChangeArrowheads="1"/>
          </p:cNvSpPr>
          <p:nvPr/>
        </p:nvSpPr>
        <p:spPr bwMode="auto">
          <a:xfrm>
            <a:off x="6629400" y="2895600"/>
            <a:ext cx="1250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rgbClr val="CC0000"/>
                </a:solidFill>
              </a:rPr>
              <a:t>Distance</a:t>
            </a:r>
          </a:p>
        </p:txBody>
      </p:sp>
      <p:sp>
        <p:nvSpPr>
          <p:cNvPr id="11" name="Text Box 9"/>
          <p:cNvSpPr txBox="1">
            <a:spLocks noChangeArrowheads="1"/>
          </p:cNvSpPr>
          <p:nvPr/>
        </p:nvSpPr>
        <p:spPr bwMode="auto">
          <a:xfrm>
            <a:off x="6400800" y="2819400"/>
            <a:ext cx="3794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effectLst>
                  <a:outerShdw blurRad="38100" dist="38100" dir="2700000" algn="tl">
                    <a:srgbClr val="000000"/>
                  </a:outerShdw>
                </a:effectLst>
                <a:sym typeface="Symbol" panose="05050102010706020507" pitchFamily="18" charset="2"/>
              </a:rPr>
              <a:t></a:t>
            </a:r>
          </a:p>
        </p:txBody>
      </p:sp>
      <p:sp>
        <p:nvSpPr>
          <p:cNvPr id="12" name="Text Box 10"/>
          <p:cNvSpPr txBox="1">
            <a:spLocks noChangeArrowheads="1"/>
          </p:cNvSpPr>
          <p:nvPr/>
        </p:nvSpPr>
        <p:spPr bwMode="auto">
          <a:xfrm>
            <a:off x="4572000" y="2895600"/>
            <a:ext cx="1125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Work =</a:t>
            </a:r>
          </a:p>
        </p:txBody>
      </p:sp>
      <p:sp>
        <p:nvSpPr>
          <p:cNvPr id="13" name="Text Box 11"/>
          <p:cNvSpPr txBox="1">
            <a:spLocks noChangeArrowheads="1"/>
          </p:cNvSpPr>
          <p:nvPr/>
        </p:nvSpPr>
        <p:spPr bwMode="auto">
          <a:xfrm>
            <a:off x="4495800" y="4343400"/>
            <a:ext cx="466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rgbClr val="CC0000"/>
                </a:solidFill>
                <a:effectLst>
                  <a:outerShdw blurRad="38100" dist="38100" dir="2700000" algn="tl">
                    <a:srgbClr val="000000"/>
                  </a:outerShdw>
                </a:effectLst>
                <a:latin typeface="Symbol" panose="05050102010706020507" pitchFamily="18" charset="2"/>
              </a:rPr>
              <a:t>D</a:t>
            </a:r>
            <a:r>
              <a:rPr lang="en-US" altLang="en-US" sz="2000">
                <a:solidFill>
                  <a:srgbClr val="CC0000"/>
                </a:solidFill>
                <a:effectLst>
                  <a:outerShdw blurRad="38100" dist="38100" dir="2700000" algn="tl">
                    <a:srgbClr val="000000"/>
                  </a:outerShdw>
                </a:effectLst>
              </a:rPr>
              <a:t>h</a:t>
            </a:r>
          </a:p>
        </p:txBody>
      </p:sp>
    </p:spTree>
    <p:extLst>
      <p:ext uri="{BB962C8B-B14F-4D97-AF65-F5344CB8AC3E}">
        <p14:creationId xmlns:p14="http://schemas.microsoft.com/office/powerpoint/2010/main" val="539546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Ramp Example</a:t>
            </a:r>
            <a:endParaRPr lang="en-US" altLang="en-US"/>
          </a:p>
        </p:txBody>
      </p:sp>
      <p:sp>
        <p:nvSpPr>
          <p:cNvPr id="5" name="Rectangle 3"/>
          <p:cNvSpPr txBox="1">
            <a:spLocks noChangeArrowheads="1"/>
          </p:cNvSpPr>
          <p:nvPr/>
        </p:nvSpPr>
        <p:spPr>
          <a:xfrm>
            <a:off x="533400" y="1447800"/>
            <a:ext cx="8153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Ramp 10 m long and 1 m high</a:t>
            </a:r>
          </a:p>
          <a:p>
            <a:r>
              <a:rPr lang="en-US" altLang="en-US" smtClean="0"/>
              <a:t>Push 100 kg all the way up ramp</a:t>
            </a:r>
          </a:p>
          <a:p>
            <a:r>
              <a:rPr lang="en-US" altLang="en-US" smtClean="0"/>
              <a:t>Would require </a:t>
            </a:r>
            <a:r>
              <a:rPr lang="en-US" altLang="en-US" i="1" smtClean="0"/>
              <a:t>mg</a:t>
            </a:r>
            <a:r>
              <a:rPr lang="en-US" altLang="en-US" smtClean="0"/>
              <a:t> = 980 N (220 lb) of force to lift directly (brute strength)</a:t>
            </a:r>
          </a:p>
          <a:p>
            <a:r>
              <a:rPr lang="en-US" altLang="en-US" smtClean="0"/>
              <a:t>Work done is (980 N)</a:t>
            </a:r>
            <a:r>
              <a:rPr lang="en-US" altLang="en-US" smtClean="0">
                <a:sym typeface="Symbol" panose="05050102010706020507" pitchFamily="18" charset="2"/>
              </a:rPr>
              <a:t>(1 m) = 980 N</a:t>
            </a:r>
            <a:r>
              <a:rPr lang="en-US" altLang="en-US" smtClean="0">
                <a:cs typeface="Times New Roman" panose="02020603050405020304" pitchFamily="18" charset="0"/>
                <a:sym typeface="Symbol" panose="05050102010706020507" pitchFamily="18" charset="2"/>
              </a:rPr>
              <a:t>·m</a:t>
            </a:r>
            <a:r>
              <a:rPr lang="en-US" altLang="en-US" smtClean="0">
                <a:sym typeface="Symbol" panose="05050102010706020507" pitchFamily="18" charset="2"/>
              </a:rPr>
              <a:t> in direct lift</a:t>
            </a:r>
          </a:p>
          <a:p>
            <a:endParaRPr lang="en-US" altLang="en-US" smtClean="0">
              <a:sym typeface="Symbol" panose="05050102010706020507" pitchFamily="18" charset="2"/>
            </a:endParaRPr>
          </a:p>
          <a:p>
            <a:endParaRPr lang="en-US" altLang="en-US" smtClean="0">
              <a:sym typeface="Symbol" panose="05050102010706020507" pitchFamily="18" charset="2"/>
            </a:endParaRPr>
          </a:p>
          <a:p>
            <a:r>
              <a:rPr lang="en-US" altLang="en-US" smtClean="0">
                <a:sym typeface="Symbol" panose="05050102010706020507" pitchFamily="18" charset="2"/>
              </a:rPr>
              <a:t>Extend over 10 m, and only 98 N (22 lb) is needed</a:t>
            </a:r>
          </a:p>
          <a:p>
            <a:pPr lvl="1"/>
            <a:r>
              <a:rPr lang="en-US" altLang="en-US" smtClean="0"/>
              <a:t>Something we can actually provide</a:t>
            </a:r>
          </a:p>
          <a:p>
            <a:pPr lvl="1"/>
            <a:r>
              <a:rPr lang="en-US" altLang="en-US" smtClean="0"/>
              <a:t>Excludes frictional forces/losses</a:t>
            </a:r>
          </a:p>
          <a:p>
            <a:endParaRPr lang="en-US" altLang="en-US"/>
          </a:p>
        </p:txBody>
      </p:sp>
      <p:sp>
        <p:nvSpPr>
          <p:cNvPr id="6" name="AutoShape 4"/>
          <p:cNvSpPr>
            <a:spLocks noChangeArrowheads="1"/>
          </p:cNvSpPr>
          <p:nvPr/>
        </p:nvSpPr>
        <p:spPr bwMode="auto">
          <a:xfrm flipH="1">
            <a:off x="2362200" y="4038600"/>
            <a:ext cx="4570413" cy="457200"/>
          </a:xfrm>
          <a:prstGeom prst="rtTriangle">
            <a:avLst/>
          </a:prstGeom>
          <a:solidFill>
            <a:srgbClr val="9933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 name="Line 5"/>
          <p:cNvSpPr>
            <a:spLocks noChangeShapeType="1"/>
          </p:cNvSpPr>
          <p:nvPr/>
        </p:nvSpPr>
        <p:spPr bwMode="auto">
          <a:xfrm flipV="1">
            <a:off x="7162800" y="4038600"/>
            <a:ext cx="0" cy="457200"/>
          </a:xfrm>
          <a:prstGeom prst="line">
            <a:avLst/>
          </a:prstGeom>
          <a:noFill/>
          <a:ln w="19050">
            <a:solidFill>
              <a:srgbClr val="99009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8" name="Rectangle 6"/>
          <p:cNvSpPr>
            <a:spLocks noChangeArrowheads="1"/>
          </p:cNvSpPr>
          <p:nvPr/>
        </p:nvSpPr>
        <p:spPr bwMode="auto">
          <a:xfrm rot="21243188">
            <a:off x="4267200" y="3810000"/>
            <a:ext cx="304800" cy="457200"/>
          </a:xfrm>
          <a:prstGeom prst="rect">
            <a:avLst/>
          </a:prstGeom>
          <a:solidFill>
            <a:schemeClr val="accent1"/>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 name="Text Box 7"/>
          <p:cNvSpPr txBox="1">
            <a:spLocks noChangeArrowheads="1"/>
          </p:cNvSpPr>
          <p:nvPr/>
        </p:nvSpPr>
        <p:spPr bwMode="auto">
          <a:xfrm>
            <a:off x="7223125" y="40767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rgbClr val="990099"/>
                </a:solidFill>
              </a:rPr>
              <a:t>1 m</a:t>
            </a:r>
          </a:p>
        </p:txBody>
      </p:sp>
    </p:spTree>
    <p:extLst>
      <p:ext uri="{BB962C8B-B14F-4D97-AF65-F5344CB8AC3E}">
        <p14:creationId xmlns:p14="http://schemas.microsoft.com/office/powerpoint/2010/main" val="216201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Work Examples “Worked” Out</a:t>
            </a:r>
            <a:endParaRPr lang="en-US" altLang="en-US" dirty="0"/>
          </a:p>
        </p:txBody>
      </p:sp>
      <p:sp>
        <p:nvSpPr>
          <p:cNvPr id="5" name="Rectangle 3"/>
          <p:cNvSpPr txBox="1">
            <a:spLocks noChangeArrowheads="1"/>
          </p:cNvSpPr>
          <p:nvPr/>
        </p:nvSpPr>
        <p:spPr>
          <a:xfrm>
            <a:off x="685800" y="14478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How much work does it take to lift a 30 kg suitcase onto the table, 1 meter high?</a:t>
            </a:r>
          </a:p>
          <a:p>
            <a:pPr lvl="1">
              <a:buFontTx/>
              <a:buNone/>
            </a:pPr>
            <a:r>
              <a:rPr lang="en-US" altLang="en-US" smtClean="0"/>
              <a:t>		W = (30 kg) </a:t>
            </a:r>
            <a:r>
              <a:rPr lang="en-US" altLang="en-US" smtClean="0">
                <a:sym typeface="Symbol" panose="05050102010706020507" pitchFamily="18" charset="2"/>
              </a:rPr>
              <a:t></a:t>
            </a:r>
            <a:r>
              <a:rPr lang="en-US" altLang="en-US" smtClean="0"/>
              <a:t> (9.8 m/s</a:t>
            </a:r>
            <a:r>
              <a:rPr lang="en-US" altLang="en-US" baseline="30000" smtClean="0"/>
              <a:t>2</a:t>
            </a:r>
            <a:r>
              <a:rPr lang="en-US" altLang="en-US" smtClean="0"/>
              <a:t>) </a:t>
            </a:r>
            <a:r>
              <a:rPr lang="en-US" altLang="en-US" smtClean="0">
                <a:sym typeface="Symbol" panose="05050102010706020507" pitchFamily="18" charset="2"/>
              </a:rPr>
              <a:t> (1 m) = 294 J</a:t>
            </a:r>
            <a:endParaRPr lang="en-US" altLang="en-US" smtClean="0"/>
          </a:p>
          <a:p>
            <a:r>
              <a:rPr lang="en-US" altLang="en-US" smtClean="0">
                <a:solidFill>
                  <a:srgbClr val="990099"/>
                </a:solidFill>
              </a:rPr>
              <a:t>Unit of work (energy) is the N</a:t>
            </a:r>
            <a:r>
              <a:rPr lang="en-US" altLang="en-US" smtClean="0">
                <a:solidFill>
                  <a:srgbClr val="990099"/>
                </a:solidFill>
                <a:cs typeface="Times New Roman" panose="02020603050405020304" pitchFamily="18" charset="0"/>
              </a:rPr>
              <a:t>·m, or Joule (J)</a:t>
            </a:r>
          </a:p>
          <a:p>
            <a:pPr lvl="1"/>
            <a:r>
              <a:rPr lang="en-US" altLang="en-US" smtClean="0">
                <a:solidFill>
                  <a:srgbClr val="990099"/>
                </a:solidFill>
                <a:cs typeface="Times New Roman" panose="02020603050405020304" pitchFamily="18" charset="0"/>
              </a:rPr>
              <a:t>One Joule is 0.239 calories, or 0.000239 </a:t>
            </a:r>
            <a:r>
              <a:rPr lang="en-US" altLang="en-US" u="sng" smtClean="0">
                <a:solidFill>
                  <a:srgbClr val="990099"/>
                </a:solidFill>
                <a:cs typeface="Times New Roman" panose="02020603050405020304" pitchFamily="18" charset="0"/>
              </a:rPr>
              <a:t>C</a:t>
            </a:r>
            <a:r>
              <a:rPr lang="en-US" altLang="en-US" smtClean="0">
                <a:solidFill>
                  <a:srgbClr val="990099"/>
                </a:solidFill>
                <a:cs typeface="Times New Roman" panose="02020603050405020304" pitchFamily="18" charset="0"/>
              </a:rPr>
              <a:t>alories (food)</a:t>
            </a:r>
          </a:p>
          <a:p>
            <a:r>
              <a:rPr lang="en-US" altLang="en-US" smtClean="0">
                <a:cs typeface="Times New Roman" panose="02020603050405020304" pitchFamily="18" charset="0"/>
              </a:rPr>
              <a:t>Pushing a crate 10 m across a floor with a force of 250 N requires 2,500 J (2.5 kJ) of work</a:t>
            </a:r>
          </a:p>
          <a:p>
            <a:r>
              <a:rPr lang="en-US" altLang="en-US" smtClean="0">
                <a:cs typeface="Times New Roman" panose="02020603050405020304" pitchFamily="18" charset="0"/>
              </a:rPr>
              <a:t>Gravity does 20 J of work on a 1 kg  (10 N) book that it has pulled off a 2 meter shelf</a:t>
            </a:r>
          </a:p>
          <a:p>
            <a:endParaRPr lang="en-US" altLang="en-US">
              <a:cs typeface="Times New Roman" panose="02020603050405020304" pitchFamily="18" charset="0"/>
            </a:endParaRPr>
          </a:p>
        </p:txBody>
      </p:sp>
    </p:spTree>
    <p:extLst>
      <p:ext uri="{BB962C8B-B14F-4D97-AF65-F5344CB8AC3E}">
        <p14:creationId xmlns:p14="http://schemas.microsoft.com/office/powerpoint/2010/main" val="585592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Work is Exchange of Energy</a:t>
            </a:r>
            <a:endParaRPr lang="en-US" altLang="en-US"/>
          </a:p>
        </p:txBody>
      </p:sp>
      <p:sp>
        <p:nvSpPr>
          <p:cNvPr id="5" name="Rectangle 3"/>
          <p:cNvSpPr txBox="1">
            <a:spLocks noChangeArrowheads="1"/>
          </p:cNvSpPr>
          <p:nvPr/>
        </p:nvSpPr>
        <p:spPr>
          <a:xfrm>
            <a:off x="685800" y="14478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i="1" smtClean="0">
                <a:solidFill>
                  <a:srgbClr val="009900"/>
                </a:solidFill>
              </a:rPr>
              <a:t>Energy</a:t>
            </a:r>
            <a:r>
              <a:rPr lang="en-US" altLang="en-US" smtClean="0">
                <a:solidFill>
                  <a:srgbClr val="009900"/>
                </a:solidFill>
              </a:rPr>
              <a:t> is the </a:t>
            </a:r>
            <a:r>
              <a:rPr lang="en-US" altLang="en-US" i="1" smtClean="0">
                <a:solidFill>
                  <a:srgbClr val="009900"/>
                </a:solidFill>
              </a:rPr>
              <a:t>capacity</a:t>
            </a:r>
            <a:r>
              <a:rPr lang="en-US" altLang="en-US" smtClean="0">
                <a:solidFill>
                  <a:srgbClr val="009900"/>
                </a:solidFill>
              </a:rPr>
              <a:t> to do work</a:t>
            </a:r>
          </a:p>
          <a:p>
            <a:r>
              <a:rPr lang="en-US" altLang="en-US" smtClean="0"/>
              <a:t>Two main categories of energy</a:t>
            </a:r>
          </a:p>
          <a:p>
            <a:pPr lvl="1"/>
            <a:r>
              <a:rPr lang="en-US" altLang="en-US" smtClean="0"/>
              <a:t>Kinetic Energy: Energy of motion</a:t>
            </a:r>
          </a:p>
          <a:p>
            <a:pPr lvl="2"/>
            <a:r>
              <a:rPr lang="en-US" altLang="en-US" smtClean="0"/>
              <a:t>A moving baseball can do work</a:t>
            </a:r>
          </a:p>
          <a:p>
            <a:pPr lvl="2"/>
            <a:r>
              <a:rPr lang="en-US" altLang="en-US" smtClean="0"/>
              <a:t>A falling anvil can do work</a:t>
            </a:r>
          </a:p>
          <a:p>
            <a:pPr lvl="1"/>
            <a:r>
              <a:rPr lang="en-US" altLang="en-US" smtClean="0"/>
              <a:t>Potential Energy: Stored (latent) capacity to do work</a:t>
            </a:r>
          </a:p>
          <a:p>
            <a:pPr lvl="2"/>
            <a:r>
              <a:rPr lang="en-US" altLang="en-US" smtClean="0"/>
              <a:t>Gravitational potential energy (perched on cliff)</a:t>
            </a:r>
          </a:p>
          <a:p>
            <a:pPr lvl="2"/>
            <a:r>
              <a:rPr lang="en-US" altLang="en-US" smtClean="0"/>
              <a:t>Mechanical potential energy (like in compressed spring)</a:t>
            </a:r>
          </a:p>
          <a:p>
            <a:pPr lvl="2"/>
            <a:r>
              <a:rPr lang="en-US" altLang="en-US" smtClean="0"/>
              <a:t>Chemical potential energy (stored in bonds)</a:t>
            </a:r>
          </a:p>
          <a:p>
            <a:pPr lvl="2"/>
            <a:r>
              <a:rPr lang="en-US" altLang="en-US" smtClean="0"/>
              <a:t>Nuclear potential energy (in nuclear bonds)</a:t>
            </a:r>
          </a:p>
          <a:p>
            <a:r>
              <a:rPr lang="en-US" altLang="en-US" smtClean="0">
                <a:solidFill>
                  <a:srgbClr val="009900"/>
                </a:solidFill>
              </a:rPr>
              <a:t>Energy can be converted between types</a:t>
            </a:r>
            <a:endParaRPr lang="en-US" altLang="en-US">
              <a:solidFill>
                <a:srgbClr val="009900"/>
              </a:solidFill>
            </a:endParaRPr>
          </a:p>
        </p:txBody>
      </p:sp>
    </p:spTree>
    <p:extLst>
      <p:ext uri="{BB962C8B-B14F-4D97-AF65-F5344CB8AC3E}">
        <p14:creationId xmlns:p14="http://schemas.microsoft.com/office/powerpoint/2010/main" val="389278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up)">
                                      <p:cBhvr>
                                        <p:cTn id="20" dur="500"/>
                                        <p:tgtEl>
                                          <p:spTgt spid="5">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up)">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wipe(up)">
                                      <p:cBhvr>
                                        <p:cTn id="28" dur="500"/>
                                        <p:tgtEl>
                                          <p:spTgt spid="5">
                                            <p:txEl>
                                              <p:pRg st="5" end="5"/>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up)">
                                      <p:cBhvr>
                                        <p:cTn id="31" dur="500"/>
                                        <p:tgtEl>
                                          <p:spTgt spid="5">
                                            <p:txEl>
                                              <p:pRg st="6" end="6"/>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wipe(up)">
                                      <p:cBhvr>
                                        <p:cTn id="34" dur="500"/>
                                        <p:tgtEl>
                                          <p:spTgt spid="5">
                                            <p:txEl>
                                              <p:pRg st="7" end="7"/>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wipe(up)">
                                      <p:cBhvr>
                                        <p:cTn id="37" dur="500"/>
                                        <p:tgtEl>
                                          <p:spTgt spid="5">
                                            <p:txEl>
                                              <p:pRg st="8" end="8"/>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wipe(up)">
                                      <p:cBhvr>
                                        <p:cTn id="40" dur="500"/>
                                        <p:tgtEl>
                                          <p:spTgt spid="5">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Effect transition="in" filter="wipe(up)">
                                      <p:cBhvr>
                                        <p:cTn id="45"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Conversion of Energy</a:t>
            </a:r>
            <a:endParaRPr lang="en-US" altLang="en-US" dirty="0"/>
          </a:p>
        </p:txBody>
      </p:sp>
      <p:sp>
        <p:nvSpPr>
          <p:cNvPr id="5" name="Rectangle 3"/>
          <p:cNvSpPr txBox="1">
            <a:spLocks noChangeArrowheads="1"/>
          </p:cNvSpPr>
          <p:nvPr/>
        </p:nvSpPr>
        <p:spPr>
          <a:xfrm>
            <a:off x="685800" y="14478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Falling object converts gravitational potential energy into kinetic energy</a:t>
            </a:r>
          </a:p>
          <a:p>
            <a:r>
              <a:rPr lang="en-US" altLang="en-US" smtClean="0"/>
              <a:t>Friction converts kinetic energy into vibrational (thermal) energy</a:t>
            </a:r>
          </a:p>
          <a:p>
            <a:pPr lvl="1"/>
            <a:r>
              <a:rPr lang="en-US" altLang="en-US" smtClean="0"/>
              <a:t>makes things hot (rub your hands together)</a:t>
            </a:r>
          </a:p>
          <a:p>
            <a:pPr lvl="1"/>
            <a:r>
              <a:rPr lang="en-US" altLang="en-US" smtClean="0"/>
              <a:t>irretrievable energy</a:t>
            </a:r>
          </a:p>
          <a:p>
            <a:r>
              <a:rPr lang="en-US" altLang="en-US" smtClean="0"/>
              <a:t>Doing work </a:t>
            </a:r>
            <a:r>
              <a:rPr lang="en-US" altLang="en-US" i="1" smtClean="0"/>
              <a:t>on</a:t>
            </a:r>
            <a:r>
              <a:rPr lang="en-US" altLang="en-US" smtClean="0"/>
              <a:t> something changes that object’s energy by amount of work done, transferring energy </a:t>
            </a:r>
            <a:r>
              <a:rPr lang="en-US" altLang="en-US" i="1" smtClean="0"/>
              <a:t>from</a:t>
            </a:r>
            <a:r>
              <a:rPr lang="en-US" altLang="en-US" smtClean="0"/>
              <a:t> the agent </a:t>
            </a:r>
            <a:r>
              <a:rPr lang="en-US" altLang="en-US" i="1" smtClean="0"/>
              <a:t>doing</a:t>
            </a:r>
            <a:r>
              <a:rPr lang="en-US" altLang="en-US" smtClean="0"/>
              <a:t> the work</a:t>
            </a:r>
          </a:p>
          <a:p>
            <a:endParaRPr lang="en-US" altLang="en-US"/>
          </a:p>
        </p:txBody>
      </p:sp>
    </p:spTree>
    <p:extLst>
      <p:ext uri="{BB962C8B-B14F-4D97-AF65-F5344CB8AC3E}">
        <p14:creationId xmlns:p14="http://schemas.microsoft.com/office/powerpoint/2010/main" val="3563492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Energy is Conserved!</a:t>
            </a:r>
            <a:endParaRPr lang="en-US" altLang="en-US"/>
          </a:p>
        </p:txBody>
      </p:sp>
      <p:sp>
        <p:nvSpPr>
          <p:cNvPr id="5" name="Rectangle 3"/>
          <p:cNvSpPr txBox="1">
            <a:spLocks noChangeArrowheads="1"/>
          </p:cNvSpPr>
          <p:nvPr/>
        </p:nvSpPr>
        <p:spPr>
          <a:xfrm>
            <a:off x="685800" y="1447800"/>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smtClean="0"/>
              <a:t>The total energy (in all forms) in a “closed” system remains </a:t>
            </a:r>
            <a:r>
              <a:rPr lang="en-US" altLang="en-US" sz="2400" i="1" smtClean="0"/>
              <a:t>constant</a:t>
            </a:r>
          </a:p>
          <a:p>
            <a:r>
              <a:rPr lang="en-US" altLang="en-US" sz="2400" smtClean="0"/>
              <a:t>This is one of nature’s “conservation laws”</a:t>
            </a:r>
          </a:p>
          <a:p>
            <a:pPr lvl="1"/>
            <a:r>
              <a:rPr lang="en-US" altLang="en-US" sz="2000" smtClean="0"/>
              <a:t>Conservation applies to:</a:t>
            </a:r>
          </a:p>
          <a:p>
            <a:pPr lvl="2"/>
            <a:r>
              <a:rPr lang="en-US" altLang="en-US" sz="1800" smtClean="0"/>
              <a:t>Energy (includes mass via </a:t>
            </a:r>
            <a:r>
              <a:rPr lang="en-US" altLang="en-US" sz="1800" i="1" smtClean="0"/>
              <a:t>E</a:t>
            </a:r>
            <a:r>
              <a:rPr lang="en-US" altLang="en-US" sz="1800" smtClean="0"/>
              <a:t> = </a:t>
            </a:r>
            <a:r>
              <a:rPr lang="en-US" altLang="en-US" sz="1800" i="1" smtClean="0"/>
              <a:t>mc</a:t>
            </a:r>
            <a:r>
              <a:rPr lang="en-US" altLang="en-US" sz="1800" baseline="30000" smtClean="0"/>
              <a:t>2</a:t>
            </a:r>
            <a:r>
              <a:rPr lang="en-US" altLang="en-US" sz="1800" smtClean="0"/>
              <a:t>)</a:t>
            </a:r>
          </a:p>
          <a:p>
            <a:pPr lvl="2"/>
            <a:r>
              <a:rPr lang="en-US" altLang="en-US" sz="1800" smtClean="0"/>
              <a:t>Momentum</a:t>
            </a:r>
          </a:p>
          <a:p>
            <a:pPr lvl="2"/>
            <a:r>
              <a:rPr lang="en-US" altLang="en-US" sz="1800" smtClean="0"/>
              <a:t>Angular Momentum</a:t>
            </a:r>
          </a:p>
          <a:p>
            <a:pPr lvl="2"/>
            <a:r>
              <a:rPr lang="en-US" altLang="en-US" sz="1800" smtClean="0"/>
              <a:t>Electric Charge</a:t>
            </a:r>
          </a:p>
          <a:p>
            <a:r>
              <a:rPr lang="en-US" altLang="en-US" sz="2400" smtClean="0"/>
              <a:t>Conservation laws are fundamental in physics, and stem from symmetries in our space and time</a:t>
            </a:r>
          </a:p>
          <a:p>
            <a:pPr lvl="1"/>
            <a:r>
              <a:rPr lang="en-US" altLang="en-US" sz="2000" smtClean="0"/>
              <a:t>Emmy Noether formulated this deep connection</a:t>
            </a:r>
          </a:p>
          <a:p>
            <a:pPr lvl="1"/>
            <a:r>
              <a:rPr lang="en-US" altLang="en-US" sz="2000" smtClean="0">
                <a:hlinkClick r:id="rId2"/>
              </a:rPr>
              <a:t>cedar.evansville.edu/~ck6/bstud/noether.html</a:t>
            </a:r>
            <a:endParaRPr lang="en-US" altLang="en-US" sz="2000"/>
          </a:p>
        </p:txBody>
      </p:sp>
    </p:spTree>
    <p:extLst>
      <p:ext uri="{BB962C8B-B14F-4D97-AF65-F5344CB8AC3E}">
        <p14:creationId xmlns:p14="http://schemas.microsoft.com/office/powerpoint/2010/main" val="3795629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Energy Conservation Demonstrated</a:t>
            </a:r>
            <a:endParaRPr lang="en-US" altLang="en-US"/>
          </a:p>
        </p:txBody>
      </p:sp>
      <p:sp>
        <p:nvSpPr>
          <p:cNvPr id="5" name="Rectangle 3"/>
          <p:cNvSpPr txBox="1">
            <a:spLocks noChangeArrowheads="1"/>
          </p:cNvSpPr>
          <p:nvPr/>
        </p:nvSpPr>
        <p:spPr>
          <a:xfrm>
            <a:off x="533400" y="3886200"/>
            <a:ext cx="8077200" cy="2819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Roller coaster car lifted to initial height (energy in)</a:t>
            </a:r>
          </a:p>
          <a:p>
            <a:r>
              <a:rPr lang="en-US" altLang="en-US" smtClean="0"/>
              <a:t>Converts gravitational potential energy to motion</a:t>
            </a:r>
          </a:p>
          <a:p>
            <a:r>
              <a:rPr lang="en-US" altLang="en-US" smtClean="0"/>
              <a:t>Fastest at bottom of track</a:t>
            </a:r>
          </a:p>
          <a:p>
            <a:r>
              <a:rPr lang="en-US" altLang="en-US" smtClean="0"/>
              <a:t>Re-converts kinetic energy back into potential as it climbs the next hill</a:t>
            </a:r>
            <a:endParaRPr lang="en-US" altLang="en-US"/>
          </a:p>
        </p:txBody>
      </p:sp>
      <p:pic>
        <p:nvPicPr>
          <p:cNvPr id="6" name="Picture 4" descr="viper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19200"/>
            <a:ext cx="3871913" cy="266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563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Kinetic Energy</a:t>
            </a:r>
            <a:endParaRPr lang="en-US" altLang="en-US"/>
          </a:p>
        </p:txBody>
      </p:sp>
      <p:sp>
        <p:nvSpPr>
          <p:cNvPr id="5" name="Rectangle 3"/>
          <p:cNvSpPr txBox="1">
            <a:spLocks noChangeArrowheads="1"/>
          </p:cNvSpPr>
          <p:nvPr/>
        </p:nvSpPr>
        <p:spPr>
          <a:xfrm>
            <a:off x="685799" y="1447800"/>
            <a:ext cx="11132127" cy="5410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The kinetic energy for a mass in motion is</a:t>
            </a:r>
          </a:p>
          <a:p>
            <a:pPr lvl="1">
              <a:buFontTx/>
              <a:buNone/>
            </a:pPr>
            <a:r>
              <a:rPr lang="en-US" altLang="en-US" dirty="0" smtClean="0"/>
              <a:t>			K.E. = </a:t>
            </a:r>
            <a:r>
              <a:rPr lang="en-US" altLang="en-US" dirty="0" smtClean="0">
                <a:cs typeface="Times New Roman" panose="02020603050405020304" pitchFamily="18" charset="0"/>
              </a:rPr>
              <a:t>½</a:t>
            </a:r>
            <a:r>
              <a:rPr lang="en-US" altLang="en-US" i="1" dirty="0" smtClean="0">
                <a:cs typeface="Times New Roman" panose="02020603050405020304" pitchFamily="18" charset="0"/>
              </a:rPr>
              <a:t>mv</a:t>
            </a:r>
            <a:r>
              <a:rPr lang="en-US" altLang="en-US" baseline="30000" dirty="0" smtClean="0">
                <a:cs typeface="Times New Roman" panose="02020603050405020304" pitchFamily="18" charset="0"/>
              </a:rPr>
              <a:t>2</a:t>
            </a:r>
            <a:endParaRPr lang="en-US" altLang="en-US" dirty="0" smtClean="0"/>
          </a:p>
          <a:p>
            <a:r>
              <a:rPr lang="en-US" altLang="en-US" dirty="0" smtClean="0"/>
              <a:t>Example: 1 kg at 10 m/s has 50 J of kinetic energy</a:t>
            </a:r>
          </a:p>
          <a:p>
            <a:r>
              <a:rPr lang="en-US" altLang="en-US" dirty="0" smtClean="0"/>
              <a:t>Ball dropped from rest at a height </a:t>
            </a:r>
            <a:r>
              <a:rPr lang="en-US" altLang="en-US" i="1" dirty="0" smtClean="0"/>
              <a:t>h</a:t>
            </a:r>
            <a:r>
              <a:rPr lang="en-US" altLang="en-US" dirty="0" smtClean="0"/>
              <a:t> (P.E. = </a:t>
            </a:r>
            <a:r>
              <a:rPr lang="en-US" altLang="en-US" i="1" dirty="0" err="1" smtClean="0"/>
              <a:t>mgh</a:t>
            </a:r>
            <a:r>
              <a:rPr lang="en-US" altLang="en-US" dirty="0" smtClean="0"/>
              <a:t>) hits the ground with speed </a:t>
            </a:r>
            <a:r>
              <a:rPr lang="en-US" altLang="en-US" i="1" dirty="0" smtClean="0"/>
              <a:t>v</a:t>
            </a:r>
            <a:r>
              <a:rPr lang="en-US" altLang="en-US" dirty="0" smtClean="0"/>
              <a:t>.  Expect </a:t>
            </a:r>
            <a:r>
              <a:rPr lang="en-US" altLang="en-US" dirty="0" smtClean="0">
                <a:cs typeface="Times New Roman" panose="02020603050405020304" pitchFamily="18" charset="0"/>
              </a:rPr>
              <a:t>½</a:t>
            </a:r>
            <a:r>
              <a:rPr lang="en-US" altLang="en-US" i="1" dirty="0" smtClean="0">
                <a:cs typeface="Times New Roman" panose="02020603050405020304" pitchFamily="18" charset="0"/>
              </a:rPr>
              <a:t>mv</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 </a:t>
            </a:r>
            <a:r>
              <a:rPr lang="en-US" altLang="en-US" i="1" dirty="0" err="1" smtClean="0">
                <a:cs typeface="Times New Roman" panose="02020603050405020304" pitchFamily="18" charset="0"/>
              </a:rPr>
              <a:t>mgh</a:t>
            </a:r>
            <a:endParaRPr lang="en-US" altLang="en-US" i="1" dirty="0" smtClean="0">
              <a:cs typeface="Times New Roman" panose="02020603050405020304" pitchFamily="18" charset="0"/>
            </a:endParaRPr>
          </a:p>
          <a:p>
            <a:pPr lvl="1"/>
            <a:r>
              <a:rPr lang="en-US" altLang="en-US" i="1" dirty="0" smtClean="0">
                <a:cs typeface="Times New Roman" panose="02020603050405020304" pitchFamily="18" charset="0"/>
              </a:rPr>
              <a:t>h</a:t>
            </a:r>
            <a:r>
              <a:rPr lang="en-US" altLang="en-US" dirty="0" smtClean="0">
                <a:cs typeface="Times New Roman" panose="02020603050405020304" pitchFamily="18" charset="0"/>
              </a:rPr>
              <a:t> = ½</a:t>
            </a:r>
            <a:r>
              <a:rPr lang="en-US" altLang="en-US" i="1" dirty="0" smtClean="0">
                <a:cs typeface="Times New Roman" panose="02020603050405020304" pitchFamily="18" charset="0"/>
              </a:rPr>
              <a:t>gt</a:t>
            </a:r>
            <a:r>
              <a:rPr lang="en-US" altLang="en-US" baseline="30000" dirty="0" smtClean="0">
                <a:cs typeface="Times New Roman" panose="02020603050405020304" pitchFamily="18" charset="0"/>
              </a:rPr>
              <a:t>2</a:t>
            </a:r>
            <a:endParaRPr lang="en-US" altLang="en-US" dirty="0" smtClean="0">
              <a:cs typeface="Times New Roman" panose="02020603050405020304" pitchFamily="18" charset="0"/>
            </a:endParaRPr>
          </a:p>
          <a:p>
            <a:pPr lvl="1"/>
            <a:r>
              <a:rPr lang="en-US" altLang="en-US" i="1" dirty="0" smtClean="0">
                <a:cs typeface="Times New Roman" panose="02020603050405020304" pitchFamily="18" charset="0"/>
              </a:rPr>
              <a:t>v</a:t>
            </a:r>
            <a:r>
              <a:rPr lang="en-US" altLang="en-US" dirty="0" smtClean="0">
                <a:cs typeface="Times New Roman" panose="02020603050405020304" pitchFamily="18" charset="0"/>
              </a:rPr>
              <a:t> = </a:t>
            </a:r>
            <a:r>
              <a:rPr lang="en-US" altLang="en-US" i="1" dirty="0" err="1" smtClean="0">
                <a:cs typeface="Times New Roman" panose="02020603050405020304" pitchFamily="18" charset="0"/>
              </a:rPr>
              <a:t>gt</a:t>
            </a:r>
            <a:r>
              <a:rPr lang="en-US" altLang="en-US" dirty="0" smtClean="0">
                <a:cs typeface="Times New Roman" panose="02020603050405020304" pitchFamily="18" charset="0"/>
              </a:rPr>
              <a:t> </a:t>
            </a:r>
            <a:r>
              <a:rPr lang="en-US" altLang="en-US" dirty="0" smtClean="0">
                <a:cs typeface="Times New Roman" panose="02020603050405020304" pitchFamily="18" charset="0"/>
                <a:sym typeface="Symbol" panose="05050102010706020507" pitchFamily="18" charset="2"/>
              </a:rPr>
              <a:t> </a:t>
            </a:r>
            <a:r>
              <a:rPr lang="en-US" altLang="en-US" i="1" dirty="0" smtClean="0">
                <a:cs typeface="Times New Roman" panose="02020603050405020304" pitchFamily="18" charset="0"/>
                <a:sym typeface="Symbol" panose="05050102010706020507" pitchFamily="18" charset="2"/>
              </a:rPr>
              <a:t>v</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 = </a:t>
            </a:r>
            <a:r>
              <a:rPr lang="en-US" altLang="en-US" i="1" dirty="0" smtClean="0">
                <a:cs typeface="Times New Roman" panose="02020603050405020304" pitchFamily="18" charset="0"/>
                <a:sym typeface="Symbol" panose="05050102010706020507" pitchFamily="18" charset="2"/>
              </a:rPr>
              <a:t>g</a:t>
            </a:r>
            <a:r>
              <a:rPr lang="en-US" altLang="en-US" baseline="30000" dirty="0" smtClean="0">
                <a:cs typeface="Times New Roman" panose="02020603050405020304" pitchFamily="18" charset="0"/>
                <a:sym typeface="Symbol" panose="05050102010706020507" pitchFamily="18" charset="2"/>
              </a:rPr>
              <a:t>2</a:t>
            </a:r>
            <a:r>
              <a:rPr lang="en-US" altLang="en-US" i="1" dirty="0" smtClean="0">
                <a:cs typeface="Times New Roman" panose="02020603050405020304" pitchFamily="18" charset="0"/>
                <a:sym typeface="Symbol" panose="05050102010706020507" pitchFamily="18" charset="2"/>
              </a:rPr>
              <a:t>t</a:t>
            </a:r>
            <a:r>
              <a:rPr lang="en-US" altLang="en-US" baseline="30000" dirty="0" smtClean="0">
                <a:cs typeface="Times New Roman" panose="02020603050405020304" pitchFamily="18" charset="0"/>
                <a:sym typeface="Symbol" panose="05050102010706020507" pitchFamily="18" charset="2"/>
              </a:rPr>
              <a:t>2</a:t>
            </a:r>
            <a:endParaRPr lang="en-US" altLang="en-US" dirty="0" smtClean="0">
              <a:cs typeface="Times New Roman" panose="02020603050405020304" pitchFamily="18" charset="0"/>
              <a:sym typeface="Symbol" panose="05050102010706020507" pitchFamily="18" charset="2"/>
            </a:endParaRPr>
          </a:p>
          <a:p>
            <a:pPr lvl="1"/>
            <a:r>
              <a:rPr lang="en-US" altLang="en-US" i="1" dirty="0" err="1" smtClean="0">
                <a:cs typeface="Times New Roman" panose="02020603050405020304" pitchFamily="18" charset="0"/>
              </a:rPr>
              <a:t>mgh</a:t>
            </a:r>
            <a:r>
              <a:rPr lang="en-US" altLang="en-US" dirty="0" smtClean="0">
                <a:cs typeface="Times New Roman" panose="02020603050405020304" pitchFamily="18" charset="0"/>
              </a:rPr>
              <a:t> = </a:t>
            </a:r>
            <a:r>
              <a:rPr lang="en-US" altLang="en-US" i="1" dirty="0" smtClean="0">
                <a:cs typeface="Times New Roman" panose="02020603050405020304" pitchFamily="18" charset="0"/>
              </a:rPr>
              <a:t>mg</a:t>
            </a:r>
            <a:r>
              <a:rPr lang="en-US" altLang="en-US" dirty="0" smtClean="0">
                <a:cs typeface="Times New Roman" panose="02020603050405020304" pitchFamily="18" charset="0"/>
                <a:sym typeface="Symbol" panose="05050102010706020507" pitchFamily="18" charset="2"/>
              </a:rPr>
              <a:t></a:t>
            </a:r>
            <a:r>
              <a:rPr lang="en-US" altLang="en-US" dirty="0" smtClean="0">
                <a:cs typeface="Times New Roman" panose="02020603050405020304" pitchFamily="18" charset="0"/>
              </a:rPr>
              <a:t>(½</a:t>
            </a:r>
            <a:r>
              <a:rPr lang="en-US" altLang="en-US" i="1" dirty="0" smtClean="0">
                <a:cs typeface="Times New Roman" panose="02020603050405020304" pitchFamily="18" charset="0"/>
              </a:rPr>
              <a:t>gt</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 ½</a:t>
            </a:r>
            <a:r>
              <a:rPr lang="en-US" altLang="en-US" i="1" dirty="0" smtClean="0">
                <a:cs typeface="Times New Roman" panose="02020603050405020304" pitchFamily="18" charset="0"/>
              </a:rPr>
              <a:t>mg</a:t>
            </a:r>
            <a:r>
              <a:rPr lang="en-US" altLang="en-US" baseline="30000" dirty="0" smtClean="0">
                <a:cs typeface="Times New Roman" panose="02020603050405020304" pitchFamily="18" charset="0"/>
              </a:rPr>
              <a:t>2</a:t>
            </a:r>
            <a:r>
              <a:rPr lang="en-US" altLang="en-US" i="1" dirty="0" smtClean="0">
                <a:cs typeface="Times New Roman" panose="02020603050405020304" pitchFamily="18" charset="0"/>
              </a:rPr>
              <a:t>t</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 ½</a:t>
            </a:r>
            <a:r>
              <a:rPr lang="en-US" altLang="en-US" i="1" dirty="0" smtClean="0">
                <a:cs typeface="Times New Roman" panose="02020603050405020304" pitchFamily="18" charset="0"/>
              </a:rPr>
              <a:t>mv</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sure enough</a:t>
            </a:r>
          </a:p>
          <a:p>
            <a:pPr lvl="1"/>
            <a:r>
              <a:rPr lang="en-US" altLang="en-US" dirty="0" smtClean="0">
                <a:cs typeface="Times New Roman" panose="02020603050405020304" pitchFamily="18" charset="0"/>
              </a:rPr>
              <a:t>Ball has converted its available gravitational potential energy into kinetic energy: the energy of motion</a:t>
            </a:r>
            <a:endParaRPr lang="en-US" altLang="en-US" dirty="0">
              <a:cs typeface="Times New Roman" panose="02020603050405020304" pitchFamily="18" charset="0"/>
            </a:endParaRPr>
          </a:p>
        </p:txBody>
      </p:sp>
    </p:spTree>
    <p:extLst>
      <p:ext uri="{BB962C8B-B14F-4D97-AF65-F5344CB8AC3E}">
        <p14:creationId xmlns:p14="http://schemas.microsoft.com/office/powerpoint/2010/main" val="190735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up)">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up)">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up)">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up)">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up)">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Kinetic Energy, cont.</a:t>
            </a:r>
            <a:endParaRPr lang="en-US" altLang="en-US"/>
          </a:p>
        </p:txBody>
      </p:sp>
      <p:sp>
        <p:nvSpPr>
          <p:cNvPr id="5" name="Rectangle 3"/>
          <p:cNvSpPr txBox="1">
            <a:spLocks noChangeArrowheads="1"/>
          </p:cNvSpPr>
          <p:nvPr/>
        </p:nvSpPr>
        <p:spPr>
          <a:xfrm>
            <a:off x="609600" y="2667000"/>
            <a:ext cx="7772400" cy="3429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Kinetic energy is proportional to </a:t>
            </a:r>
            <a:r>
              <a:rPr lang="en-US" altLang="en-US" i="1" smtClean="0"/>
              <a:t>v</a:t>
            </a:r>
            <a:r>
              <a:rPr lang="en-US" altLang="en-US" baseline="30000" smtClean="0"/>
              <a:t>2</a:t>
            </a:r>
            <a:r>
              <a:rPr lang="en-US" altLang="en-US" smtClean="0"/>
              <a:t>…</a:t>
            </a:r>
          </a:p>
          <a:p>
            <a:r>
              <a:rPr lang="en-US" altLang="en-US" smtClean="0"/>
              <a:t>Watch out for fast things!</a:t>
            </a:r>
          </a:p>
          <a:p>
            <a:pPr lvl="1"/>
            <a:r>
              <a:rPr lang="en-US" altLang="en-US" smtClean="0"/>
              <a:t>Damage to car in collision is proportional to </a:t>
            </a:r>
            <a:r>
              <a:rPr lang="en-US" altLang="en-US" i="1" smtClean="0"/>
              <a:t>v</a:t>
            </a:r>
            <a:r>
              <a:rPr lang="en-US" altLang="en-US" baseline="30000" smtClean="0"/>
              <a:t>2</a:t>
            </a:r>
            <a:endParaRPr lang="en-US" altLang="en-US" smtClean="0"/>
          </a:p>
          <a:p>
            <a:pPr lvl="1"/>
            <a:r>
              <a:rPr lang="en-US" altLang="en-US" smtClean="0"/>
              <a:t>Trauma to head from falling anvil is proportional to </a:t>
            </a:r>
            <a:r>
              <a:rPr lang="en-US" altLang="en-US" i="1" smtClean="0"/>
              <a:t>v</a:t>
            </a:r>
            <a:r>
              <a:rPr lang="en-US" altLang="en-US" baseline="30000" smtClean="0"/>
              <a:t>2</a:t>
            </a:r>
            <a:r>
              <a:rPr lang="en-US" altLang="en-US" smtClean="0"/>
              <a:t>, or to </a:t>
            </a:r>
            <a:r>
              <a:rPr lang="en-US" altLang="en-US" i="1" smtClean="0"/>
              <a:t>mgh</a:t>
            </a:r>
            <a:r>
              <a:rPr lang="en-US" altLang="en-US" smtClean="0"/>
              <a:t> (how high it started from)</a:t>
            </a:r>
          </a:p>
          <a:p>
            <a:pPr lvl="1"/>
            <a:r>
              <a:rPr lang="en-US" altLang="en-US" smtClean="0"/>
              <a:t>Hurricane with 120 m.p.h. packs four times the punch of gale with 60 m.p.h. winds</a:t>
            </a:r>
          </a:p>
          <a:p>
            <a:pPr lvl="1"/>
            <a:endParaRPr lang="en-US" altLang="en-US" smtClean="0"/>
          </a:p>
          <a:p>
            <a:endParaRPr lang="en-US" altLang="en-US" baseline="30000"/>
          </a:p>
        </p:txBody>
      </p:sp>
      <p:pic>
        <p:nvPicPr>
          <p:cNvPr id="6" name="Picture 4" descr="final_derby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371600"/>
            <a:ext cx="1651000" cy="86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69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86000" y="18415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Energy Conversion/Conservation Example</a:t>
            </a:r>
            <a:endParaRPr lang="en-US" altLang="en-US" dirty="0"/>
          </a:p>
        </p:txBody>
      </p:sp>
      <p:sp>
        <p:nvSpPr>
          <p:cNvPr id="5" name="Rectangle 3"/>
          <p:cNvSpPr txBox="1">
            <a:spLocks noChangeArrowheads="1"/>
          </p:cNvSpPr>
          <p:nvPr/>
        </p:nvSpPr>
        <p:spPr>
          <a:xfrm>
            <a:off x="2715490" y="2284413"/>
            <a:ext cx="8936182"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Drop 1 kg ball from 10 m</a:t>
            </a:r>
          </a:p>
          <a:p>
            <a:pPr lvl="1"/>
            <a:r>
              <a:rPr lang="en-US" altLang="en-US" dirty="0" smtClean="0"/>
              <a:t>starts out with </a:t>
            </a:r>
            <a:r>
              <a:rPr lang="en-US" altLang="en-US" i="1" dirty="0" err="1" smtClean="0"/>
              <a:t>mgh</a:t>
            </a:r>
            <a:r>
              <a:rPr lang="en-US" altLang="en-US" dirty="0" smtClean="0"/>
              <a:t> = (1 kg)</a:t>
            </a:r>
            <a:r>
              <a:rPr lang="en-US" altLang="en-US" dirty="0" smtClean="0">
                <a:sym typeface="Symbol" panose="05050102010706020507" pitchFamily="18" charset="2"/>
              </a:rPr>
              <a:t>(9.8 m/s</a:t>
            </a:r>
            <a:r>
              <a:rPr lang="en-US" altLang="en-US" baseline="30000" dirty="0" smtClean="0">
                <a:sym typeface="Symbol" panose="05050102010706020507" pitchFamily="18" charset="2"/>
              </a:rPr>
              <a:t>2</a:t>
            </a:r>
            <a:r>
              <a:rPr lang="en-US" altLang="en-US" dirty="0" smtClean="0">
                <a:sym typeface="Symbol" panose="05050102010706020507" pitchFamily="18" charset="2"/>
              </a:rPr>
              <a:t>)(10 m) = 98 J of gravitational potential energy</a:t>
            </a:r>
          </a:p>
          <a:p>
            <a:pPr lvl="1"/>
            <a:r>
              <a:rPr lang="en-US" altLang="en-US" dirty="0" smtClean="0">
                <a:sym typeface="Symbol" panose="05050102010706020507" pitchFamily="18" charset="2"/>
              </a:rPr>
              <a:t>halfway down (5 m from floor), has given up half its potential energy (49 J) to kinetic energy</a:t>
            </a:r>
          </a:p>
          <a:p>
            <a:pPr lvl="2"/>
            <a:r>
              <a:rPr lang="en-US" altLang="en-US" dirty="0" smtClean="0">
                <a:cs typeface="Times New Roman" panose="02020603050405020304" pitchFamily="18" charset="0"/>
              </a:rPr>
              <a:t>½</a:t>
            </a:r>
            <a:r>
              <a:rPr lang="en-US" altLang="en-US" i="1" dirty="0" smtClean="0">
                <a:cs typeface="Times New Roman" panose="02020603050405020304" pitchFamily="18" charset="0"/>
              </a:rPr>
              <a:t>mv</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 49 J </a:t>
            </a:r>
            <a:r>
              <a:rPr lang="en-US" altLang="en-US" dirty="0" smtClean="0">
                <a:cs typeface="Times New Roman" panose="02020603050405020304" pitchFamily="18" charset="0"/>
                <a:sym typeface="Symbol" panose="05050102010706020507" pitchFamily="18" charset="2"/>
              </a:rPr>
              <a:t> </a:t>
            </a:r>
            <a:r>
              <a:rPr lang="en-US" altLang="en-US" i="1" dirty="0" smtClean="0">
                <a:cs typeface="Times New Roman" panose="02020603050405020304" pitchFamily="18" charset="0"/>
                <a:sym typeface="Symbol" panose="05050102010706020507" pitchFamily="18" charset="2"/>
              </a:rPr>
              <a:t>v</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 = 98 m</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/s</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  </a:t>
            </a:r>
            <a:r>
              <a:rPr lang="en-US" altLang="en-US" i="1" dirty="0" smtClean="0">
                <a:cs typeface="Times New Roman" panose="02020603050405020304" pitchFamily="18" charset="0"/>
                <a:sym typeface="Symbol" panose="05050102010706020507" pitchFamily="18" charset="2"/>
              </a:rPr>
              <a:t>v </a:t>
            </a:r>
            <a:r>
              <a:rPr lang="en-US" altLang="en-US" dirty="0" smtClean="0">
                <a:cs typeface="Times New Roman" panose="02020603050405020304" pitchFamily="18" charset="0"/>
                <a:sym typeface="Symbol" panose="05050102010706020507" pitchFamily="18" charset="2"/>
              </a:rPr>
              <a:t> 10 m/s</a:t>
            </a:r>
          </a:p>
          <a:p>
            <a:pPr lvl="1"/>
            <a:r>
              <a:rPr lang="en-US" altLang="en-US" dirty="0" smtClean="0">
                <a:cs typeface="Times New Roman" panose="02020603050405020304" pitchFamily="18" charset="0"/>
                <a:sym typeface="Symbol" panose="05050102010706020507" pitchFamily="18" charset="2"/>
              </a:rPr>
              <a:t>at floor (0 m), all potential energy is given up to kinetic energy</a:t>
            </a:r>
          </a:p>
          <a:p>
            <a:pPr lvl="2"/>
            <a:r>
              <a:rPr lang="en-US" altLang="en-US" dirty="0" smtClean="0">
                <a:cs typeface="Times New Roman" panose="02020603050405020304" pitchFamily="18" charset="0"/>
              </a:rPr>
              <a:t>½</a:t>
            </a:r>
            <a:r>
              <a:rPr lang="en-US" altLang="en-US" i="1" dirty="0" smtClean="0">
                <a:cs typeface="Times New Roman" panose="02020603050405020304" pitchFamily="18" charset="0"/>
              </a:rPr>
              <a:t>mv</a:t>
            </a:r>
            <a:r>
              <a:rPr lang="en-US" altLang="en-US" baseline="30000" dirty="0" smtClean="0">
                <a:cs typeface="Times New Roman" panose="02020603050405020304" pitchFamily="18" charset="0"/>
              </a:rPr>
              <a:t>2</a:t>
            </a:r>
            <a:r>
              <a:rPr lang="en-US" altLang="en-US" dirty="0" smtClean="0">
                <a:cs typeface="Times New Roman" panose="02020603050405020304" pitchFamily="18" charset="0"/>
              </a:rPr>
              <a:t> = 98 J </a:t>
            </a:r>
            <a:r>
              <a:rPr lang="en-US" altLang="en-US" dirty="0" smtClean="0">
                <a:cs typeface="Times New Roman" panose="02020603050405020304" pitchFamily="18" charset="0"/>
                <a:sym typeface="Symbol" panose="05050102010706020507" pitchFamily="18" charset="2"/>
              </a:rPr>
              <a:t> </a:t>
            </a:r>
            <a:r>
              <a:rPr lang="en-US" altLang="en-US" i="1" dirty="0" smtClean="0">
                <a:cs typeface="Times New Roman" panose="02020603050405020304" pitchFamily="18" charset="0"/>
                <a:sym typeface="Symbol" panose="05050102010706020507" pitchFamily="18" charset="2"/>
              </a:rPr>
              <a:t>v</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 = 196 m</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/s</a:t>
            </a:r>
            <a:r>
              <a:rPr lang="en-US" altLang="en-US" baseline="30000" dirty="0" smtClean="0">
                <a:cs typeface="Times New Roman" panose="02020603050405020304" pitchFamily="18" charset="0"/>
                <a:sym typeface="Symbol" panose="05050102010706020507" pitchFamily="18" charset="2"/>
              </a:rPr>
              <a:t>2</a:t>
            </a:r>
            <a:r>
              <a:rPr lang="en-US" altLang="en-US" dirty="0" smtClean="0">
                <a:cs typeface="Times New Roman" panose="02020603050405020304" pitchFamily="18" charset="0"/>
                <a:sym typeface="Symbol" panose="05050102010706020507" pitchFamily="18" charset="2"/>
              </a:rPr>
              <a:t>  </a:t>
            </a:r>
            <a:r>
              <a:rPr lang="en-US" altLang="en-US" i="1" dirty="0" smtClean="0">
                <a:cs typeface="Times New Roman" panose="02020603050405020304" pitchFamily="18" charset="0"/>
                <a:sym typeface="Symbol" panose="05050102010706020507" pitchFamily="18" charset="2"/>
              </a:rPr>
              <a:t>v </a:t>
            </a:r>
            <a:r>
              <a:rPr lang="en-US" altLang="en-US" dirty="0" smtClean="0">
                <a:cs typeface="Times New Roman" panose="02020603050405020304" pitchFamily="18" charset="0"/>
                <a:sym typeface="Symbol" panose="05050102010706020507" pitchFamily="18" charset="2"/>
              </a:rPr>
              <a:t>= 14 m/s</a:t>
            </a:r>
            <a:endParaRPr lang="en-US" altLang="en-US" dirty="0">
              <a:cs typeface="Times New Roman" panose="02020603050405020304" pitchFamily="18" charset="0"/>
              <a:sym typeface="Symbol" panose="05050102010706020507" pitchFamily="18" charset="2"/>
            </a:endParaRPr>
          </a:p>
        </p:txBody>
      </p:sp>
      <p:grpSp>
        <p:nvGrpSpPr>
          <p:cNvPr id="6" name="Group 11"/>
          <p:cNvGrpSpPr>
            <a:grpSpLocks/>
          </p:cNvGrpSpPr>
          <p:nvPr/>
        </p:nvGrpSpPr>
        <p:grpSpPr bwMode="auto">
          <a:xfrm>
            <a:off x="501650" y="1370013"/>
            <a:ext cx="274638" cy="4570412"/>
            <a:chOff x="316" y="863"/>
            <a:chExt cx="173" cy="2879"/>
          </a:xfrm>
        </p:grpSpPr>
        <p:sp>
          <p:nvSpPr>
            <p:cNvPr id="7" name="Line 4"/>
            <p:cNvSpPr>
              <a:spLocks noChangeShapeType="1"/>
            </p:cNvSpPr>
            <p:nvPr/>
          </p:nvSpPr>
          <p:spPr bwMode="auto">
            <a:xfrm>
              <a:off x="403" y="863"/>
              <a:ext cx="0" cy="287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8" name="Line 5"/>
            <p:cNvSpPr>
              <a:spLocks noChangeShapeType="1"/>
            </p:cNvSpPr>
            <p:nvPr/>
          </p:nvSpPr>
          <p:spPr bwMode="auto">
            <a:xfrm>
              <a:off x="316" y="864"/>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 name="Line 6"/>
            <p:cNvSpPr>
              <a:spLocks noChangeShapeType="1"/>
            </p:cNvSpPr>
            <p:nvPr/>
          </p:nvSpPr>
          <p:spPr bwMode="auto">
            <a:xfrm>
              <a:off x="316" y="1439"/>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Line 7"/>
            <p:cNvSpPr>
              <a:spLocks noChangeShapeType="1"/>
            </p:cNvSpPr>
            <p:nvPr/>
          </p:nvSpPr>
          <p:spPr bwMode="auto">
            <a:xfrm>
              <a:off x="316" y="2014"/>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1" name="Line 8"/>
            <p:cNvSpPr>
              <a:spLocks noChangeShapeType="1"/>
            </p:cNvSpPr>
            <p:nvPr/>
          </p:nvSpPr>
          <p:spPr bwMode="auto">
            <a:xfrm>
              <a:off x="316" y="2589"/>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2" name="Line 9"/>
            <p:cNvSpPr>
              <a:spLocks noChangeShapeType="1"/>
            </p:cNvSpPr>
            <p:nvPr/>
          </p:nvSpPr>
          <p:spPr bwMode="auto">
            <a:xfrm>
              <a:off x="316" y="3164"/>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 name="Line 10"/>
            <p:cNvSpPr>
              <a:spLocks noChangeShapeType="1"/>
            </p:cNvSpPr>
            <p:nvPr/>
          </p:nvSpPr>
          <p:spPr bwMode="auto">
            <a:xfrm>
              <a:off x="316" y="3739"/>
              <a:ext cx="17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 name="Oval 12"/>
          <p:cNvSpPr>
            <a:spLocks noChangeArrowheads="1"/>
          </p:cNvSpPr>
          <p:nvPr/>
        </p:nvSpPr>
        <p:spPr bwMode="auto">
          <a:xfrm>
            <a:off x="557213" y="1296988"/>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5" name="Oval 13"/>
          <p:cNvSpPr>
            <a:spLocks noChangeArrowheads="1"/>
          </p:cNvSpPr>
          <p:nvPr/>
        </p:nvSpPr>
        <p:spPr bwMode="auto">
          <a:xfrm>
            <a:off x="557213" y="2439988"/>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6" name="Oval 14"/>
          <p:cNvSpPr>
            <a:spLocks noChangeArrowheads="1"/>
          </p:cNvSpPr>
          <p:nvPr/>
        </p:nvSpPr>
        <p:spPr bwMode="auto">
          <a:xfrm>
            <a:off x="557213" y="3582988"/>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7" name="Oval 15"/>
          <p:cNvSpPr>
            <a:spLocks noChangeArrowheads="1"/>
          </p:cNvSpPr>
          <p:nvPr/>
        </p:nvSpPr>
        <p:spPr bwMode="auto">
          <a:xfrm>
            <a:off x="557213" y="4725988"/>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8" name="Oval 16"/>
          <p:cNvSpPr>
            <a:spLocks noChangeArrowheads="1"/>
          </p:cNvSpPr>
          <p:nvPr/>
        </p:nvSpPr>
        <p:spPr bwMode="auto">
          <a:xfrm>
            <a:off x="557213" y="5868988"/>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9" name="Text Box 17"/>
          <p:cNvSpPr txBox="1">
            <a:spLocks noChangeArrowheads="1"/>
          </p:cNvSpPr>
          <p:nvPr/>
        </p:nvSpPr>
        <p:spPr bwMode="auto">
          <a:xfrm>
            <a:off x="-73025" y="1143000"/>
            <a:ext cx="647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10 m</a:t>
            </a:r>
          </a:p>
        </p:txBody>
      </p:sp>
      <p:sp>
        <p:nvSpPr>
          <p:cNvPr id="20" name="Text Box 18"/>
          <p:cNvSpPr txBox="1">
            <a:spLocks noChangeArrowheads="1"/>
          </p:cNvSpPr>
          <p:nvPr/>
        </p:nvSpPr>
        <p:spPr bwMode="auto">
          <a:xfrm>
            <a:off x="41275" y="205581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8 m</a:t>
            </a:r>
          </a:p>
        </p:txBody>
      </p:sp>
      <p:sp>
        <p:nvSpPr>
          <p:cNvPr id="21" name="Text Box 20"/>
          <p:cNvSpPr txBox="1">
            <a:spLocks noChangeArrowheads="1"/>
          </p:cNvSpPr>
          <p:nvPr/>
        </p:nvSpPr>
        <p:spPr bwMode="auto">
          <a:xfrm>
            <a:off x="44450" y="297021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6 m</a:t>
            </a:r>
          </a:p>
        </p:txBody>
      </p:sp>
      <p:sp>
        <p:nvSpPr>
          <p:cNvPr id="22" name="Text Box 21"/>
          <p:cNvSpPr txBox="1">
            <a:spLocks noChangeArrowheads="1"/>
          </p:cNvSpPr>
          <p:nvPr/>
        </p:nvSpPr>
        <p:spPr bwMode="auto">
          <a:xfrm>
            <a:off x="47625" y="388461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4 m</a:t>
            </a:r>
          </a:p>
        </p:txBody>
      </p:sp>
      <p:sp>
        <p:nvSpPr>
          <p:cNvPr id="23" name="Text Box 22"/>
          <p:cNvSpPr txBox="1">
            <a:spLocks noChangeArrowheads="1"/>
          </p:cNvSpPr>
          <p:nvPr/>
        </p:nvSpPr>
        <p:spPr bwMode="auto">
          <a:xfrm>
            <a:off x="50800" y="479901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2 m</a:t>
            </a:r>
          </a:p>
        </p:txBody>
      </p:sp>
      <p:sp>
        <p:nvSpPr>
          <p:cNvPr id="24" name="Text Box 23"/>
          <p:cNvSpPr txBox="1">
            <a:spLocks noChangeArrowheads="1"/>
          </p:cNvSpPr>
          <p:nvPr/>
        </p:nvSpPr>
        <p:spPr bwMode="auto">
          <a:xfrm>
            <a:off x="53975" y="571341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a:t>0 m</a:t>
            </a:r>
          </a:p>
        </p:txBody>
      </p:sp>
      <p:sp>
        <p:nvSpPr>
          <p:cNvPr id="25" name="Text Box 24"/>
          <p:cNvSpPr txBox="1">
            <a:spLocks noChangeArrowheads="1"/>
          </p:cNvSpPr>
          <p:nvPr/>
        </p:nvSpPr>
        <p:spPr bwMode="auto">
          <a:xfrm>
            <a:off x="822325" y="1141413"/>
            <a:ext cx="11826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P.E. = 98 J</a:t>
            </a:r>
          </a:p>
          <a:p>
            <a:r>
              <a:rPr lang="en-US" altLang="en-US" sz="1800"/>
              <a:t>K.E. = 0 J</a:t>
            </a:r>
          </a:p>
        </p:txBody>
      </p:sp>
      <p:sp>
        <p:nvSpPr>
          <p:cNvPr id="26" name="Text Box 25"/>
          <p:cNvSpPr txBox="1">
            <a:spLocks noChangeArrowheads="1"/>
          </p:cNvSpPr>
          <p:nvPr/>
        </p:nvSpPr>
        <p:spPr bwMode="auto">
          <a:xfrm>
            <a:off x="838200" y="2209800"/>
            <a:ext cx="1392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P.E. = 73.5 J</a:t>
            </a:r>
          </a:p>
          <a:p>
            <a:r>
              <a:rPr lang="en-US" altLang="en-US" sz="1800"/>
              <a:t>K.E. = 24.5 J</a:t>
            </a:r>
          </a:p>
        </p:txBody>
      </p:sp>
      <p:sp>
        <p:nvSpPr>
          <p:cNvPr id="27" name="Text Box 26"/>
          <p:cNvSpPr txBox="1">
            <a:spLocks noChangeArrowheads="1"/>
          </p:cNvSpPr>
          <p:nvPr/>
        </p:nvSpPr>
        <p:spPr bwMode="auto">
          <a:xfrm>
            <a:off x="838200" y="3352800"/>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P.E. = 49 J</a:t>
            </a:r>
          </a:p>
          <a:p>
            <a:r>
              <a:rPr lang="en-US" altLang="en-US" sz="1800"/>
              <a:t>K.E. = 49 J</a:t>
            </a:r>
          </a:p>
        </p:txBody>
      </p:sp>
      <p:sp>
        <p:nvSpPr>
          <p:cNvPr id="28" name="Text Box 27"/>
          <p:cNvSpPr txBox="1">
            <a:spLocks noChangeArrowheads="1"/>
          </p:cNvSpPr>
          <p:nvPr/>
        </p:nvSpPr>
        <p:spPr bwMode="auto">
          <a:xfrm>
            <a:off x="838200" y="4495800"/>
            <a:ext cx="1392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P.E. = 24.5 J</a:t>
            </a:r>
          </a:p>
          <a:p>
            <a:r>
              <a:rPr lang="en-US" altLang="en-US" sz="1800"/>
              <a:t>K.E. = 73.5 J</a:t>
            </a:r>
          </a:p>
        </p:txBody>
      </p:sp>
      <p:sp>
        <p:nvSpPr>
          <p:cNvPr id="29" name="Text Box 28"/>
          <p:cNvSpPr txBox="1">
            <a:spLocks noChangeArrowheads="1"/>
          </p:cNvSpPr>
          <p:nvPr/>
        </p:nvSpPr>
        <p:spPr bwMode="auto">
          <a:xfrm>
            <a:off x="838200" y="5562600"/>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P.E. = 0 J</a:t>
            </a:r>
          </a:p>
          <a:p>
            <a:r>
              <a:rPr lang="en-US" altLang="en-US" sz="1800"/>
              <a:t>K.E. = 98 J</a:t>
            </a:r>
          </a:p>
        </p:txBody>
      </p:sp>
    </p:spTree>
    <p:extLst>
      <p:ext uri="{BB962C8B-B14F-4D97-AF65-F5344CB8AC3E}">
        <p14:creationId xmlns:p14="http://schemas.microsoft.com/office/powerpoint/2010/main" val="1381787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Loop-the-Loop</a:t>
            </a:r>
            <a:endParaRPr lang="en-US" altLang="en-US"/>
          </a:p>
        </p:txBody>
      </p:sp>
      <p:sp>
        <p:nvSpPr>
          <p:cNvPr id="5" name="Rectangle 3"/>
          <p:cNvSpPr txBox="1">
            <a:spLocks noChangeArrowheads="1"/>
          </p:cNvSpPr>
          <p:nvPr/>
        </p:nvSpPr>
        <p:spPr>
          <a:xfrm>
            <a:off x="685800" y="1406236"/>
            <a:ext cx="77724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In the loop-the-loop (like in a roller coaster), the velocity at the top of the loop must be enough to keep the train on the track:</a:t>
            </a:r>
          </a:p>
          <a:p>
            <a:pPr lvl="1">
              <a:buFontTx/>
              <a:buNone/>
            </a:pPr>
            <a:r>
              <a:rPr lang="en-US" altLang="en-US" smtClean="0"/>
              <a:t>					</a:t>
            </a:r>
            <a:r>
              <a:rPr lang="en-US" altLang="en-US" i="1" smtClean="0"/>
              <a:t>v</a:t>
            </a:r>
            <a:r>
              <a:rPr lang="en-US" altLang="en-US" baseline="30000" smtClean="0"/>
              <a:t>2</a:t>
            </a:r>
            <a:r>
              <a:rPr lang="en-US" altLang="en-US" smtClean="0"/>
              <a:t>/</a:t>
            </a:r>
            <a:r>
              <a:rPr lang="en-US" altLang="en-US" i="1" smtClean="0"/>
              <a:t>r</a:t>
            </a:r>
            <a:r>
              <a:rPr lang="en-US" altLang="en-US" smtClean="0"/>
              <a:t> &gt; </a:t>
            </a:r>
            <a:r>
              <a:rPr lang="en-US" altLang="en-US" i="1" smtClean="0"/>
              <a:t>g</a:t>
            </a:r>
          </a:p>
          <a:p>
            <a:r>
              <a:rPr lang="en-US" altLang="en-US" smtClean="0"/>
              <a:t>Works out that train must start </a:t>
            </a:r>
            <a:r>
              <a:rPr lang="en-US" altLang="en-US" smtClean="0">
                <a:cs typeface="Times New Roman" panose="02020603050405020304" pitchFamily="18" charset="0"/>
              </a:rPr>
              <a:t>½</a:t>
            </a:r>
            <a:r>
              <a:rPr lang="en-US" altLang="en-US" i="1" smtClean="0">
                <a:cs typeface="Times New Roman" panose="02020603050405020304" pitchFamily="18" charset="0"/>
              </a:rPr>
              <a:t>r</a:t>
            </a:r>
            <a:r>
              <a:rPr lang="en-US" altLang="en-US" smtClean="0">
                <a:cs typeface="Times New Roman" panose="02020603050405020304" pitchFamily="18" charset="0"/>
              </a:rPr>
              <a:t> higher than top of loop to stay on track, ignoring frictional losses</a:t>
            </a:r>
          </a:p>
          <a:p>
            <a:pPr>
              <a:buFontTx/>
              <a:buNone/>
            </a:pPr>
            <a:endParaRPr lang="en-US" altLang="en-US"/>
          </a:p>
        </p:txBody>
      </p:sp>
      <p:grpSp>
        <p:nvGrpSpPr>
          <p:cNvPr id="6" name="Group 16"/>
          <p:cNvGrpSpPr>
            <a:grpSpLocks/>
          </p:cNvGrpSpPr>
          <p:nvPr/>
        </p:nvGrpSpPr>
        <p:grpSpPr bwMode="auto">
          <a:xfrm>
            <a:off x="3927764" y="4892097"/>
            <a:ext cx="4124325" cy="1273175"/>
            <a:chOff x="522" y="2718"/>
            <a:chExt cx="2598" cy="802"/>
          </a:xfrm>
        </p:grpSpPr>
        <p:sp>
          <p:nvSpPr>
            <p:cNvPr id="7" name="Freeform 5"/>
            <p:cNvSpPr>
              <a:spLocks/>
            </p:cNvSpPr>
            <p:nvPr/>
          </p:nvSpPr>
          <p:spPr bwMode="auto">
            <a:xfrm>
              <a:off x="522" y="2718"/>
              <a:ext cx="2598" cy="802"/>
            </a:xfrm>
            <a:custGeom>
              <a:avLst/>
              <a:gdLst>
                <a:gd name="T0" fmla="*/ 0 w 2598"/>
                <a:gd name="T1" fmla="*/ 0 h 802"/>
                <a:gd name="T2" fmla="*/ 726 w 2598"/>
                <a:gd name="T3" fmla="*/ 594 h 802"/>
                <a:gd name="T4" fmla="*/ 1302 w 2598"/>
                <a:gd name="T5" fmla="*/ 786 h 802"/>
                <a:gd name="T6" fmla="*/ 1686 w 2598"/>
                <a:gd name="T7" fmla="*/ 690 h 802"/>
                <a:gd name="T8" fmla="*/ 1770 w 2598"/>
                <a:gd name="T9" fmla="*/ 456 h 802"/>
                <a:gd name="T10" fmla="*/ 1623 w 2598"/>
                <a:gd name="T11" fmla="*/ 294 h 802"/>
                <a:gd name="T12" fmla="*/ 1434 w 2598"/>
                <a:gd name="T13" fmla="*/ 294 h 802"/>
                <a:gd name="T14" fmla="*/ 1302 w 2598"/>
                <a:gd name="T15" fmla="*/ 402 h 802"/>
                <a:gd name="T16" fmla="*/ 1281 w 2598"/>
                <a:gd name="T17" fmla="*/ 552 h 802"/>
                <a:gd name="T18" fmla="*/ 1389 w 2598"/>
                <a:gd name="T19" fmla="*/ 708 h 802"/>
                <a:gd name="T20" fmla="*/ 1587 w 2598"/>
                <a:gd name="T21" fmla="*/ 786 h 802"/>
                <a:gd name="T22" fmla="*/ 1863 w 2598"/>
                <a:gd name="T23" fmla="*/ 759 h 802"/>
                <a:gd name="T24" fmla="*/ 2199 w 2598"/>
                <a:gd name="T25" fmla="*/ 681 h 802"/>
                <a:gd name="T26" fmla="*/ 2598 w 2598"/>
                <a:gd name="T27" fmla="*/ 546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8" h="802">
                  <a:moveTo>
                    <a:pt x="0" y="0"/>
                  </a:moveTo>
                  <a:cubicBezTo>
                    <a:pt x="122" y="99"/>
                    <a:pt x="509" y="463"/>
                    <a:pt x="726" y="594"/>
                  </a:cubicBezTo>
                  <a:cubicBezTo>
                    <a:pt x="943" y="725"/>
                    <a:pt x="1142" y="770"/>
                    <a:pt x="1302" y="786"/>
                  </a:cubicBezTo>
                  <a:cubicBezTo>
                    <a:pt x="1462" y="802"/>
                    <a:pt x="1608" y="745"/>
                    <a:pt x="1686" y="690"/>
                  </a:cubicBezTo>
                  <a:cubicBezTo>
                    <a:pt x="1764" y="635"/>
                    <a:pt x="1780" y="522"/>
                    <a:pt x="1770" y="456"/>
                  </a:cubicBezTo>
                  <a:cubicBezTo>
                    <a:pt x="1760" y="390"/>
                    <a:pt x="1679" y="321"/>
                    <a:pt x="1623" y="294"/>
                  </a:cubicBezTo>
                  <a:cubicBezTo>
                    <a:pt x="1567" y="267"/>
                    <a:pt x="1487" y="276"/>
                    <a:pt x="1434" y="294"/>
                  </a:cubicBezTo>
                  <a:cubicBezTo>
                    <a:pt x="1381" y="312"/>
                    <a:pt x="1327" y="359"/>
                    <a:pt x="1302" y="402"/>
                  </a:cubicBezTo>
                  <a:cubicBezTo>
                    <a:pt x="1277" y="445"/>
                    <a:pt x="1266" y="501"/>
                    <a:pt x="1281" y="552"/>
                  </a:cubicBezTo>
                  <a:cubicBezTo>
                    <a:pt x="1296" y="603"/>
                    <a:pt x="1338" y="669"/>
                    <a:pt x="1389" y="708"/>
                  </a:cubicBezTo>
                  <a:cubicBezTo>
                    <a:pt x="1440" y="747"/>
                    <a:pt x="1508" y="778"/>
                    <a:pt x="1587" y="786"/>
                  </a:cubicBezTo>
                  <a:cubicBezTo>
                    <a:pt x="1666" y="794"/>
                    <a:pt x="1761" y="776"/>
                    <a:pt x="1863" y="759"/>
                  </a:cubicBezTo>
                  <a:cubicBezTo>
                    <a:pt x="1965" y="742"/>
                    <a:pt x="2077" y="716"/>
                    <a:pt x="2199" y="681"/>
                  </a:cubicBezTo>
                  <a:cubicBezTo>
                    <a:pt x="2321" y="646"/>
                    <a:pt x="2515" y="574"/>
                    <a:pt x="2598" y="546"/>
                  </a:cubicBezTo>
                </a:path>
              </a:pathLst>
            </a:custGeom>
            <a:noFill/>
            <a:ln w="381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8" name="Line 6"/>
            <p:cNvSpPr>
              <a:spLocks noChangeShapeType="1"/>
            </p:cNvSpPr>
            <p:nvPr/>
          </p:nvSpPr>
          <p:spPr bwMode="auto">
            <a:xfrm flipH="1">
              <a:off x="528" y="2994"/>
              <a:ext cx="153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 name="Line 7"/>
            <p:cNvSpPr>
              <a:spLocks noChangeShapeType="1"/>
            </p:cNvSpPr>
            <p:nvPr/>
          </p:nvSpPr>
          <p:spPr bwMode="auto">
            <a:xfrm flipV="1">
              <a:off x="2049" y="3005"/>
              <a:ext cx="0" cy="259"/>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Line 8"/>
            <p:cNvSpPr>
              <a:spLocks noChangeShapeType="1"/>
            </p:cNvSpPr>
            <p:nvPr/>
          </p:nvSpPr>
          <p:spPr bwMode="auto">
            <a:xfrm>
              <a:off x="528" y="2880"/>
              <a:ext cx="48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1" name="Line 11"/>
            <p:cNvSpPr>
              <a:spLocks noChangeShapeType="1"/>
            </p:cNvSpPr>
            <p:nvPr/>
          </p:nvSpPr>
          <p:spPr bwMode="auto">
            <a:xfrm flipV="1">
              <a:off x="990" y="299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2" name="Line 12"/>
            <p:cNvSpPr>
              <a:spLocks noChangeShapeType="1"/>
            </p:cNvSpPr>
            <p:nvPr/>
          </p:nvSpPr>
          <p:spPr bwMode="auto">
            <a:xfrm>
              <a:off x="990" y="2784"/>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 name="Text Box 13"/>
            <p:cNvSpPr txBox="1">
              <a:spLocks noChangeArrowheads="1"/>
            </p:cNvSpPr>
            <p:nvPr/>
          </p:nvSpPr>
          <p:spPr bwMode="auto">
            <a:xfrm>
              <a:off x="950" y="2823"/>
              <a:ext cx="26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a:cs typeface="Times New Roman" panose="02020603050405020304" pitchFamily="18" charset="0"/>
                </a:rPr>
                <a:t>½</a:t>
              </a:r>
              <a:r>
                <a:rPr lang="en-US" altLang="en-US" sz="1600" i="1">
                  <a:cs typeface="Times New Roman" panose="02020603050405020304" pitchFamily="18" charset="0"/>
                </a:rPr>
                <a:t>r</a:t>
              </a:r>
              <a:endParaRPr lang="en-US" altLang="en-US" sz="1600" i="1"/>
            </a:p>
          </p:txBody>
        </p:sp>
        <p:sp>
          <p:nvSpPr>
            <p:cNvPr id="14" name="Text Box 14"/>
            <p:cNvSpPr txBox="1">
              <a:spLocks noChangeArrowheads="1"/>
            </p:cNvSpPr>
            <p:nvPr/>
          </p:nvSpPr>
          <p:spPr bwMode="auto">
            <a:xfrm>
              <a:off x="2064" y="3024"/>
              <a:ext cx="16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i="1"/>
                <a:t>r</a:t>
              </a:r>
            </a:p>
          </p:txBody>
        </p:sp>
        <p:sp>
          <p:nvSpPr>
            <p:cNvPr id="15" name="Oval 15"/>
            <p:cNvSpPr>
              <a:spLocks noChangeArrowheads="1"/>
            </p:cNvSpPr>
            <p:nvPr/>
          </p:nvSpPr>
          <p:spPr bwMode="auto">
            <a:xfrm>
              <a:off x="768" y="2832"/>
              <a:ext cx="96" cy="96"/>
            </a:xfrm>
            <a:prstGeom prst="ellipse">
              <a:avLst/>
            </a:prstGeom>
            <a:solidFill>
              <a:srgbClr val="80808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Tree>
    <p:extLst>
      <p:ext uri="{BB962C8B-B14F-4D97-AF65-F5344CB8AC3E}">
        <p14:creationId xmlns:p14="http://schemas.microsoft.com/office/powerpoint/2010/main" val="420351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Heat: Energy Lost?</a:t>
            </a:r>
            <a:endParaRPr lang="en-US" altLang="en-US" dirty="0"/>
          </a:p>
        </p:txBody>
      </p:sp>
      <p:sp>
        <p:nvSpPr>
          <p:cNvPr id="5" name="Rectangle 3"/>
          <p:cNvSpPr txBox="1">
            <a:spLocks noChangeArrowheads="1"/>
          </p:cNvSpPr>
          <p:nvPr/>
        </p:nvSpPr>
        <p:spPr>
          <a:xfrm>
            <a:off x="457199" y="1967346"/>
            <a:ext cx="11499273"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Heat is a form of energy</a:t>
            </a:r>
          </a:p>
          <a:p>
            <a:pPr lvl="1"/>
            <a:r>
              <a:rPr lang="en-US" altLang="en-US" dirty="0" smtClean="0"/>
              <a:t>really just randomized kinetic energy on micro scale</a:t>
            </a:r>
          </a:p>
          <a:p>
            <a:pPr lvl="1"/>
            <a:r>
              <a:rPr lang="en-US" altLang="en-US" dirty="0" smtClean="0"/>
              <a:t>lattice vibrations in solids, faster motions in liquids/gases</a:t>
            </a:r>
          </a:p>
          <a:p>
            <a:r>
              <a:rPr lang="en-US" altLang="en-US" dirty="0" smtClean="0"/>
              <a:t>Heat is a viable (and common) path for energy flow</a:t>
            </a:r>
          </a:p>
          <a:p>
            <a:pPr lvl="1"/>
            <a:r>
              <a:rPr lang="en-US" altLang="en-US" dirty="0" smtClean="0"/>
              <a:t>Product of friction, many chemical, electrical processes</a:t>
            </a:r>
          </a:p>
          <a:p>
            <a:r>
              <a:rPr lang="en-US" altLang="en-US" dirty="0" smtClean="0"/>
              <a:t>Hard to make heat energy </a:t>
            </a:r>
            <a:r>
              <a:rPr lang="en-US" altLang="en-US" i="1" dirty="0" smtClean="0"/>
              <a:t>do</a:t>
            </a:r>
            <a:r>
              <a:rPr lang="en-US" altLang="en-US" dirty="0" smtClean="0"/>
              <a:t> anything for you</a:t>
            </a:r>
          </a:p>
          <a:p>
            <a:pPr lvl="1"/>
            <a:r>
              <a:rPr lang="en-US" altLang="en-US" dirty="0" smtClean="0"/>
              <a:t>Kinetic energy of hammer can drive nail</a:t>
            </a:r>
          </a:p>
          <a:p>
            <a:pPr lvl="1"/>
            <a:r>
              <a:rPr lang="en-US" altLang="en-US" dirty="0" smtClean="0"/>
              <a:t>Potential energy in compressed spring can produce motion</a:t>
            </a:r>
          </a:p>
          <a:p>
            <a:pPr lvl="1"/>
            <a:r>
              <a:rPr lang="en-US" altLang="en-US" dirty="0" smtClean="0"/>
              <a:t>Heat is too disordered to extract useful work, generally</a:t>
            </a:r>
          </a:p>
          <a:p>
            <a:pPr lvl="2"/>
            <a:r>
              <a:rPr lang="en-US" altLang="en-US" dirty="0" smtClean="0"/>
              <a:t>notable exceptions: steam turbine found in most power plants</a:t>
            </a:r>
          </a:p>
          <a:p>
            <a:pPr lvl="2"/>
            <a:r>
              <a:rPr lang="en-US" altLang="en-US" dirty="0" smtClean="0"/>
              <a:t>Solar core : heat is important in enabling </a:t>
            </a:r>
            <a:r>
              <a:rPr lang="en-US" altLang="en-US" i="1" dirty="0" smtClean="0"/>
              <a:t>thermo-</a:t>
            </a:r>
            <a:r>
              <a:rPr lang="en-US" altLang="en-US" dirty="0" smtClean="0"/>
              <a:t>nuclear fusion</a:t>
            </a:r>
            <a:endParaRPr lang="en-US" altLang="en-US" dirty="0"/>
          </a:p>
        </p:txBody>
      </p:sp>
      <p:pic>
        <p:nvPicPr>
          <p:cNvPr id="6" name="Picture 4" descr="candle-ear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533400"/>
            <a:ext cx="939800"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16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Power</a:t>
            </a:r>
            <a:endParaRPr lang="en-US" altLang="en-US"/>
          </a:p>
        </p:txBody>
      </p:sp>
      <p:sp>
        <p:nvSpPr>
          <p:cNvPr id="5" name="Rectangle 4"/>
          <p:cNvSpPr txBox="1">
            <a:spLocks noChangeArrowheads="1"/>
          </p:cNvSpPr>
          <p:nvPr/>
        </p:nvSpPr>
        <p:spPr>
          <a:xfrm>
            <a:off x="4267200" y="1447800"/>
            <a:ext cx="48768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smtClean="0"/>
              <a:t>Power is simply energy exchanged per unit time, or how fast you get work done (Watts = Joules/sec) </a:t>
            </a:r>
          </a:p>
          <a:p>
            <a:r>
              <a:rPr lang="en-US" altLang="en-US" sz="2400" smtClean="0">
                <a:sym typeface="Symbol" panose="05050102010706020507" pitchFamily="18" charset="2"/>
              </a:rPr>
              <a:t>One horsepower = 745 W</a:t>
            </a:r>
            <a:endParaRPr lang="en-US" altLang="en-US" sz="2400" smtClean="0"/>
          </a:p>
          <a:p>
            <a:r>
              <a:rPr lang="en-US" altLang="en-US" sz="2400" smtClean="0"/>
              <a:t>Perform 100 J of work in 1 s, and call it 100 W</a:t>
            </a:r>
          </a:p>
          <a:p>
            <a:r>
              <a:rPr lang="en-US" altLang="en-US" sz="2400" smtClean="0"/>
              <a:t>Run upstairs, raising your 70 kg (700 N) mass 3 m (2,100 J) in 3 seconds </a:t>
            </a:r>
            <a:r>
              <a:rPr lang="en-US" altLang="en-US" sz="2400" smtClean="0">
                <a:sym typeface="Symbol" panose="05050102010706020507" pitchFamily="18" charset="2"/>
              </a:rPr>
              <a:t> 700 W output!</a:t>
            </a:r>
          </a:p>
          <a:p>
            <a:r>
              <a:rPr lang="en-US" altLang="en-US" sz="2400" smtClean="0">
                <a:sym typeface="Symbol" panose="05050102010706020507" pitchFamily="18" charset="2"/>
              </a:rPr>
              <a:t>Shuttle puts out a few GW (gigawatts, or 10</a:t>
            </a:r>
            <a:r>
              <a:rPr lang="en-US" altLang="en-US" sz="2400" baseline="30000" smtClean="0">
                <a:sym typeface="Symbol" panose="05050102010706020507" pitchFamily="18" charset="2"/>
              </a:rPr>
              <a:t>9</a:t>
            </a:r>
            <a:r>
              <a:rPr lang="en-US" altLang="en-US" sz="2400" smtClean="0">
                <a:sym typeface="Symbol" panose="05050102010706020507" pitchFamily="18" charset="2"/>
              </a:rPr>
              <a:t> W) of power!</a:t>
            </a:r>
            <a:endParaRPr lang="en-US" altLang="en-US" sz="2400">
              <a:sym typeface="Symbol" panose="05050102010706020507" pitchFamily="18" charset="2"/>
            </a:endParaRPr>
          </a:p>
        </p:txBody>
      </p:sp>
      <p:pic>
        <p:nvPicPr>
          <p:cNvPr id="6" name="Picture 5" descr="space-shuttle-launch3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3819525"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017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More Power Examples</a:t>
            </a:r>
            <a:endParaRPr lang="en-US" altLang="en-US"/>
          </a:p>
        </p:txBody>
      </p:sp>
      <p:sp>
        <p:nvSpPr>
          <p:cNvPr id="5" name="Rectangle 3"/>
          <p:cNvSpPr txBox="1">
            <a:spLocks noChangeArrowheads="1"/>
          </p:cNvSpPr>
          <p:nvPr/>
        </p:nvSpPr>
        <p:spPr>
          <a:xfrm>
            <a:off x="685799" y="1447800"/>
            <a:ext cx="11367655"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Hydroelectric plant</a:t>
            </a:r>
          </a:p>
          <a:p>
            <a:pPr lvl="1"/>
            <a:r>
              <a:rPr lang="en-US" altLang="en-US" dirty="0" smtClean="0"/>
              <a:t>Drops water 20 m, with flow rate of 2,000 m</a:t>
            </a:r>
            <a:r>
              <a:rPr lang="en-US" altLang="en-US" baseline="30000" dirty="0" smtClean="0"/>
              <a:t>3</a:t>
            </a:r>
            <a:r>
              <a:rPr lang="en-US" altLang="en-US" dirty="0" smtClean="0"/>
              <a:t>/s</a:t>
            </a:r>
          </a:p>
          <a:p>
            <a:pPr lvl="1"/>
            <a:r>
              <a:rPr lang="en-US" altLang="en-US" dirty="0" smtClean="0"/>
              <a:t>1 m</a:t>
            </a:r>
            <a:r>
              <a:rPr lang="en-US" altLang="en-US" baseline="30000" dirty="0" smtClean="0"/>
              <a:t>3</a:t>
            </a:r>
            <a:r>
              <a:rPr lang="en-US" altLang="en-US" dirty="0" smtClean="0"/>
              <a:t> of water is 1,000 kg, or 9,800 N of weight (force)</a:t>
            </a:r>
          </a:p>
          <a:p>
            <a:pPr lvl="1"/>
            <a:r>
              <a:rPr lang="en-US" altLang="en-US" dirty="0" smtClean="0"/>
              <a:t>Every second, drop 19,600,000 N down 20 m, giving</a:t>
            </a:r>
          </a:p>
          <a:p>
            <a:pPr lvl="1">
              <a:buFontTx/>
              <a:buNone/>
            </a:pPr>
            <a:r>
              <a:rPr lang="en-US" altLang="en-US" dirty="0" smtClean="0"/>
              <a:t>			392,000,000 J/s </a:t>
            </a:r>
            <a:r>
              <a:rPr lang="en-US" altLang="en-US" dirty="0" smtClean="0">
                <a:sym typeface="Symbol" panose="05050102010706020507" pitchFamily="18" charset="2"/>
              </a:rPr>
              <a:t> 400 MW of power</a:t>
            </a:r>
            <a:endParaRPr lang="en-US" altLang="en-US" dirty="0" smtClean="0"/>
          </a:p>
          <a:p>
            <a:r>
              <a:rPr lang="en-US" altLang="en-US" dirty="0" smtClean="0"/>
              <a:t>Car on freeway: 30 m/s, </a:t>
            </a:r>
            <a:r>
              <a:rPr lang="en-US" altLang="en-US" i="1" dirty="0" smtClean="0"/>
              <a:t>A</a:t>
            </a:r>
            <a:r>
              <a:rPr lang="en-US" altLang="en-US" dirty="0" smtClean="0"/>
              <a:t> = 3 m</a:t>
            </a:r>
            <a:r>
              <a:rPr lang="en-US" altLang="en-US" baseline="30000" dirty="0" smtClean="0"/>
              <a:t>2</a:t>
            </a:r>
            <a:r>
              <a:rPr lang="en-US" altLang="en-US" dirty="0" smtClean="0"/>
              <a:t> </a:t>
            </a:r>
            <a:r>
              <a:rPr lang="en-US" altLang="en-US" dirty="0" smtClean="0">
                <a:sym typeface="Symbol" panose="05050102010706020507" pitchFamily="18" charset="2"/>
              </a:rPr>
              <a:t> </a:t>
            </a:r>
            <a:r>
              <a:rPr lang="en-US" altLang="en-US" i="1" dirty="0" smtClean="0">
                <a:sym typeface="Symbol" panose="05050102010706020507" pitchFamily="18" charset="2"/>
              </a:rPr>
              <a:t>F</a:t>
            </a:r>
            <a:r>
              <a:rPr lang="en-US" altLang="en-US" baseline="-25000" dirty="0" smtClean="0">
                <a:sym typeface="Symbol" panose="05050102010706020507" pitchFamily="18" charset="2"/>
              </a:rPr>
              <a:t>drag</a:t>
            </a:r>
            <a:r>
              <a:rPr lang="en-US" altLang="en-US" dirty="0" smtClean="0">
                <a:sym typeface="Symbol" panose="05050102010706020507" pitchFamily="18" charset="2"/>
              </a:rPr>
              <a:t>1800 N</a:t>
            </a:r>
          </a:p>
          <a:p>
            <a:pPr lvl="1"/>
            <a:r>
              <a:rPr lang="en-US" altLang="en-US" dirty="0" smtClean="0"/>
              <a:t>In each second, car goes 30 m </a:t>
            </a:r>
            <a:r>
              <a:rPr lang="en-US" altLang="en-US" dirty="0" smtClean="0">
                <a:sym typeface="Symbol" panose="05050102010706020507" pitchFamily="18" charset="2"/>
              </a:rPr>
              <a:t> </a:t>
            </a:r>
            <a:r>
              <a:rPr lang="en-US" altLang="en-US" i="1" dirty="0" smtClean="0">
                <a:sym typeface="Symbol" panose="05050102010706020507" pitchFamily="18" charset="2"/>
              </a:rPr>
              <a:t>W</a:t>
            </a:r>
            <a:r>
              <a:rPr lang="en-US" altLang="en-US" dirty="0" smtClean="0">
                <a:sym typeface="Symbol" panose="05050102010706020507" pitchFamily="18" charset="2"/>
              </a:rPr>
              <a:t> = 180030 = 54 kJ</a:t>
            </a:r>
          </a:p>
          <a:p>
            <a:pPr lvl="1"/>
            <a:r>
              <a:rPr lang="en-US" altLang="en-US" dirty="0" smtClean="0">
                <a:sym typeface="Symbol" panose="05050102010706020507" pitchFamily="18" charset="2"/>
              </a:rPr>
              <a:t>So power = work per second is 54 kW (72 horsepower)</a:t>
            </a:r>
          </a:p>
          <a:p>
            <a:r>
              <a:rPr lang="en-US" altLang="en-US" dirty="0" smtClean="0">
                <a:sym typeface="Symbol" panose="05050102010706020507" pitchFamily="18" charset="2"/>
              </a:rPr>
              <a:t>Bicycling up 10% (~6</a:t>
            </a:r>
            <a:r>
              <a:rPr lang="en-US" altLang="en-US" dirty="0" smtClean="0">
                <a:cs typeface="Times New Roman" panose="02020603050405020304" pitchFamily="18" charset="0"/>
                <a:sym typeface="Symbol" panose="05050102010706020507" pitchFamily="18" charset="2"/>
              </a:rPr>
              <a:t>º) slope at 5 m/s (11 m.p.h.)</a:t>
            </a:r>
          </a:p>
          <a:p>
            <a:pPr lvl="1"/>
            <a:r>
              <a:rPr lang="en-US" altLang="en-US" dirty="0" smtClean="0">
                <a:sym typeface="Symbol" panose="05050102010706020507" pitchFamily="18" charset="2"/>
              </a:rPr>
              <a:t>raise your 80 kg </a:t>
            </a:r>
            <a:r>
              <a:rPr lang="en-US" altLang="en-US" dirty="0" err="1" smtClean="0">
                <a:sym typeface="Symbol" panose="05050102010706020507" pitchFamily="18" charset="2"/>
              </a:rPr>
              <a:t>self+bike</a:t>
            </a:r>
            <a:r>
              <a:rPr lang="en-US" altLang="en-US" dirty="0" smtClean="0">
                <a:sym typeface="Symbol" panose="05050102010706020507" pitchFamily="18" charset="2"/>
              </a:rPr>
              <a:t> 0.5 m every second</a:t>
            </a:r>
          </a:p>
          <a:p>
            <a:pPr lvl="1"/>
            <a:r>
              <a:rPr lang="en-US" altLang="en-US" i="1" dirty="0" err="1" smtClean="0">
                <a:sym typeface="Symbol" panose="05050102010706020507" pitchFamily="18" charset="2"/>
              </a:rPr>
              <a:t>mgh</a:t>
            </a:r>
            <a:r>
              <a:rPr lang="en-US" altLang="en-US" dirty="0" smtClean="0">
                <a:sym typeface="Symbol" panose="05050102010706020507" pitchFamily="18" charset="2"/>
              </a:rPr>
              <a:t> = 809.80.5  400 J  400 W expended</a:t>
            </a:r>
            <a:endParaRPr lang="en-US" altLang="en-US" dirty="0">
              <a:sym typeface="Symbol" panose="05050102010706020507" pitchFamily="18" charset="2"/>
            </a:endParaRPr>
          </a:p>
        </p:txBody>
      </p:sp>
    </p:spTree>
    <p:extLst>
      <p:ext uri="{BB962C8B-B14F-4D97-AF65-F5344CB8AC3E}">
        <p14:creationId xmlns:p14="http://schemas.microsoft.com/office/powerpoint/2010/main" val="1367883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387437" y="152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Momentum</a:t>
            </a:r>
            <a:endParaRPr lang="en-US" altLang="en-US" dirty="0"/>
          </a:p>
        </p:txBody>
      </p:sp>
      <p:sp>
        <p:nvSpPr>
          <p:cNvPr id="5" name="Rectangle 3"/>
          <p:cNvSpPr txBox="1">
            <a:spLocks noChangeArrowheads="1"/>
          </p:cNvSpPr>
          <p:nvPr/>
        </p:nvSpPr>
        <p:spPr>
          <a:xfrm>
            <a:off x="457200" y="2286000"/>
            <a:ext cx="11236036" cy="419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Often misused word, though most have the right idea</a:t>
            </a:r>
          </a:p>
          <a:p>
            <a:r>
              <a:rPr lang="en-US" altLang="en-US" dirty="0" smtClean="0">
                <a:solidFill>
                  <a:srgbClr val="009900"/>
                </a:solidFill>
              </a:rPr>
              <a:t>Momentum, denoted </a:t>
            </a:r>
            <a:r>
              <a:rPr lang="en-US" altLang="en-US" i="1" dirty="0" smtClean="0">
                <a:solidFill>
                  <a:srgbClr val="009900"/>
                </a:solidFill>
              </a:rPr>
              <a:t>p</a:t>
            </a:r>
            <a:r>
              <a:rPr lang="en-US" altLang="en-US" dirty="0" smtClean="0">
                <a:solidFill>
                  <a:srgbClr val="009900"/>
                </a:solidFill>
              </a:rPr>
              <a:t>, is mass times velocity</a:t>
            </a:r>
          </a:p>
          <a:p>
            <a:pPr lvl="1">
              <a:buFontTx/>
              <a:buNone/>
            </a:pPr>
            <a:r>
              <a:rPr lang="en-US" altLang="en-US" dirty="0" smtClean="0">
                <a:solidFill>
                  <a:srgbClr val="009900"/>
                </a:solidFill>
              </a:rPr>
              <a:t>				</a:t>
            </a:r>
            <a:r>
              <a:rPr lang="en-US" altLang="en-US" i="1" dirty="0" smtClean="0">
                <a:solidFill>
                  <a:srgbClr val="009900"/>
                </a:solidFill>
              </a:rPr>
              <a:t>p</a:t>
            </a:r>
            <a:r>
              <a:rPr lang="en-US" altLang="en-US" dirty="0" smtClean="0">
                <a:solidFill>
                  <a:srgbClr val="009900"/>
                </a:solidFill>
              </a:rPr>
              <a:t> = </a:t>
            </a:r>
            <a:r>
              <a:rPr lang="en-US" altLang="en-US" i="1" dirty="0" err="1" smtClean="0">
                <a:solidFill>
                  <a:srgbClr val="009900"/>
                </a:solidFill>
              </a:rPr>
              <a:t>m</a:t>
            </a:r>
            <a:r>
              <a:rPr lang="en-US" altLang="en-US" dirty="0" err="1" smtClean="0">
                <a:solidFill>
                  <a:srgbClr val="009900"/>
                </a:solidFill>
                <a:cs typeface="Times New Roman" panose="02020603050405020304" pitchFamily="18" charset="0"/>
              </a:rPr>
              <a:t>·</a:t>
            </a:r>
            <a:r>
              <a:rPr lang="en-US" altLang="en-US" i="1" dirty="0" err="1" smtClean="0">
                <a:solidFill>
                  <a:srgbClr val="009900"/>
                </a:solidFill>
                <a:cs typeface="Times New Roman" panose="02020603050405020304" pitchFamily="18" charset="0"/>
              </a:rPr>
              <a:t>v</a:t>
            </a:r>
            <a:endParaRPr lang="en-US" altLang="en-US" i="1" dirty="0" smtClean="0">
              <a:solidFill>
                <a:srgbClr val="009900"/>
              </a:solidFill>
            </a:endParaRPr>
          </a:p>
          <a:p>
            <a:r>
              <a:rPr lang="en-US" altLang="en-US" dirty="0" smtClean="0">
                <a:solidFill>
                  <a:srgbClr val="009900"/>
                </a:solidFill>
              </a:rPr>
              <a:t>Momentum is a conserved quantity (and a vector)</a:t>
            </a:r>
          </a:p>
          <a:p>
            <a:pPr lvl="1"/>
            <a:r>
              <a:rPr lang="en-US" altLang="en-US" dirty="0" smtClean="0"/>
              <a:t>Often relevant in collisions (watch out for linebackers!)</a:t>
            </a:r>
          </a:p>
          <a:p>
            <a:r>
              <a:rPr lang="en-US" altLang="en-US" dirty="0" smtClean="0"/>
              <a:t>News headline: Wad of Clay Hits Unsuspecting Sled</a:t>
            </a:r>
          </a:p>
          <a:p>
            <a:pPr lvl="1"/>
            <a:r>
              <a:rPr lang="en-US" altLang="en-US" dirty="0" smtClean="0"/>
              <a:t>1 kg clay ball strikes 5 kg sled at 12 m/s and sticks</a:t>
            </a:r>
          </a:p>
          <a:p>
            <a:pPr lvl="1"/>
            <a:r>
              <a:rPr lang="en-US" altLang="en-US" dirty="0" smtClean="0"/>
              <a:t>Momentum before collision: (1 kg)(12 m/s) + (5 kg)(0 m/s)</a:t>
            </a:r>
          </a:p>
          <a:p>
            <a:pPr lvl="1"/>
            <a:r>
              <a:rPr lang="en-US" altLang="en-US" dirty="0" smtClean="0"/>
              <a:t>Momentum after = 12 </a:t>
            </a:r>
            <a:r>
              <a:rPr lang="en-US" altLang="en-US" dirty="0" err="1" smtClean="0"/>
              <a:t>kg</a:t>
            </a:r>
            <a:r>
              <a:rPr lang="en-US" altLang="en-US" dirty="0" err="1" smtClean="0">
                <a:cs typeface="Times New Roman" panose="02020603050405020304" pitchFamily="18" charset="0"/>
              </a:rPr>
              <a:t>·m</a:t>
            </a:r>
            <a:r>
              <a:rPr lang="en-US" altLang="en-US" dirty="0" smtClean="0">
                <a:cs typeface="Times New Roman" panose="02020603050405020304" pitchFamily="18" charset="0"/>
              </a:rPr>
              <a:t>/s </a:t>
            </a:r>
            <a:r>
              <a:rPr lang="en-US" altLang="en-US" dirty="0" smtClean="0">
                <a:cs typeface="Times New Roman" panose="02020603050405020304" pitchFamily="18" charset="0"/>
                <a:sym typeface="Symbol" panose="05050102010706020507" pitchFamily="18" charset="2"/>
              </a:rPr>
              <a:t> (6 kg)</a:t>
            </a:r>
            <a:r>
              <a:rPr lang="en-US" altLang="en-US" dirty="0" smtClean="0">
                <a:cs typeface="Times New Roman" panose="02020603050405020304" pitchFamily="18" charset="0"/>
              </a:rPr>
              <a:t>·(</a:t>
            </a:r>
            <a:r>
              <a:rPr lang="en-US" altLang="en-US" u="sng" dirty="0" smtClean="0">
                <a:cs typeface="Times New Roman" panose="02020603050405020304" pitchFamily="18" charset="0"/>
              </a:rPr>
              <a:t>2 m/s</a:t>
            </a:r>
            <a:r>
              <a:rPr lang="en-US" altLang="en-US" dirty="0" smtClean="0">
                <a:cs typeface="Times New Roman" panose="02020603050405020304" pitchFamily="18" charset="0"/>
              </a:rPr>
              <a:t>)</a:t>
            </a:r>
            <a:endParaRPr lang="en-US" altLang="en-US" dirty="0">
              <a:cs typeface="Times New Roman" panose="02020603050405020304" pitchFamily="18" charset="0"/>
            </a:endParaRPr>
          </a:p>
        </p:txBody>
      </p:sp>
      <p:pic>
        <p:nvPicPr>
          <p:cNvPr id="6" name="Picture 4" descr="blurred_t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2286000" cy="15255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moment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33400"/>
            <a:ext cx="1401763"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095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81000" y="685800"/>
            <a:ext cx="45720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smtClean="0"/>
              <a:t>Collisions</a:t>
            </a:r>
            <a:endParaRPr lang="en-US" altLang="en-US" sz="3600"/>
          </a:p>
        </p:txBody>
      </p:sp>
      <p:sp>
        <p:nvSpPr>
          <p:cNvPr id="5" name="Rectangle 3"/>
          <p:cNvSpPr txBox="1">
            <a:spLocks noChangeArrowheads="1"/>
          </p:cNvSpPr>
          <p:nvPr/>
        </p:nvSpPr>
        <p:spPr>
          <a:xfrm>
            <a:off x="685800" y="3581400"/>
            <a:ext cx="11395364" cy="32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Two types of collisions</a:t>
            </a:r>
          </a:p>
          <a:p>
            <a:pPr lvl="1"/>
            <a:r>
              <a:rPr lang="en-US" altLang="en-US" dirty="0" smtClean="0">
                <a:solidFill>
                  <a:srgbClr val="009900"/>
                </a:solidFill>
              </a:rPr>
              <a:t>Elastic</a:t>
            </a:r>
            <a:r>
              <a:rPr lang="en-US" altLang="en-US" dirty="0" smtClean="0">
                <a:solidFill>
                  <a:srgbClr val="99FF66"/>
                </a:solidFill>
              </a:rPr>
              <a:t>:</a:t>
            </a:r>
            <a:r>
              <a:rPr lang="en-US" altLang="en-US" dirty="0" smtClean="0"/>
              <a:t> Energy not dissipated out of kinetic energy</a:t>
            </a:r>
          </a:p>
          <a:p>
            <a:pPr lvl="2"/>
            <a:r>
              <a:rPr lang="en-US" altLang="en-US" dirty="0" smtClean="0"/>
              <a:t>Bouncy</a:t>
            </a:r>
          </a:p>
          <a:p>
            <a:pPr lvl="1"/>
            <a:r>
              <a:rPr lang="en-US" altLang="en-US" dirty="0" smtClean="0">
                <a:solidFill>
                  <a:srgbClr val="009900"/>
                </a:solidFill>
              </a:rPr>
              <a:t>Inelastic</a:t>
            </a:r>
            <a:r>
              <a:rPr lang="en-US" altLang="en-US" dirty="0" smtClean="0">
                <a:solidFill>
                  <a:srgbClr val="99FF66"/>
                </a:solidFill>
              </a:rPr>
              <a:t>:</a:t>
            </a:r>
            <a:r>
              <a:rPr lang="en-US" altLang="en-US" dirty="0" smtClean="0"/>
              <a:t> Some energy dissipated to other forms</a:t>
            </a:r>
          </a:p>
          <a:p>
            <a:pPr lvl="2"/>
            <a:r>
              <a:rPr lang="en-US" altLang="en-US" dirty="0" smtClean="0"/>
              <a:t>Sticky</a:t>
            </a:r>
          </a:p>
          <a:p>
            <a:r>
              <a:rPr lang="en-US" altLang="en-US" dirty="0" smtClean="0"/>
              <a:t>Perfect elasticity unattainable (perpetual motion)</a:t>
            </a:r>
            <a:endParaRPr lang="en-US" altLang="en-US" dirty="0"/>
          </a:p>
        </p:txBody>
      </p:sp>
      <p:pic>
        <p:nvPicPr>
          <p:cNvPr id="6" name="Picture 4" descr="Collisi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762000"/>
            <a:ext cx="37338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008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Elastic Collision: Billiard Balls</a:t>
            </a:r>
            <a:endParaRPr lang="en-US" altLang="en-US"/>
          </a:p>
        </p:txBody>
      </p:sp>
      <p:sp>
        <p:nvSpPr>
          <p:cNvPr id="5" name="Text Box 5"/>
          <p:cNvSpPr txBox="1">
            <a:spLocks noChangeArrowheads="1"/>
          </p:cNvSpPr>
          <p:nvPr/>
        </p:nvSpPr>
        <p:spPr bwMode="auto">
          <a:xfrm>
            <a:off x="381000" y="1219200"/>
            <a:ext cx="83311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2000" dirty="0"/>
              <a:t>  Whack stationary ball with identical ball moving at velocity </a:t>
            </a:r>
            <a:r>
              <a:rPr lang="en-US" altLang="en-US" sz="2000" i="1" dirty="0" err="1"/>
              <a:t>v</a:t>
            </a:r>
            <a:r>
              <a:rPr lang="en-US" altLang="en-US" sz="2000" baseline="-25000" dirty="0" err="1"/>
              <a:t>cue</a:t>
            </a:r>
            <a:endParaRPr lang="en-US" altLang="en-US" sz="2000" i="1" dirty="0"/>
          </a:p>
        </p:txBody>
      </p:sp>
      <p:sp>
        <p:nvSpPr>
          <p:cNvPr id="6" name="Oval 6"/>
          <p:cNvSpPr>
            <a:spLocks noChangeAspect="1" noChangeArrowheads="1"/>
          </p:cNvSpPr>
          <p:nvPr/>
        </p:nvSpPr>
        <p:spPr bwMode="auto">
          <a:xfrm>
            <a:off x="3886200" y="1828800"/>
            <a:ext cx="593725" cy="593725"/>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7" name="Oval 7"/>
          <p:cNvSpPr>
            <a:spLocks noChangeAspect="1" noChangeArrowheads="1"/>
          </p:cNvSpPr>
          <p:nvPr/>
        </p:nvSpPr>
        <p:spPr bwMode="auto">
          <a:xfrm>
            <a:off x="4495800" y="1828800"/>
            <a:ext cx="593725" cy="593725"/>
          </a:xfrm>
          <a:prstGeom prst="ellipse">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rgbClr val="FEFFFD"/>
                </a:solidFill>
              </a:rPr>
              <a:t>8</a:t>
            </a:r>
            <a:endParaRPr lang="en-US" altLang="en-US"/>
          </a:p>
        </p:txBody>
      </p:sp>
      <p:sp>
        <p:nvSpPr>
          <p:cNvPr id="8" name="Text Box 9"/>
          <p:cNvSpPr txBox="1">
            <a:spLocks noChangeArrowheads="1"/>
          </p:cNvSpPr>
          <p:nvPr/>
        </p:nvSpPr>
        <p:spPr bwMode="auto">
          <a:xfrm>
            <a:off x="457200" y="2438400"/>
            <a:ext cx="77422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To conserve both energy </a:t>
            </a:r>
            <a:r>
              <a:rPr lang="en-US" altLang="en-US" i="1"/>
              <a:t>and</a:t>
            </a:r>
            <a:r>
              <a:rPr lang="en-US" altLang="en-US"/>
              <a:t> momentum, cue ball stops dead,</a:t>
            </a:r>
          </a:p>
          <a:p>
            <a:r>
              <a:rPr lang="en-US" altLang="en-US"/>
              <a:t>    and 8-ball takes off with </a:t>
            </a:r>
            <a:r>
              <a:rPr lang="en-US" altLang="en-US" i="1"/>
              <a:t>v</a:t>
            </a:r>
            <a:r>
              <a:rPr lang="en-US" altLang="en-US" baseline="-25000"/>
              <a:t>cue</a:t>
            </a:r>
            <a:endParaRPr lang="en-US" altLang="en-US" i="1"/>
          </a:p>
        </p:txBody>
      </p:sp>
      <p:sp>
        <p:nvSpPr>
          <p:cNvPr id="9" name="Text Box 11"/>
          <p:cNvSpPr txBox="1">
            <a:spLocks noChangeArrowheads="1"/>
          </p:cNvSpPr>
          <p:nvPr/>
        </p:nvSpPr>
        <p:spPr bwMode="auto">
          <a:xfrm>
            <a:off x="685800" y="4556124"/>
            <a:ext cx="89431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a:t>Momentum conservation: </a:t>
            </a:r>
            <a:r>
              <a:rPr lang="en-US" altLang="en-US" sz="2400" i="1" dirty="0" err="1"/>
              <a:t>mv</a:t>
            </a:r>
            <a:r>
              <a:rPr lang="en-US" altLang="en-US" sz="2400" baseline="-25000" dirty="0" err="1"/>
              <a:t>cue</a:t>
            </a:r>
            <a:r>
              <a:rPr lang="en-US" altLang="en-US" sz="2400" dirty="0"/>
              <a:t> = </a:t>
            </a:r>
            <a:r>
              <a:rPr lang="en-US" altLang="en-US" sz="2400" i="1" dirty="0" err="1"/>
              <a:t>mv</a:t>
            </a:r>
            <a:r>
              <a:rPr lang="en-US" altLang="en-US" sz="2400" baseline="-25000" dirty="0" err="1"/>
              <a:t>cue</a:t>
            </a:r>
            <a:r>
              <a:rPr lang="en-US" altLang="en-US" sz="2400" baseline="-25000" dirty="0"/>
              <a:t>, after</a:t>
            </a:r>
            <a:r>
              <a:rPr lang="en-US" altLang="en-US" sz="2400" dirty="0"/>
              <a:t> + </a:t>
            </a:r>
            <a:r>
              <a:rPr lang="en-US" altLang="en-US" sz="2400" i="1" dirty="0"/>
              <a:t>mv</a:t>
            </a:r>
            <a:r>
              <a:rPr lang="en-US" altLang="en-US" sz="2400" baseline="-25000" dirty="0"/>
              <a:t>8-ball</a:t>
            </a:r>
            <a:r>
              <a:rPr lang="en-US" altLang="en-US" sz="2400" dirty="0"/>
              <a:t> </a:t>
            </a:r>
          </a:p>
          <a:p>
            <a:r>
              <a:rPr lang="en-US" altLang="en-US" sz="2400" dirty="0"/>
              <a:t>Energy conservation: </a:t>
            </a:r>
            <a:r>
              <a:rPr lang="en-US" altLang="en-US" sz="2400" dirty="0">
                <a:cs typeface="Times New Roman" panose="02020603050405020304" pitchFamily="18" charset="0"/>
              </a:rPr>
              <a:t>½</a:t>
            </a:r>
            <a:r>
              <a:rPr lang="en-US" altLang="en-US" sz="2400" i="1" dirty="0">
                <a:cs typeface="Times New Roman" panose="02020603050405020304" pitchFamily="18" charset="0"/>
              </a:rPr>
              <a:t>mv</a:t>
            </a:r>
            <a:r>
              <a:rPr lang="en-US" altLang="en-US" sz="2400" baseline="30000" dirty="0">
                <a:cs typeface="Times New Roman" panose="02020603050405020304" pitchFamily="18" charset="0"/>
              </a:rPr>
              <a:t>2</a:t>
            </a:r>
            <a:r>
              <a:rPr lang="en-US" altLang="en-US" sz="2400" baseline="-25000" dirty="0">
                <a:cs typeface="Times New Roman" panose="02020603050405020304" pitchFamily="18" charset="0"/>
              </a:rPr>
              <a:t>cue</a:t>
            </a:r>
            <a:r>
              <a:rPr lang="en-US" altLang="en-US" sz="2400" dirty="0">
                <a:cs typeface="Times New Roman" panose="02020603050405020304" pitchFamily="18" charset="0"/>
              </a:rPr>
              <a:t> = ½</a:t>
            </a:r>
            <a:r>
              <a:rPr lang="en-US" altLang="en-US" sz="2400" i="1" dirty="0">
                <a:cs typeface="Times New Roman" panose="02020603050405020304" pitchFamily="18" charset="0"/>
              </a:rPr>
              <a:t>mv</a:t>
            </a:r>
            <a:r>
              <a:rPr lang="en-US" altLang="en-US" sz="2400" baseline="30000" dirty="0">
                <a:cs typeface="Times New Roman" panose="02020603050405020304" pitchFamily="18" charset="0"/>
              </a:rPr>
              <a:t>2</a:t>
            </a:r>
            <a:r>
              <a:rPr lang="en-US" altLang="en-US" sz="2400" baseline="-25000" dirty="0">
                <a:cs typeface="Times New Roman" panose="02020603050405020304" pitchFamily="18" charset="0"/>
              </a:rPr>
              <a:t>cue, after</a:t>
            </a:r>
            <a:r>
              <a:rPr lang="en-US" altLang="en-US" sz="2400" dirty="0">
                <a:cs typeface="Times New Roman" panose="02020603050405020304" pitchFamily="18" charset="0"/>
              </a:rPr>
              <a:t> + ½</a:t>
            </a:r>
            <a:r>
              <a:rPr lang="en-US" altLang="en-US" sz="2400" i="1" dirty="0">
                <a:cs typeface="Times New Roman" panose="02020603050405020304" pitchFamily="18" charset="0"/>
              </a:rPr>
              <a:t>mv</a:t>
            </a:r>
            <a:r>
              <a:rPr lang="en-US" altLang="en-US" sz="2400" baseline="30000" dirty="0">
                <a:cs typeface="Times New Roman" panose="02020603050405020304" pitchFamily="18" charset="0"/>
              </a:rPr>
              <a:t>2</a:t>
            </a:r>
            <a:r>
              <a:rPr lang="en-US" altLang="en-US" sz="2400" baseline="-25000" dirty="0">
                <a:cs typeface="Times New Roman" panose="02020603050405020304" pitchFamily="18" charset="0"/>
              </a:rPr>
              <a:t>8-ball</a:t>
            </a:r>
            <a:endParaRPr lang="en-US" altLang="en-US" sz="2400" dirty="0">
              <a:cs typeface="Times New Roman" panose="02020603050405020304" pitchFamily="18" charset="0"/>
            </a:endParaRPr>
          </a:p>
        </p:txBody>
      </p:sp>
      <p:sp>
        <p:nvSpPr>
          <p:cNvPr id="10" name="Oval 13"/>
          <p:cNvSpPr>
            <a:spLocks noChangeAspect="1" noChangeArrowheads="1"/>
          </p:cNvSpPr>
          <p:nvPr/>
        </p:nvSpPr>
        <p:spPr bwMode="auto">
          <a:xfrm>
            <a:off x="4495800" y="3505200"/>
            <a:ext cx="593725" cy="593725"/>
          </a:xfrm>
          <a:prstGeom prst="ellipse">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8</a:t>
            </a:r>
          </a:p>
        </p:txBody>
      </p:sp>
      <p:grpSp>
        <p:nvGrpSpPr>
          <p:cNvPr id="11" name="Group 20"/>
          <p:cNvGrpSpPr>
            <a:grpSpLocks/>
          </p:cNvGrpSpPr>
          <p:nvPr/>
        </p:nvGrpSpPr>
        <p:grpSpPr bwMode="auto">
          <a:xfrm>
            <a:off x="1184563" y="3459162"/>
            <a:ext cx="10347325" cy="762000"/>
            <a:chOff x="-144" y="2208"/>
            <a:chExt cx="6518" cy="480"/>
          </a:xfrm>
        </p:grpSpPr>
        <p:sp>
          <p:nvSpPr>
            <p:cNvPr id="12" name="Rectangle 19"/>
            <p:cNvSpPr>
              <a:spLocks noChangeArrowheads="1"/>
            </p:cNvSpPr>
            <p:nvPr/>
          </p:nvSpPr>
          <p:spPr bwMode="auto">
            <a:xfrm>
              <a:off x="-144" y="2208"/>
              <a:ext cx="6336" cy="480"/>
            </a:xfrm>
            <a:prstGeom prst="rect">
              <a:avLst/>
            </a:prstGeom>
            <a:solidFill>
              <a:srgbClr val="FDFF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 name="Oval 14"/>
            <p:cNvSpPr>
              <a:spLocks noChangeAspect="1" noChangeArrowheads="1"/>
            </p:cNvSpPr>
            <p:nvPr/>
          </p:nvSpPr>
          <p:spPr bwMode="auto">
            <a:xfrm>
              <a:off x="6000" y="2256"/>
              <a:ext cx="374" cy="374"/>
            </a:xfrm>
            <a:prstGeom prst="ellipse">
              <a:avLst/>
            </a:prstGeom>
            <a:solidFill>
              <a:srgbClr val="FDFFE3"/>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8</a:t>
              </a:r>
            </a:p>
          </p:txBody>
        </p:sp>
      </p:grpSp>
      <p:grpSp>
        <p:nvGrpSpPr>
          <p:cNvPr id="14" name="Group 22"/>
          <p:cNvGrpSpPr>
            <a:grpSpLocks/>
          </p:cNvGrpSpPr>
          <p:nvPr/>
        </p:nvGrpSpPr>
        <p:grpSpPr bwMode="auto">
          <a:xfrm>
            <a:off x="10319" y="3367087"/>
            <a:ext cx="4495800" cy="990600"/>
            <a:chOff x="0" y="2064"/>
            <a:chExt cx="2832" cy="624"/>
          </a:xfrm>
        </p:grpSpPr>
        <p:sp>
          <p:nvSpPr>
            <p:cNvPr id="15" name="Rectangle 15"/>
            <p:cNvSpPr>
              <a:spLocks noChangeArrowheads="1"/>
            </p:cNvSpPr>
            <p:nvPr/>
          </p:nvSpPr>
          <p:spPr bwMode="auto">
            <a:xfrm>
              <a:off x="0" y="2064"/>
              <a:ext cx="2832" cy="624"/>
            </a:xfrm>
            <a:prstGeom prst="rect">
              <a:avLst/>
            </a:prstGeom>
            <a:solidFill>
              <a:srgbClr val="FDFFE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6" name="Oval 12"/>
            <p:cNvSpPr>
              <a:spLocks noChangeAspect="1" noChangeArrowheads="1"/>
            </p:cNvSpPr>
            <p:nvPr/>
          </p:nvSpPr>
          <p:spPr bwMode="auto">
            <a:xfrm>
              <a:off x="2448" y="2208"/>
              <a:ext cx="368" cy="37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17" name="Text Box 21"/>
          <p:cNvSpPr txBox="1">
            <a:spLocks noChangeArrowheads="1"/>
          </p:cNvSpPr>
          <p:nvPr/>
        </p:nvSpPr>
        <p:spPr bwMode="auto">
          <a:xfrm>
            <a:off x="457200" y="5637211"/>
            <a:ext cx="81964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dirty="0"/>
              <a:t>The only way </a:t>
            </a:r>
            <a:r>
              <a:rPr lang="en-US" altLang="en-US" sz="2000" i="1" dirty="0"/>
              <a:t>v</a:t>
            </a:r>
            <a:r>
              <a:rPr lang="en-US" altLang="en-US" sz="2000" baseline="-25000" dirty="0"/>
              <a:t>0</a:t>
            </a:r>
            <a:r>
              <a:rPr lang="en-US" altLang="en-US" sz="2000" dirty="0"/>
              <a:t> = </a:t>
            </a:r>
            <a:r>
              <a:rPr lang="en-US" altLang="en-US" sz="2000" i="1" dirty="0"/>
              <a:t>v</a:t>
            </a:r>
            <a:r>
              <a:rPr lang="en-US" altLang="en-US" sz="2000" baseline="-25000" dirty="0"/>
              <a:t>1</a:t>
            </a:r>
            <a:r>
              <a:rPr lang="en-US" altLang="en-US" sz="2000" dirty="0"/>
              <a:t> + </a:t>
            </a:r>
            <a:r>
              <a:rPr lang="en-US" altLang="en-US" sz="2000" i="1" dirty="0"/>
              <a:t>v</a:t>
            </a:r>
            <a:r>
              <a:rPr lang="en-US" altLang="en-US" sz="2000" baseline="-25000" dirty="0"/>
              <a:t>2</a:t>
            </a:r>
            <a:r>
              <a:rPr lang="en-US" altLang="en-US" sz="2000" dirty="0"/>
              <a:t> and </a:t>
            </a:r>
            <a:r>
              <a:rPr lang="en-US" altLang="en-US" sz="2000" i="1" dirty="0"/>
              <a:t>v</a:t>
            </a:r>
            <a:r>
              <a:rPr lang="en-US" altLang="en-US" sz="2000" baseline="30000" dirty="0"/>
              <a:t>2</a:t>
            </a:r>
            <a:r>
              <a:rPr lang="en-US" altLang="en-US" sz="2000" baseline="-25000" dirty="0"/>
              <a:t>0 </a:t>
            </a:r>
            <a:r>
              <a:rPr lang="en-US" altLang="en-US" sz="2000" dirty="0"/>
              <a:t>= </a:t>
            </a:r>
            <a:r>
              <a:rPr lang="en-US" altLang="en-US" sz="2000" i="1" dirty="0"/>
              <a:t>v</a:t>
            </a:r>
            <a:r>
              <a:rPr lang="en-US" altLang="en-US" sz="2000" baseline="30000" dirty="0"/>
              <a:t>2</a:t>
            </a:r>
            <a:r>
              <a:rPr lang="en-US" altLang="en-US" sz="2000" baseline="-25000" dirty="0"/>
              <a:t>1</a:t>
            </a:r>
            <a:r>
              <a:rPr lang="en-US" altLang="en-US" sz="2000" dirty="0"/>
              <a:t> + </a:t>
            </a:r>
            <a:r>
              <a:rPr lang="en-US" altLang="en-US" sz="2000" i="1" dirty="0"/>
              <a:t>v</a:t>
            </a:r>
            <a:r>
              <a:rPr lang="en-US" altLang="en-US" sz="2000" baseline="30000" dirty="0"/>
              <a:t>2</a:t>
            </a:r>
            <a:r>
              <a:rPr lang="en-US" altLang="en-US" sz="2000" baseline="-25000" dirty="0"/>
              <a:t>2</a:t>
            </a:r>
            <a:r>
              <a:rPr lang="en-US" altLang="en-US" sz="2000" dirty="0"/>
              <a:t> is if either </a:t>
            </a:r>
            <a:r>
              <a:rPr lang="en-US" altLang="en-US" sz="2000" i="1" dirty="0"/>
              <a:t>v</a:t>
            </a:r>
            <a:r>
              <a:rPr lang="en-US" altLang="en-US" sz="2000" baseline="-25000" dirty="0"/>
              <a:t>1</a:t>
            </a:r>
            <a:r>
              <a:rPr lang="en-US" altLang="en-US" sz="2000" dirty="0"/>
              <a:t> or </a:t>
            </a:r>
            <a:r>
              <a:rPr lang="en-US" altLang="en-US" sz="2000" i="1" dirty="0"/>
              <a:t>v</a:t>
            </a:r>
            <a:r>
              <a:rPr lang="en-US" altLang="en-US" sz="2000" baseline="-25000" dirty="0"/>
              <a:t>2</a:t>
            </a:r>
            <a:r>
              <a:rPr lang="en-US" altLang="en-US" sz="2000" dirty="0"/>
              <a:t> is 0.</a:t>
            </a:r>
          </a:p>
          <a:p>
            <a:r>
              <a:rPr lang="en-US" altLang="en-US" sz="2000" dirty="0"/>
              <a:t>Since cue ball can’t move </a:t>
            </a:r>
            <a:r>
              <a:rPr lang="en-US" altLang="en-US" sz="2000" i="1" dirty="0"/>
              <a:t>through</a:t>
            </a:r>
            <a:r>
              <a:rPr lang="en-US" altLang="en-US" sz="2000" dirty="0"/>
              <a:t> 8-ball, cue ball gets stopped</a:t>
            </a:r>
            <a:r>
              <a:rPr lang="en-US" altLang="en-US" dirty="0"/>
              <a:t>.</a:t>
            </a:r>
          </a:p>
        </p:txBody>
      </p:sp>
    </p:spTree>
    <p:extLst>
      <p:ext uri="{BB962C8B-B14F-4D97-AF65-F5344CB8AC3E}">
        <p14:creationId xmlns:p14="http://schemas.microsoft.com/office/powerpoint/2010/main" val="153388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
                                        </p:tgtEl>
                                        <p:attrNameLst>
                                          <p:attrName>style.visibility</p:attrName>
                                        </p:attrNameLst>
                                      </p:cBhvr>
                                      <p:to>
                                        <p:strVal val="visible"/>
                                      </p:to>
                                    </p:set>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0-#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nimBg="1" autoUpdateAnimBg="0"/>
      <p:bldP spid="8" grpId="0" autoUpdateAnimBg="0"/>
      <p:bldP spid="9" grpId="0" autoUpdateAnimBg="0"/>
      <p:bldP spid="10" grpId="0" animBg="1" autoUpdateAnimBg="0"/>
      <p:bldP spid="1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795863" y="173234"/>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Desk Toy Physics</a:t>
            </a:r>
            <a:endParaRPr lang="en-US" altLang="en-US" dirty="0"/>
          </a:p>
        </p:txBody>
      </p:sp>
      <p:sp>
        <p:nvSpPr>
          <p:cNvPr id="5" name="Rectangle 3"/>
          <p:cNvSpPr txBox="1">
            <a:spLocks noChangeArrowheads="1"/>
          </p:cNvSpPr>
          <p:nvPr/>
        </p:nvSpPr>
        <p:spPr>
          <a:xfrm>
            <a:off x="685800" y="3810000"/>
            <a:ext cx="10924309" cy="3048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The same principle applies to the suspended-ball desk toy, which eerily “knows” how many balls you let go…</a:t>
            </a:r>
          </a:p>
          <a:p>
            <a:r>
              <a:rPr lang="en-US" altLang="en-US" dirty="0" smtClean="0"/>
              <a:t>Only way to simultaneously satisfy energy </a:t>
            </a:r>
            <a:r>
              <a:rPr lang="en-US" altLang="en-US" i="1" dirty="0" smtClean="0"/>
              <a:t>and</a:t>
            </a:r>
            <a:r>
              <a:rPr lang="en-US" altLang="en-US" dirty="0" smtClean="0"/>
              <a:t> momentum conservation</a:t>
            </a:r>
          </a:p>
          <a:p>
            <a:r>
              <a:rPr lang="en-US" altLang="en-US" dirty="0" smtClean="0"/>
              <a:t>Relies on balls to all have same mass</a:t>
            </a:r>
            <a:endParaRPr lang="en-US" altLang="en-US" dirty="0"/>
          </a:p>
        </p:txBody>
      </p:sp>
      <p:grpSp>
        <p:nvGrpSpPr>
          <p:cNvPr id="6" name="Group 7"/>
          <p:cNvGrpSpPr>
            <a:grpSpLocks/>
          </p:cNvGrpSpPr>
          <p:nvPr/>
        </p:nvGrpSpPr>
        <p:grpSpPr bwMode="auto">
          <a:xfrm rot="1688993">
            <a:off x="3048000" y="1371600"/>
            <a:ext cx="457200" cy="1447800"/>
            <a:chOff x="1968" y="2448"/>
            <a:chExt cx="288" cy="912"/>
          </a:xfrm>
        </p:grpSpPr>
        <p:sp>
          <p:nvSpPr>
            <p:cNvPr id="7" name="Oval 4"/>
            <p:cNvSpPr>
              <a:spLocks noChangeArrowheads="1"/>
            </p:cNvSpPr>
            <p:nvPr/>
          </p:nvSpPr>
          <p:spPr bwMode="auto">
            <a:xfrm>
              <a:off x="1968" y="3072"/>
              <a:ext cx="288" cy="288"/>
            </a:xfrm>
            <a:prstGeom prst="ellipse">
              <a:avLst/>
            </a:prstGeom>
            <a:gradFill rotWithShape="0">
              <a:gsLst>
                <a:gs pos="0">
                  <a:srgbClr val="FFFFFF"/>
                </a:gs>
                <a:gs pos="100000">
                  <a:srgbClr val="FFFFFF">
                    <a:gamma/>
                    <a:shade val="46275"/>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 name="Line 6"/>
            <p:cNvSpPr>
              <a:spLocks noChangeShapeType="1"/>
            </p:cNvSpPr>
            <p:nvPr/>
          </p:nvSpPr>
          <p:spPr bwMode="auto">
            <a:xfrm flipV="1">
              <a:off x="2112" y="2448"/>
              <a:ext cx="0" cy="7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9" name="Group 8"/>
          <p:cNvGrpSpPr>
            <a:grpSpLocks/>
          </p:cNvGrpSpPr>
          <p:nvPr/>
        </p:nvGrpSpPr>
        <p:grpSpPr bwMode="auto">
          <a:xfrm>
            <a:off x="3810000" y="1447800"/>
            <a:ext cx="457200" cy="1447800"/>
            <a:chOff x="1968" y="2448"/>
            <a:chExt cx="288" cy="912"/>
          </a:xfrm>
        </p:grpSpPr>
        <p:sp>
          <p:nvSpPr>
            <p:cNvPr id="10" name="Oval 9"/>
            <p:cNvSpPr>
              <a:spLocks noChangeArrowheads="1"/>
            </p:cNvSpPr>
            <p:nvPr/>
          </p:nvSpPr>
          <p:spPr bwMode="auto">
            <a:xfrm>
              <a:off x="1968" y="3072"/>
              <a:ext cx="288" cy="288"/>
            </a:xfrm>
            <a:prstGeom prst="ellipse">
              <a:avLst/>
            </a:prstGeom>
            <a:gradFill rotWithShape="0">
              <a:gsLst>
                <a:gs pos="0">
                  <a:srgbClr val="FFFFFF"/>
                </a:gs>
                <a:gs pos="100000">
                  <a:srgbClr val="FFFFFF">
                    <a:gamma/>
                    <a:shade val="46275"/>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1" name="Line 10"/>
            <p:cNvSpPr>
              <a:spLocks noChangeShapeType="1"/>
            </p:cNvSpPr>
            <p:nvPr/>
          </p:nvSpPr>
          <p:spPr bwMode="auto">
            <a:xfrm flipV="1">
              <a:off x="2112" y="2448"/>
              <a:ext cx="0" cy="7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2" name="Group 11"/>
          <p:cNvGrpSpPr>
            <a:grpSpLocks/>
          </p:cNvGrpSpPr>
          <p:nvPr/>
        </p:nvGrpSpPr>
        <p:grpSpPr bwMode="auto">
          <a:xfrm>
            <a:off x="4267200" y="1447800"/>
            <a:ext cx="457200" cy="1447800"/>
            <a:chOff x="1968" y="2448"/>
            <a:chExt cx="288" cy="912"/>
          </a:xfrm>
        </p:grpSpPr>
        <p:sp>
          <p:nvSpPr>
            <p:cNvPr id="13" name="Oval 12"/>
            <p:cNvSpPr>
              <a:spLocks noChangeArrowheads="1"/>
            </p:cNvSpPr>
            <p:nvPr/>
          </p:nvSpPr>
          <p:spPr bwMode="auto">
            <a:xfrm>
              <a:off x="1968" y="3072"/>
              <a:ext cx="288" cy="288"/>
            </a:xfrm>
            <a:prstGeom prst="ellipse">
              <a:avLst/>
            </a:prstGeom>
            <a:gradFill rotWithShape="0">
              <a:gsLst>
                <a:gs pos="0">
                  <a:srgbClr val="FFFFFF"/>
                </a:gs>
                <a:gs pos="100000">
                  <a:srgbClr val="FFFFFF">
                    <a:gamma/>
                    <a:shade val="46275"/>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 name="Line 13"/>
            <p:cNvSpPr>
              <a:spLocks noChangeShapeType="1"/>
            </p:cNvSpPr>
            <p:nvPr/>
          </p:nvSpPr>
          <p:spPr bwMode="auto">
            <a:xfrm flipV="1">
              <a:off x="2112" y="2448"/>
              <a:ext cx="0" cy="7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5" name="Group 14"/>
          <p:cNvGrpSpPr>
            <a:grpSpLocks/>
          </p:cNvGrpSpPr>
          <p:nvPr/>
        </p:nvGrpSpPr>
        <p:grpSpPr bwMode="auto">
          <a:xfrm>
            <a:off x="4724400" y="1447800"/>
            <a:ext cx="457200" cy="1447800"/>
            <a:chOff x="1968" y="2448"/>
            <a:chExt cx="288" cy="912"/>
          </a:xfrm>
        </p:grpSpPr>
        <p:sp>
          <p:nvSpPr>
            <p:cNvPr id="16" name="Oval 15"/>
            <p:cNvSpPr>
              <a:spLocks noChangeArrowheads="1"/>
            </p:cNvSpPr>
            <p:nvPr/>
          </p:nvSpPr>
          <p:spPr bwMode="auto">
            <a:xfrm>
              <a:off x="1968" y="3072"/>
              <a:ext cx="288" cy="288"/>
            </a:xfrm>
            <a:prstGeom prst="ellipse">
              <a:avLst/>
            </a:prstGeom>
            <a:gradFill rotWithShape="0">
              <a:gsLst>
                <a:gs pos="0">
                  <a:srgbClr val="FFFFFF"/>
                </a:gs>
                <a:gs pos="100000">
                  <a:srgbClr val="FFFFFF">
                    <a:gamma/>
                    <a:shade val="46275"/>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7" name="Line 16"/>
            <p:cNvSpPr>
              <a:spLocks noChangeShapeType="1"/>
            </p:cNvSpPr>
            <p:nvPr/>
          </p:nvSpPr>
          <p:spPr bwMode="auto">
            <a:xfrm flipV="1">
              <a:off x="2112" y="2448"/>
              <a:ext cx="0" cy="7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8" name="Group 17"/>
          <p:cNvGrpSpPr>
            <a:grpSpLocks/>
          </p:cNvGrpSpPr>
          <p:nvPr/>
        </p:nvGrpSpPr>
        <p:grpSpPr bwMode="auto">
          <a:xfrm>
            <a:off x="5181600" y="1447800"/>
            <a:ext cx="457200" cy="1447800"/>
            <a:chOff x="1968" y="2448"/>
            <a:chExt cx="288" cy="912"/>
          </a:xfrm>
        </p:grpSpPr>
        <p:sp>
          <p:nvSpPr>
            <p:cNvPr id="19" name="Oval 18"/>
            <p:cNvSpPr>
              <a:spLocks noChangeArrowheads="1"/>
            </p:cNvSpPr>
            <p:nvPr/>
          </p:nvSpPr>
          <p:spPr bwMode="auto">
            <a:xfrm>
              <a:off x="1968" y="3072"/>
              <a:ext cx="288" cy="288"/>
            </a:xfrm>
            <a:prstGeom prst="ellipse">
              <a:avLst/>
            </a:prstGeom>
            <a:gradFill rotWithShape="0">
              <a:gsLst>
                <a:gs pos="0">
                  <a:srgbClr val="FFFFFF"/>
                </a:gs>
                <a:gs pos="100000">
                  <a:srgbClr val="FFFFFF">
                    <a:gamma/>
                    <a:shade val="46275"/>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0" name="Line 19"/>
            <p:cNvSpPr>
              <a:spLocks noChangeShapeType="1"/>
            </p:cNvSpPr>
            <p:nvPr/>
          </p:nvSpPr>
          <p:spPr bwMode="auto">
            <a:xfrm flipV="1">
              <a:off x="2112" y="2448"/>
              <a:ext cx="0" cy="7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21" name="Rectangle 21"/>
          <p:cNvSpPr>
            <a:spLocks noChangeArrowheads="1"/>
          </p:cNvSpPr>
          <p:nvPr/>
        </p:nvSpPr>
        <p:spPr bwMode="auto">
          <a:xfrm>
            <a:off x="5867400" y="1295400"/>
            <a:ext cx="152400" cy="1981200"/>
          </a:xfrm>
          <a:prstGeom prst="rect">
            <a:avLst/>
          </a:prstGeom>
          <a:gradFill rotWithShape="0">
            <a:gsLst>
              <a:gs pos="0">
                <a:srgbClr val="800000">
                  <a:gamma/>
                  <a:shade val="46275"/>
                  <a:invGamma/>
                </a:srgbClr>
              </a:gs>
              <a:gs pos="50000">
                <a:srgbClr val="800000"/>
              </a:gs>
              <a:gs pos="100000">
                <a:srgbClr val="800000">
                  <a:gamma/>
                  <a:shade val="46275"/>
                  <a:invGamma/>
                </a:srgbClr>
              </a:gs>
            </a:gsLst>
            <a:lin ang="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2" name="Rectangle 22"/>
          <p:cNvSpPr>
            <a:spLocks noChangeArrowheads="1"/>
          </p:cNvSpPr>
          <p:nvPr/>
        </p:nvSpPr>
        <p:spPr bwMode="auto">
          <a:xfrm>
            <a:off x="3200400" y="1371600"/>
            <a:ext cx="2667000" cy="152400"/>
          </a:xfrm>
          <a:prstGeom prst="rect">
            <a:avLst/>
          </a:prstGeom>
          <a:gradFill rotWithShape="0">
            <a:gsLst>
              <a:gs pos="0">
                <a:srgbClr val="000000"/>
              </a:gs>
              <a:gs pos="50000">
                <a:srgbClr val="000000">
                  <a:gamma/>
                  <a:tint val="0"/>
                  <a:invGamma/>
                </a:srgbClr>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3" name="Rectangle 24"/>
          <p:cNvSpPr>
            <a:spLocks noChangeArrowheads="1"/>
          </p:cNvSpPr>
          <p:nvPr/>
        </p:nvSpPr>
        <p:spPr bwMode="auto">
          <a:xfrm>
            <a:off x="3048000" y="1295400"/>
            <a:ext cx="152400" cy="1981200"/>
          </a:xfrm>
          <a:prstGeom prst="rect">
            <a:avLst/>
          </a:prstGeom>
          <a:gradFill rotWithShape="0">
            <a:gsLst>
              <a:gs pos="0">
                <a:srgbClr val="800000">
                  <a:gamma/>
                  <a:shade val="46275"/>
                  <a:invGamma/>
                </a:srgbClr>
              </a:gs>
              <a:gs pos="50000">
                <a:srgbClr val="800000"/>
              </a:gs>
              <a:gs pos="100000">
                <a:srgbClr val="800000">
                  <a:gamma/>
                  <a:shade val="46275"/>
                  <a:invGamma/>
                </a:srgbClr>
              </a:gs>
            </a:gsLst>
            <a:lin ang="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Tree>
    <p:extLst>
      <p:ext uri="{BB962C8B-B14F-4D97-AF65-F5344CB8AC3E}">
        <p14:creationId xmlns:p14="http://schemas.microsoft.com/office/powerpoint/2010/main" val="3767779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Inelastic Collision</a:t>
            </a:r>
            <a:endParaRPr lang="en-US" altLang="en-US"/>
          </a:p>
        </p:txBody>
      </p:sp>
      <p:sp>
        <p:nvSpPr>
          <p:cNvPr id="5" name="Rectangle 3"/>
          <p:cNvSpPr txBox="1">
            <a:spLocks noChangeArrowheads="1"/>
          </p:cNvSpPr>
          <p:nvPr/>
        </p:nvSpPr>
        <p:spPr>
          <a:xfrm>
            <a:off x="685800" y="1447800"/>
            <a:ext cx="7772400" cy="1219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Energy not conserved (absorbed into other paths)</a:t>
            </a:r>
          </a:p>
          <a:p>
            <a:r>
              <a:rPr lang="en-US" altLang="en-US" smtClean="0"/>
              <a:t>Non-bouncy: hacky sack, velcro ball, ball of clay</a:t>
            </a:r>
            <a:endParaRPr lang="en-US" altLang="en-US"/>
          </a:p>
        </p:txBody>
      </p:sp>
      <p:sp>
        <p:nvSpPr>
          <p:cNvPr id="6" name="Freeform 7"/>
          <p:cNvSpPr>
            <a:spLocks/>
          </p:cNvSpPr>
          <p:nvPr/>
        </p:nvSpPr>
        <p:spPr bwMode="auto">
          <a:xfrm>
            <a:off x="4267200" y="2819400"/>
            <a:ext cx="436563" cy="406400"/>
          </a:xfrm>
          <a:custGeom>
            <a:avLst/>
            <a:gdLst>
              <a:gd name="T0" fmla="*/ 80 w 275"/>
              <a:gd name="T1" fmla="*/ 184 h 256"/>
              <a:gd name="T2" fmla="*/ 32 w 275"/>
              <a:gd name="T3" fmla="*/ 192 h 256"/>
              <a:gd name="T4" fmla="*/ 0 w 275"/>
              <a:gd name="T5" fmla="*/ 144 h 256"/>
              <a:gd name="T6" fmla="*/ 8 w 275"/>
              <a:gd name="T7" fmla="*/ 72 h 256"/>
              <a:gd name="T8" fmla="*/ 136 w 275"/>
              <a:gd name="T9" fmla="*/ 0 h 256"/>
              <a:gd name="T10" fmla="*/ 176 w 275"/>
              <a:gd name="T11" fmla="*/ 8 h 256"/>
              <a:gd name="T12" fmla="*/ 192 w 275"/>
              <a:gd name="T13" fmla="*/ 40 h 256"/>
              <a:gd name="T14" fmla="*/ 240 w 275"/>
              <a:gd name="T15" fmla="*/ 56 h 256"/>
              <a:gd name="T16" fmla="*/ 232 w 275"/>
              <a:gd name="T17" fmla="*/ 256 h 256"/>
              <a:gd name="T18" fmla="*/ 80 w 275"/>
              <a:gd name="T19" fmla="*/ 18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5" h="256">
                <a:moveTo>
                  <a:pt x="80" y="184"/>
                </a:moveTo>
                <a:cubicBezTo>
                  <a:pt x="64" y="187"/>
                  <a:pt x="47" y="199"/>
                  <a:pt x="32" y="192"/>
                </a:cubicBezTo>
                <a:cubicBezTo>
                  <a:pt x="15" y="183"/>
                  <a:pt x="0" y="144"/>
                  <a:pt x="0" y="144"/>
                </a:cubicBezTo>
                <a:cubicBezTo>
                  <a:pt x="3" y="120"/>
                  <a:pt x="4" y="96"/>
                  <a:pt x="8" y="72"/>
                </a:cubicBezTo>
                <a:cubicBezTo>
                  <a:pt x="19" y="8"/>
                  <a:pt x="89" y="16"/>
                  <a:pt x="136" y="0"/>
                </a:cubicBezTo>
                <a:cubicBezTo>
                  <a:pt x="149" y="3"/>
                  <a:pt x="165" y="0"/>
                  <a:pt x="176" y="8"/>
                </a:cubicBezTo>
                <a:cubicBezTo>
                  <a:pt x="186" y="15"/>
                  <a:pt x="182" y="33"/>
                  <a:pt x="192" y="40"/>
                </a:cubicBezTo>
                <a:cubicBezTo>
                  <a:pt x="205" y="50"/>
                  <a:pt x="240" y="56"/>
                  <a:pt x="240" y="56"/>
                </a:cubicBezTo>
                <a:cubicBezTo>
                  <a:pt x="262" y="122"/>
                  <a:pt x="275" y="192"/>
                  <a:pt x="232" y="256"/>
                </a:cubicBezTo>
                <a:cubicBezTo>
                  <a:pt x="143" y="238"/>
                  <a:pt x="137" y="241"/>
                  <a:pt x="80" y="184"/>
                </a:cubicBezTo>
                <a:close/>
              </a:path>
            </a:pathLst>
          </a:custGeom>
          <a:solidFill>
            <a:srgbClr val="969696"/>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7" name="Freeform 8"/>
          <p:cNvSpPr>
            <a:spLocks/>
          </p:cNvSpPr>
          <p:nvPr/>
        </p:nvSpPr>
        <p:spPr bwMode="auto">
          <a:xfrm>
            <a:off x="4724400" y="2819400"/>
            <a:ext cx="371475" cy="393700"/>
          </a:xfrm>
          <a:custGeom>
            <a:avLst/>
            <a:gdLst>
              <a:gd name="T0" fmla="*/ 89 w 234"/>
              <a:gd name="T1" fmla="*/ 208 h 248"/>
              <a:gd name="T2" fmla="*/ 1 w 234"/>
              <a:gd name="T3" fmla="*/ 176 h 248"/>
              <a:gd name="T4" fmla="*/ 9 w 234"/>
              <a:gd name="T5" fmla="*/ 40 h 248"/>
              <a:gd name="T6" fmla="*/ 33 w 234"/>
              <a:gd name="T7" fmla="*/ 24 h 248"/>
              <a:gd name="T8" fmla="*/ 41 w 234"/>
              <a:gd name="T9" fmla="*/ 0 h 248"/>
              <a:gd name="T10" fmla="*/ 121 w 234"/>
              <a:gd name="T11" fmla="*/ 16 h 248"/>
              <a:gd name="T12" fmla="*/ 177 w 234"/>
              <a:gd name="T13" fmla="*/ 80 h 248"/>
              <a:gd name="T14" fmla="*/ 217 w 234"/>
              <a:gd name="T15" fmla="*/ 120 h 248"/>
              <a:gd name="T16" fmla="*/ 233 w 234"/>
              <a:gd name="T17" fmla="*/ 168 h 248"/>
              <a:gd name="T18" fmla="*/ 169 w 234"/>
              <a:gd name="T19" fmla="*/ 240 h 248"/>
              <a:gd name="T20" fmla="*/ 105 w 234"/>
              <a:gd name="T21" fmla="*/ 232 h 248"/>
              <a:gd name="T22" fmla="*/ 73 w 234"/>
              <a:gd name="T23" fmla="*/ 224 h 248"/>
              <a:gd name="T24" fmla="*/ 89 w 234"/>
              <a:gd name="T25" fmla="*/ 20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 h="248">
                <a:moveTo>
                  <a:pt x="89" y="208"/>
                </a:moveTo>
                <a:cubicBezTo>
                  <a:pt x="56" y="197"/>
                  <a:pt x="37" y="183"/>
                  <a:pt x="1" y="176"/>
                </a:cubicBezTo>
                <a:cubicBezTo>
                  <a:pt x="4" y="131"/>
                  <a:pt x="0" y="84"/>
                  <a:pt x="9" y="40"/>
                </a:cubicBezTo>
                <a:cubicBezTo>
                  <a:pt x="11" y="31"/>
                  <a:pt x="27" y="32"/>
                  <a:pt x="33" y="24"/>
                </a:cubicBezTo>
                <a:cubicBezTo>
                  <a:pt x="38" y="17"/>
                  <a:pt x="38" y="8"/>
                  <a:pt x="41" y="0"/>
                </a:cubicBezTo>
                <a:cubicBezTo>
                  <a:pt x="44" y="0"/>
                  <a:pt x="114" y="8"/>
                  <a:pt x="121" y="16"/>
                </a:cubicBezTo>
                <a:cubicBezTo>
                  <a:pt x="151" y="54"/>
                  <a:pt x="107" y="62"/>
                  <a:pt x="177" y="80"/>
                </a:cubicBezTo>
                <a:cubicBezTo>
                  <a:pt x="199" y="95"/>
                  <a:pt x="206" y="95"/>
                  <a:pt x="217" y="120"/>
                </a:cubicBezTo>
                <a:cubicBezTo>
                  <a:pt x="224" y="135"/>
                  <a:pt x="233" y="168"/>
                  <a:pt x="233" y="168"/>
                </a:cubicBezTo>
                <a:cubicBezTo>
                  <a:pt x="222" y="248"/>
                  <a:pt x="234" y="218"/>
                  <a:pt x="169" y="240"/>
                </a:cubicBezTo>
                <a:cubicBezTo>
                  <a:pt x="148" y="237"/>
                  <a:pt x="126" y="236"/>
                  <a:pt x="105" y="232"/>
                </a:cubicBezTo>
                <a:cubicBezTo>
                  <a:pt x="94" y="230"/>
                  <a:pt x="79" y="233"/>
                  <a:pt x="73" y="224"/>
                </a:cubicBezTo>
                <a:cubicBezTo>
                  <a:pt x="69" y="218"/>
                  <a:pt x="84" y="213"/>
                  <a:pt x="89" y="208"/>
                </a:cubicBezTo>
                <a:close/>
              </a:path>
            </a:pathLst>
          </a:custGeom>
          <a:solidFill>
            <a:srgbClr val="FF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8" name="Group 11"/>
          <p:cNvGrpSpPr>
            <a:grpSpLocks/>
          </p:cNvGrpSpPr>
          <p:nvPr/>
        </p:nvGrpSpPr>
        <p:grpSpPr bwMode="auto">
          <a:xfrm>
            <a:off x="8153400" y="3505200"/>
            <a:ext cx="592138" cy="474663"/>
            <a:chOff x="1776" y="2304"/>
            <a:chExt cx="373" cy="299"/>
          </a:xfrm>
        </p:grpSpPr>
        <p:sp>
          <p:nvSpPr>
            <p:cNvPr id="9" name="Freeform 9"/>
            <p:cNvSpPr>
              <a:spLocks/>
            </p:cNvSpPr>
            <p:nvPr/>
          </p:nvSpPr>
          <p:spPr bwMode="auto">
            <a:xfrm>
              <a:off x="1968" y="2304"/>
              <a:ext cx="181" cy="299"/>
            </a:xfrm>
            <a:custGeom>
              <a:avLst/>
              <a:gdLst>
                <a:gd name="T0" fmla="*/ 15 w 181"/>
                <a:gd name="T1" fmla="*/ 232 h 299"/>
                <a:gd name="T2" fmla="*/ 95 w 181"/>
                <a:gd name="T3" fmla="*/ 0 h 299"/>
                <a:gd name="T4" fmla="*/ 151 w 181"/>
                <a:gd name="T5" fmla="*/ 152 h 299"/>
                <a:gd name="T6" fmla="*/ 175 w 181"/>
                <a:gd name="T7" fmla="*/ 200 h 299"/>
                <a:gd name="T8" fmla="*/ 167 w 181"/>
                <a:gd name="T9" fmla="*/ 280 h 299"/>
                <a:gd name="T10" fmla="*/ 55 w 181"/>
                <a:gd name="T11" fmla="*/ 280 h 299"/>
                <a:gd name="T12" fmla="*/ 47 w 181"/>
                <a:gd name="T13" fmla="*/ 256 h 299"/>
                <a:gd name="T14" fmla="*/ 23 w 181"/>
                <a:gd name="T15" fmla="*/ 248 h 299"/>
                <a:gd name="T16" fmla="*/ 7 w 181"/>
                <a:gd name="T17" fmla="*/ 224 h 299"/>
                <a:gd name="T18" fmla="*/ 15 w 181"/>
                <a:gd name="T19" fmla="*/ 232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299">
                  <a:moveTo>
                    <a:pt x="15" y="232"/>
                  </a:moveTo>
                  <a:cubicBezTo>
                    <a:pt x="20" y="149"/>
                    <a:pt x="0" y="32"/>
                    <a:pt x="95" y="0"/>
                  </a:cubicBezTo>
                  <a:cubicBezTo>
                    <a:pt x="179" y="17"/>
                    <a:pt x="135" y="55"/>
                    <a:pt x="151" y="152"/>
                  </a:cubicBezTo>
                  <a:cubicBezTo>
                    <a:pt x="154" y="170"/>
                    <a:pt x="169" y="183"/>
                    <a:pt x="175" y="200"/>
                  </a:cubicBezTo>
                  <a:cubicBezTo>
                    <a:pt x="172" y="227"/>
                    <a:pt x="181" y="257"/>
                    <a:pt x="167" y="280"/>
                  </a:cubicBezTo>
                  <a:cubicBezTo>
                    <a:pt x="155" y="299"/>
                    <a:pt x="59" y="281"/>
                    <a:pt x="55" y="280"/>
                  </a:cubicBezTo>
                  <a:cubicBezTo>
                    <a:pt x="52" y="272"/>
                    <a:pt x="53" y="262"/>
                    <a:pt x="47" y="256"/>
                  </a:cubicBezTo>
                  <a:cubicBezTo>
                    <a:pt x="41" y="250"/>
                    <a:pt x="30" y="253"/>
                    <a:pt x="23" y="248"/>
                  </a:cubicBezTo>
                  <a:cubicBezTo>
                    <a:pt x="15" y="242"/>
                    <a:pt x="11" y="233"/>
                    <a:pt x="7" y="224"/>
                  </a:cubicBezTo>
                  <a:cubicBezTo>
                    <a:pt x="5" y="221"/>
                    <a:pt x="12" y="229"/>
                    <a:pt x="15" y="232"/>
                  </a:cubicBezTo>
                  <a:close/>
                </a:path>
              </a:pathLst>
            </a:custGeom>
            <a:solidFill>
              <a:srgbClr val="FF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Freeform 10"/>
            <p:cNvSpPr>
              <a:spLocks/>
            </p:cNvSpPr>
            <p:nvPr/>
          </p:nvSpPr>
          <p:spPr bwMode="auto">
            <a:xfrm>
              <a:off x="1776" y="2304"/>
              <a:ext cx="220" cy="288"/>
            </a:xfrm>
            <a:custGeom>
              <a:avLst/>
              <a:gdLst>
                <a:gd name="T0" fmla="*/ 188 w 220"/>
                <a:gd name="T1" fmla="*/ 225 h 288"/>
                <a:gd name="T2" fmla="*/ 212 w 220"/>
                <a:gd name="T3" fmla="*/ 121 h 288"/>
                <a:gd name="T4" fmla="*/ 220 w 220"/>
                <a:gd name="T5" fmla="*/ 97 h 288"/>
                <a:gd name="T6" fmla="*/ 212 w 220"/>
                <a:gd name="T7" fmla="*/ 41 h 288"/>
                <a:gd name="T8" fmla="*/ 140 w 220"/>
                <a:gd name="T9" fmla="*/ 1 h 288"/>
                <a:gd name="T10" fmla="*/ 100 w 220"/>
                <a:gd name="T11" fmla="*/ 9 h 288"/>
                <a:gd name="T12" fmla="*/ 84 w 220"/>
                <a:gd name="T13" fmla="*/ 65 h 288"/>
                <a:gd name="T14" fmla="*/ 28 w 220"/>
                <a:gd name="T15" fmla="*/ 81 h 288"/>
                <a:gd name="T16" fmla="*/ 28 w 220"/>
                <a:gd name="T17" fmla="*/ 257 h 288"/>
                <a:gd name="T18" fmla="*/ 76 w 220"/>
                <a:gd name="T19" fmla="*/ 273 h 288"/>
                <a:gd name="T20" fmla="*/ 188 w 220"/>
                <a:gd name="T21" fmla="*/ 22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288">
                  <a:moveTo>
                    <a:pt x="188" y="225"/>
                  </a:moveTo>
                  <a:cubicBezTo>
                    <a:pt x="198" y="152"/>
                    <a:pt x="190" y="187"/>
                    <a:pt x="212" y="121"/>
                  </a:cubicBezTo>
                  <a:cubicBezTo>
                    <a:pt x="215" y="113"/>
                    <a:pt x="220" y="97"/>
                    <a:pt x="220" y="97"/>
                  </a:cubicBezTo>
                  <a:cubicBezTo>
                    <a:pt x="217" y="78"/>
                    <a:pt x="220" y="58"/>
                    <a:pt x="212" y="41"/>
                  </a:cubicBezTo>
                  <a:cubicBezTo>
                    <a:pt x="205" y="26"/>
                    <a:pt x="154" y="10"/>
                    <a:pt x="140" y="1"/>
                  </a:cubicBezTo>
                  <a:cubicBezTo>
                    <a:pt x="127" y="4"/>
                    <a:pt x="110" y="0"/>
                    <a:pt x="100" y="9"/>
                  </a:cubicBezTo>
                  <a:cubicBezTo>
                    <a:pt x="85" y="21"/>
                    <a:pt x="98" y="51"/>
                    <a:pt x="84" y="65"/>
                  </a:cubicBezTo>
                  <a:cubicBezTo>
                    <a:pt x="80" y="69"/>
                    <a:pt x="28" y="81"/>
                    <a:pt x="28" y="81"/>
                  </a:cubicBezTo>
                  <a:cubicBezTo>
                    <a:pt x="13" y="142"/>
                    <a:pt x="0" y="178"/>
                    <a:pt x="28" y="257"/>
                  </a:cubicBezTo>
                  <a:cubicBezTo>
                    <a:pt x="34" y="273"/>
                    <a:pt x="76" y="273"/>
                    <a:pt x="76" y="273"/>
                  </a:cubicBezTo>
                  <a:cubicBezTo>
                    <a:pt x="195" y="263"/>
                    <a:pt x="156" y="288"/>
                    <a:pt x="188" y="225"/>
                  </a:cubicBezTo>
                  <a:close/>
                </a:path>
              </a:pathLst>
            </a:custGeom>
            <a:solidFill>
              <a:srgbClr val="969696"/>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2" name="Text Box 13"/>
          <p:cNvSpPr txBox="1">
            <a:spLocks noChangeArrowheads="1"/>
          </p:cNvSpPr>
          <p:nvPr/>
        </p:nvSpPr>
        <p:spPr bwMode="auto">
          <a:xfrm>
            <a:off x="592949" y="4343400"/>
            <a:ext cx="81708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dirty="0"/>
              <a:t>Momentum before = </a:t>
            </a:r>
            <a:r>
              <a:rPr lang="en-US" altLang="en-US" sz="2000" i="1" dirty="0"/>
              <a:t>m</a:t>
            </a:r>
            <a:r>
              <a:rPr lang="en-US" altLang="en-US" sz="2000" baseline="-25000" dirty="0"/>
              <a:t>1</a:t>
            </a:r>
            <a:r>
              <a:rPr lang="en-US" altLang="en-US" sz="2000" i="1" dirty="0"/>
              <a:t>v</a:t>
            </a:r>
            <a:r>
              <a:rPr lang="en-US" altLang="en-US" sz="2000" baseline="-25000" dirty="0"/>
              <a:t>initial</a:t>
            </a:r>
            <a:endParaRPr lang="en-US" altLang="en-US" sz="2000" dirty="0"/>
          </a:p>
          <a:p>
            <a:pPr algn="ctr"/>
            <a:r>
              <a:rPr lang="en-US" altLang="en-US" sz="2000" dirty="0"/>
              <a:t>Momentum after = (</a:t>
            </a:r>
            <a:r>
              <a:rPr lang="en-US" altLang="en-US" sz="2000" i="1" dirty="0"/>
              <a:t>m</a:t>
            </a:r>
            <a:r>
              <a:rPr lang="en-US" altLang="en-US" sz="2000" baseline="-25000" dirty="0"/>
              <a:t>1</a:t>
            </a:r>
            <a:r>
              <a:rPr lang="en-US" altLang="en-US" sz="2000" dirty="0"/>
              <a:t> + </a:t>
            </a:r>
            <a:r>
              <a:rPr lang="en-US" altLang="en-US" sz="2000" i="1" dirty="0"/>
              <a:t>m</a:t>
            </a:r>
            <a:r>
              <a:rPr lang="en-US" altLang="en-US" sz="2000" baseline="-25000" dirty="0"/>
              <a:t>2</a:t>
            </a:r>
            <a:r>
              <a:rPr lang="en-US" altLang="en-US" sz="2000" dirty="0"/>
              <a:t>)</a:t>
            </a:r>
            <a:r>
              <a:rPr lang="en-US" altLang="en-US" sz="2000" i="1" dirty="0" err="1"/>
              <a:t>v</a:t>
            </a:r>
            <a:r>
              <a:rPr lang="en-US" altLang="en-US" sz="2000" baseline="-25000" dirty="0" err="1"/>
              <a:t>final</a:t>
            </a:r>
            <a:r>
              <a:rPr lang="en-US" altLang="en-US" sz="2000" dirty="0"/>
              <a:t> = </a:t>
            </a:r>
            <a:r>
              <a:rPr lang="en-US" altLang="en-US" sz="2000" i="1" dirty="0"/>
              <a:t>m</a:t>
            </a:r>
            <a:r>
              <a:rPr lang="en-US" altLang="en-US" sz="2000" baseline="-25000" dirty="0"/>
              <a:t>1</a:t>
            </a:r>
            <a:r>
              <a:rPr lang="en-US" altLang="en-US" sz="2000" i="1" dirty="0"/>
              <a:t>v</a:t>
            </a:r>
            <a:r>
              <a:rPr lang="en-US" altLang="en-US" sz="2000" baseline="-25000" dirty="0"/>
              <a:t>initial</a:t>
            </a:r>
            <a:r>
              <a:rPr lang="en-US" altLang="en-US" sz="2000" dirty="0"/>
              <a:t> (because conserved)</a:t>
            </a:r>
          </a:p>
        </p:txBody>
      </p:sp>
      <p:sp>
        <p:nvSpPr>
          <p:cNvPr id="13" name="Text Box 14"/>
          <p:cNvSpPr txBox="1">
            <a:spLocks noChangeArrowheads="1"/>
          </p:cNvSpPr>
          <p:nvPr/>
        </p:nvSpPr>
        <p:spPr bwMode="auto">
          <a:xfrm>
            <a:off x="1817886" y="5222875"/>
            <a:ext cx="58352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dirty="0"/>
              <a:t>Energy before = </a:t>
            </a:r>
            <a:r>
              <a:rPr lang="en-US" altLang="en-US" sz="2000" dirty="0">
                <a:cs typeface="Times New Roman" panose="02020603050405020304" pitchFamily="18" charset="0"/>
              </a:rPr>
              <a:t>½</a:t>
            </a:r>
            <a:r>
              <a:rPr lang="en-US" altLang="en-US" sz="2000" i="1" dirty="0"/>
              <a:t>m</a:t>
            </a:r>
            <a:r>
              <a:rPr lang="en-US" altLang="en-US" sz="2000" baseline="-25000" dirty="0"/>
              <a:t>1</a:t>
            </a:r>
            <a:r>
              <a:rPr lang="en-US" altLang="en-US" sz="2000" i="1" dirty="0"/>
              <a:t>v</a:t>
            </a:r>
            <a:r>
              <a:rPr lang="en-US" altLang="en-US" sz="2000" baseline="30000" dirty="0"/>
              <a:t>2</a:t>
            </a:r>
            <a:r>
              <a:rPr lang="en-US" altLang="en-US" sz="2000" baseline="-25000" dirty="0"/>
              <a:t>initial</a:t>
            </a:r>
            <a:endParaRPr lang="en-US" altLang="en-US" sz="2000" dirty="0"/>
          </a:p>
          <a:p>
            <a:pPr algn="ctr"/>
            <a:r>
              <a:rPr lang="en-US" altLang="en-US" sz="2000" dirty="0"/>
              <a:t>Energy after = </a:t>
            </a:r>
            <a:r>
              <a:rPr lang="en-US" altLang="en-US" sz="2000" dirty="0">
                <a:cs typeface="Times New Roman" panose="02020603050405020304" pitchFamily="18" charset="0"/>
              </a:rPr>
              <a:t>½</a:t>
            </a:r>
            <a:r>
              <a:rPr lang="en-US" altLang="en-US" sz="2000" dirty="0"/>
              <a:t> (</a:t>
            </a:r>
            <a:r>
              <a:rPr lang="en-US" altLang="en-US" sz="2000" i="1" dirty="0"/>
              <a:t>m</a:t>
            </a:r>
            <a:r>
              <a:rPr lang="en-US" altLang="en-US" sz="2000" baseline="-25000" dirty="0"/>
              <a:t>1</a:t>
            </a:r>
            <a:r>
              <a:rPr lang="en-US" altLang="en-US" sz="2000" dirty="0"/>
              <a:t> + </a:t>
            </a:r>
            <a:r>
              <a:rPr lang="en-US" altLang="en-US" sz="2000" i="1" dirty="0"/>
              <a:t>m</a:t>
            </a:r>
            <a:r>
              <a:rPr lang="en-US" altLang="en-US" sz="2000" baseline="-25000" dirty="0"/>
              <a:t>2</a:t>
            </a:r>
            <a:r>
              <a:rPr lang="en-US" altLang="en-US" sz="2000" dirty="0"/>
              <a:t>)</a:t>
            </a:r>
            <a:r>
              <a:rPr lang="en-US" altLang="en-US" sz="2000" i="1" dirty="0"/>
              <a:t>v</a:t>
            </a:r>
            <a:r>
              <a:rPr lang="en-US" altLang="en-US" sz="2000" baseline="30000" dirty="0"/>
              <a:t>2</a:t>
            </a:r>
            <a:r>
              <a:rPr lang="en-US" altLang="en-US" sz="2000" baseline="-25000" dirty="0"/>
              <a:t>final</a:t>
            </a:r>
            <a:r>
              <a:rPr lang="en-US" altLang="en-US" sz="2000" dirty="0"/>
              <a:t> </a:t>
            </a:r>
            <a:r>
              <a:rPr lang="en-US" altLang="en-US" sz="2000" dirty="0">
                <a:sym typeface="Symbol" panose="05050102010706020507" pitchFamily="18" charset="2"/>
              </a:rPr>
              <a:t>+ heat energy</a:t>
            </a:r>
          </a:p>
        </p:txBody>
      </p:sp>
    </p:spTree>
    <p:extLst>
      <p:ext uri="{BB962C8B-B14F-4D97-AF65-F5344CB8AC3E}">
        <p14:creationId xmlns:p14="http://schemas.microsoft.com/office/powerpoint/2010/main" val="20037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par>
                          <p:cTn id="7" fill="hold">
                            <p:stCondLst>
                              <p:cond delay="500"/>
                            </p:stCondLst>
                            <p:childTnLst>
                              <p:par>
                                <p:cTn id="8" presetID="2" presetClass="entr" presetSubtype="8"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7"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0" fill="hold"/>
                                        <p:tgtEl>
                                          <p:spTgt spid="8"/>
                                        </p:tgtEl>
                                        <p:attrNameLst>
                                          <p:attrName>ppt_x</p:attrName>
                                        </p:attrNameLst>
                                      </p:cBhvr>
                                      <p:tavLst>
                                        <p:tav tm="0">
                                          <p:val>
                                            <p:strVal val="0-#ppt_w/2"/>
                                          </p:val>
                                        </p:tav>
                                        <p:tav tm="100000">
                                          <p:val>
                                            <p:strVal val="#ppt_x"/>
                                          </p:val>
                                        </p:tav>
                                      </p:tavLst>
                                    </p:anim>
                                    <p:anim calcmode="lin" valueType="num">
                                      <p:cBhvr additive="base">
                                        <p:cTn id="16"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Questions</a:t>
            </a:r>
            <a:endParaRPr lang="en-US" altLang="en-US"/>
          </a:p>
        </p:txBody>
      </p:sp>
      <p:sp>
        <p:nvSpPr>
          <p:cNvPr id="5" name="Rectangle 3"/>
          <p:cNvSpPr txBox="1">
            <a:spLocks noChangeArrowheads="1"/>
          </p:cNvSpPr>
          <p:nvPr/>
        </p:nvSpPr>
        <p:spPr>
          <a:xfrm>
            <a:off x="685800" y="1447800"/>
            <a:ext cx="113538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Twin trouble-makers rig a pair of swings to hang from the same hooks, facing each other.  They get friends to pull them back (the same distance from the bottom of the swing) and let them go.  When they collide in the center, which way do they swing (as a heap), if any? What if Fred was pulled higher than George before release?</a:t>
            </a:r>
          </a:p>
          <a:p>
            <a:r>
              <a:rPr lang="en-US" altLang="en-US" dirty="0" smtClean="0"/>
              <a:t>A 100 kg ogre clobbers a dainty 50 kg figure skater while trying to learn to ice-skate. If the ogre is moving at 6 m/s before the collision, at what speed will the tangled pile be sliding afterwards?</a:t>
            </a:r>
            <a:endParaRPr lang="en-US" altLang="en-US" dirty="0"/>
          </a:p>
        </p:txBody>
      </p:sp>
    </p:spTree>
    <p:extLst>
      <p:ext uri="{BB962C8B-B14F-4D97-AF65-F5344CB8AC3E}">
        <p14:creationId xmlns:p14="http://schemas.microsoft.com/office/powerpoint/2010/main" val="2225736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Real-World Collisions</a:t>
            </a:r>
            <a:endParaRPr lang="en-US" altLang="en-US"/>
          </a:p>
        </p:txBody>
      </p:sp>
      <p:sp>
        <p:nvSpPr>
          <p:cNvPr id="5" name="Rectangle 3"/>
          <p:cNvSpPr txBox="1">
            <a:spLocks noChangeArrowheads="1"/>
          </p:cNvSpPr>
          <p:nvPr/>
        </p:nvSpPr>
        <p:spPr>
          <a:xfrm>
            <a:off x="685799" y="1447800"/>
            <a:ext cx="10965873"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t>Is a </a:t>
            </a:r>
            <a:r>
              <a:rPr lang="en-US" altLang="en-US" dirty="0" err="1" smtClean="0"/>
              <a:t>superball</a:t>
            </a:r>
            <a:r>
              <a:rPr lang="en-US" altLang="en-US" dirty="0" smtClean="0"/>
              <a:t> elastic or inelastic?</a:t>
            </a:r>
          </a:p>
          <a:p>
            <a:pPr lvl="1"/>
            <a:r>
              <a:rPr lang="en-US" altLang="en-US" dirty="0" smtClean="0"/>
              <a:t>It bounces, so it’s not completely inelastic</a:t>
            </a:r>
          </a:p>
          <a:p>
            <a:pPr lvl="1"/>
            <a:r>
              <a:rPr lang="en-US" altLang="en-US" dirty="0" smtClean="0"/>
              <a:t>It doesn’t return to original height after bounce, so </a:t>
            </a:r>
            <a:r>
              <a:rPr lang="en-US" altLang="en-US" i="1" dirty="0" smtClean="0"/>
              <a:t>some</a:t>
            </a:r>
            <a:r>
              <a:rPr lang="en-US" altLang="en-US" dirty="0" smtClean="0"/>
              <a:t> energy must be lost</a:t>
            </a:r>
          </a:p>
          <a:p>
            <a:r>
              <a:rPr lang="en-US" altLang="en-US" dirty="0" err="1" smtClean="0"/>
              <a:t>Superball</a:t>
            </a:r>
            <a:r>
              <a:rPr lang="en-US" altLang="en-US" dirty="0" smtClean="0"/>
              <a:t> often bounces 80% original height</a:t>
            </a:r>
          </a:p>
          <a:p>
            <a:pPr lvl="1"/>
            <a:r>
              <a:rPr lang="en-US" altLang="en-US" dirty="0" smtClean="0"/>
              <a:t>Golf ball </a:t>
            </a:r>
            <a:r>
              <a:rPr lang="en-US" altLang="en-US" dirty="0" smtClean="0">
                <a:sym typeface="Symbol" panose="05050102010706020507" pitchFamily="18" charset="2"/>
              </a:rPr>
              <a:t></a:t>
            </a:r>
            <a:r>
              <a:rPr lang="en-US" altLang="en-US" dirty="0" smtClean="0"/>
              <a:t> 65%</a:t>
            </a:r>
          </a:p>
          <a:p>
            <a:pPr lvl="1"/>
            <a:r>
              <a:rPr lang="en-US" altLang="en-US" dirty="0" smtClean="0"/>
              <a:t>Tennis ball </a:t>
            </a:r>
            <a:r>
              <a:rPr lang="en-US" altLang="en-US" dirty="0" smtClean="0">
                <a:sym typeface="Symbol" panose="05050102010706020507" pitchFamily="18" charset="2"/>
              </a:rPr>
              <a:t> </a:t>
            </a:r>
            <a:r>
              <a:rPr lang="en-US" altLang="en-US" dirty="0" smtClean="0"/>
              <a:t>55%</a:t>
            </a:r>
          </a:p>
          <a:p>
            <a:pPr lvl="1"/>
            <a:r>
              <a:rPr lang="en-US" altLang="en-US" dirty="0" smtClean="0"/>
              <a:t>Baseball </a:t>
            </a:r>
            <a:r>
              <a:rPr lang="en-US" altLang="en-US" dirty="0" smtClean="0">
                <a:sym typeface="Symbol" panose="05050102010706020507" pitchFamily="18" charset="2"/>
              </a:rPr>
              <a:t> 30%</a:t>
            </a:r>
          </a:p>
          <a:p>
            <a:r>
              <a:rPr lang="en-US" altLang="en-US" dirty="0" smtClean="0">
                <a:sym typeface="Symbol" panose="05050102010706020507" pitchFamily="18" charset="2"/>
              </a:rPr>
              <a:t>Depends also on </a:t>
            </a:r>
            <a:r>
              <a:rPr lang="en-US" altLang="en-US" i="1" dirty="0" smtClean="0">
                <a:sym typeface="Symbol" panose="05050102010706020507" pitchFamily="18" charset="2"/>
              </a:rPr>
              <a:t>surface</a:t>
            </a:r>
            <a:r>
              <a:rPr lang="en-US" altLang="en-US" dirty="0" smtClean="0">
                <a:sym typeface="Symbol" panose="05050102010706020507" pitchFamily="18" charset="2"/>
              </a:rPr>
              <a:t>, which can absorb some of the ball’s energy</a:t>
            </a:r>
          </a:p>
          <a:p>
            <a:pPr lvl="1"/>
            <a:r>
              <a:rPr lang="en-US" altLang="en-US" dirty="0" smtClean="0">
                <a:sym typeface="Symbol" panose="05050102010706020507" pitchFamily="18" charset="2"/>
              </a:rPr>
              <a:t>down comforter/mattress or thick mud would absorb</a:t>
            </a:r>
            <a:endParaRPr lang="en-US" altLang="en-US" dirty="0">
              <a:sym typeface="Symbol" panose="05050102010706020507" pitchFamily="18" charset="2"/>
            </a:endParaRPr>
          </a:p>
        </p:txBody>
      </p:sp>
    </p:spTree>
    <p:extLst>
      <p:ext uri="{BB962C8B-B14F-4D97-AF65-F5344CB8AC3E}">
        <p14:creationId xmlns:p14="http://schemas.microsoft.com/office/powerpoint/2010/main" val="24954983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400300" y="152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err="1" smtClean="0"/>
              <a:t>Superball</a:t>
            </a:r>
            <a:r>
              <a:rPr lang="en-US" altLang="en-US" dirty="0" smtClean="0"/>
              <a:t> Physics</a:t>
            </a:r>
            <a:endParaRPr lang="en-US" altLang="en-US" dirty="0"/>
          </a:p>
        </p:txBody>
      </p:sp>
      <p:sp>
        <p:nvSpPr>
          <p:cNvPr id="5" name="Rectangle 3"/>
          <p:cNvSpPr txBox="1">
            <a:spLocks noChangeArrowheads="1"/>
          </p:cNvSpPr>
          <p:nvPr/>
        </p:nvSpPr>
        <p:spPr>
          <a:xfrm>
            <a:off x="685799" y="2819400"/>
            <a:ext cx="11229109" cy="32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During bounce, if force on/from floor is purely vertical, expect constant horizontal velocity</a:t>
            </a:r>
          </a:p>
          <a:p>
            <a:pPr lvl="1"/>
            <a:r>
              <a:rPr lang="en-US" altLang="en-US" dirty="0" smtClean="0"/>
              <a:t>constant velocity in absence of forces</a:t>
            </a:r>
          </a:p>
          <a:p>
            <a:pPr lvl="1"/>
            <a:r>
              <a:rPr lang="en-US" altLang="en-US" dirty="0" smtClean="0"/>
              <a:t>like in picture to upper right</a:t>
            </a:r>
          </a:p>
          <a:p>
            <a:r>
              <a:rPr lang="en-US" altLang="en-US" dirty="0" smtClean="0"/>
              <a:t>BUT, </a:t>
            </a:r>
            <a:r>
              <a:rPr lang="en-US" altLang="en-US" dirty="0" err="1" smtClean="0"/>
              <a:t>superballs</a:t>
            </a:r>
            <a:r>
              <a:rPr lang="en-US" altLang="en-US" dirty="0" smtClean="0"/>
              <a:t> often behave contrary to intuition</a:t>
            </a:r>
          </a:p>
          <a:p>
            <a:pPr lvl="1"/>
            <a:r>
              <a:rPr lang="en-US" altLang="en-US" dirty="0" smtClean="0"/>
              <a:t>back-and-forth motion</a:t>
            </a:r>
          </a:p>
          <a:p>
            <a:pPr lvl="1"/>
            <a:r>
              <a:rPr lang="en-US" altLang="en-US" dirty="0" smtClean="0"/>
              <a:t>boomerang effect</a:t>
            </a:r>
            <a:endParaRPr lang="en-US" altLang="en-US" dirty="0"/>
          </a:p>
        </p:txBody>
      </p:sp>
      <p:pic>
        <p:nvPicPr>
          <p:cNvPr id="6" name="Picture 4" descr="super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1440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stro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685800"/>
            <a:ext cx="2133600" cy="1989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4533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Angular Momentum</a:t>
            </a:r>
            <a:endParaRPr lang="en-US" altLang="en-US"/>
          </a:p>
        </p:txBody>
      </p:sp>
      <p:sp>
        <p:nvSpPr>
          <p:cNvPr id="5" name="Rectangle 3"/>
          <p:cNvSpPr txBox="1">
            <a:spLocks noChangeArrowheads="1"/>
          </p:cNvSpPr>
          <p:nvPr/>
        </p:nvSpPr>
        <p:spPr>
          <a:xfrm>
            <a:off x="685799" y="1447800"/>
            <a:ext cx="11284527"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smtClean="0">
                <a:solidFill>
                  <a:srgbClr val="009900"/>
                </a:solidFill>
              </a:rPr>
              <a:t>Another conserved quantity is </a:t>
            </a:r>
            <a:r>
              <a:rPr lang="en-US" altLang="en-US" i="1" dirty="0" smtClean="0">
                <a:solidFill>
                  <a:srgbClr val="009900"/>
                </a:solidFill>
              </a:rPr>
              <a:t>angular momentum</a:t>
            </a:r>
            <a:r>
              <a:rPr lang="en-US" altLang="en-US" dirty="0" smtClean="0">
                <a:solidFill>
                  <a:srgbClr val="009900"/>
                </a:solidFill>
              </a:rPr>
              <a:t>, relating to </a:t>
            </a:r>
            <a:r>
              <a:rPr lang="en-US" altLang="en-US" i="1" dirty="0" smtClean="0">
                <a:solidFill>
                  <a:srgbClr val="009900"/>
                </a:solidFill>
              </a:rPr>
              <a:t>rotational inertia:</a:t>
            </a:r>
          </a:p>
          <a:p>
            <a:r>
              <a:rPr lang="en-US" altLang="en-US" dirty="0" smtClean="0"/>
              <a:t>Spinning wheel wants to keep on spinning, stationary wheel wants to keep still (unless acted upon by an external rotational force, or torque)</a:t>
            </a:r>
          </a:p>
          <a:p>
            <a:r>
              <a:rPr lang="en-US" altLang="en-US" dirty="0" smtClean="0"/>
              <a:t>Newton’s laws for linear (straight-line) motion have direct analogs in rotational motion</a:t>
            </a:r>
            <a:endParaRPr lang="en-US" altLang="en-US" dirty="0"/>
          </a:p>
        </p:txBody>
      </p:sp>
    </p:spTree>
    <p:extLst>
      <p:ext uri="{BB962C8B-B14F-4D97-AF65-F5344CB8AC3E}">
        <p14:creationId xmlns:p14="http://schemas.microsoft.com/office/powerpoint/2010/main" val="4722065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Angular Momentum</a:t>
            </a:r>
            <a:endParaRPr lang="en-US" altLang="en-US"/>
          </a:p>
        </p:txBody>
      </p:sp>
      <p:sp>
        <p:nvSpPr>
          <p:cNvPr id="5" name="Rectangle 3"/>
          <p:cNvSpPr txBox="1">
            <a:spLocks noChangeArrowheads="1"/>
          </p:cNvSpPr>
          <p:nvPr/>
        </p:nvSpPr>
        <p:spPr>
          <a:xfrm>
            <a:off x="685800" y="1447800"/>
            <a:ext cx="79248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mtClean="0"/>
              <a:t>Angular momentum is proportional to rotation speed (</a:t>
            </a:r>
            <a:r>
              <a:rPr lang="en-US" altLang="en-US" smtClean="0">
                <a:sym typeface="Symbol" panose="05050102010706020507" pitchFamily="18" charset="2"/>
              </a:rPr>
              <a:t>) </a:t>
            </a:r>
            <a:r>
              <a:rPr lang="en-US" altLang="en-US" smtClean="0"/>
              <a:t>times rotational inertia (I)</a:t>
            </a:r>
          </a:p>
          <a:p>
            <a:r>
              <a:rPr lang="en-US" altLang="en-US" smtClean="0"/>
              <a:t>Rotational inertia characterized by (mass)</a:t>
            </a:r>
            <a:r>
              <a:rPr lang="en-US" altLang="en-US" smtClean="0">
                <a:sym typeface="Symbol" panose="05050102010706020507" pitchFamily="18" charset="2"/>
              </a:rPr>
              <a:t>(radius)</a:t>
            </a:r>
            <a:r>
              <a:rPr lang="en-US" altLang="en-US" baseline="30000" smtClean="0">
                <a:sym typeface="Symbol" panose="05050102010706020507" pitchFamily="18" charset="2"/>
              </a:rPr>
              <a:t>2</a:t>
            </a:r>
            <a:r>
              <a:rPr lang="en-US" altLang="en-US" smtClean="0">
                <a:sym typeface="Symbol" panose="05050102010706020507" pitchFamily="18" charset="2"/>
              </a:rPr>
              <a:t> distribution in object</a:t>
            </a:r>
            <a:endParaRPr lang="en-US" altLang="en-US" smtClean="0"/>
          </a:p>
          <a:p>
            <a:endParaRPr lang="en-US" altLang="en-US"/>
          </a:p>
        </p:txBody>
      </p:sp>
      <p:pic>
        <p:nvPicPr>
          <p:cNvPr id="6" name="Picture 4" descr="ang_m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352800"/>
            <a:ext cx="474345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38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799" y="533400"/>
            <a:ext cx="10910455"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smtClean="0"/>
              <a:t>Angular Momentum Conservation</a:t>
            </a:r>
            <a:endParaRPr lang="en-US" altLang="en-US" dirty="0"/>
          </a:p>
        </p:txBody>
      </p:sp>
      <p:sp>
        <p:nvSpPr>
          <p:cNvPr id="5" name="Rectangle 3"/>
          <p:cNvSpPr txBox="1">
            <a:spLocks noChangeArrowheads="1"/>
          </p:cNvSpPr>
          <p:nvPr/>
        </p:nvSpPr>
        <p:spPr>
          <a:xfrm>
            <a:off x="685800" y="1447800"/>
            <a:ext cx="38100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smtClean="0"/>
              <a:t>Speed up rotation by tucking in</a:t>
            </a:r>
          </a:p>
          <a:p>
            <a:r>
              <a:rPr lang="en-US" altLang="en-US" sz="2400" dirty="0" smtClean="0"/>
              <a:t>Slow down rotation by stretching out</a:t>
            </a:r>
          </a:p>
          <a:p>
            <a:r>
              <a:rPr lang="en-US" altLang="en-US" sz="2400" dirty="0" smtClean="0"/>
              <a:t>Seen in diving all the time</a:t>
            </a:r>
          </a:p>
          <a:p>
            <a:r>
              <a:rPr lang="en-US" altLang="en-US" sz="2400" dirty="0" smtClean="0"/>
              <a:t>Figure skaters demonstrate impressively</a:t>
            </a:r>
          </a:p>
          <a:p>
            <a:r>
              <a:rPr lang="en-US" altLang="en-US" sz="2400" dirty="0" smtClean="0"/>
              <a:t>Effect amplified by moving large masses to vastly different radii</a:t>
            </a:r>
            <a:endParaRPr lang="en-US" altLang="en-US" sz="2400" dirty="0"/>
          </a:p>
        </p:txBody>
      </p:sp>
      <p:pic>
        <p:nvPicPr>
          <p:cNvPr id="6" name="Picture 5" descr="di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371600"/>
            <a:ext cx="4060825"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9691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33400"/>
            <a:ext cx="7772400"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mtClean="0"/>
              <a:t>Do cats violate physical law?</a:t>
            </a:r>
            <a:endParaRPr lang="en-US" altLang="en-US"/>
          </a:p>
        </p:txBody>
      </p:sp>
      <p:sp>
        <p:nvSpPr>
          <p:cNvPr id="5" name="Rectangle 4"/>
          <p:cNvSpPr txBox="1">
            <a:spLocks noChangeArrowheads="1"/>
          </p:cNvSpPr>
          <p:nvPr/>
        </p:nvSpPr>
        <p:spPr>
          <a:xfrm>
            <a:off x="2590800" y="1371600"/>
            <a:ext cx="3810000" cy="4648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smtClean="0"/>
              <a:t>Cats can quickly flip themselves to land on their feet</a:t>
            </a:r>
          </a:p>
          <a:p>
            <a:r>
              <a:rPr lang="en-US" altLang="en-US" sz="2400" smtClean="0"/>
              <a:t>If not rotating before, where do they get their angular momentum?</a:t>
            </a:r>
          </a:p>
          <a:p>
            <a:r>
              <a:rPr lang="en-US" altLang="en-US" sz="2400" smtClean="0"/>
              <a:t>There are ways to accomplish this, by a combination of contortion and varying rotational inertia</a:t>
            </a:r>
            <a:endParaRPr lang="en-US" altLang="en-US" sz="2400"/>
          </a:p>
        </p:txBody>
      </p:sp>
      <p:pic>
        <p:nvPicPr>
          <p:cNvPr id="6" name="Picture 5" descr="cat_f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88" y="1295400"/>
            <a:ext cx="1728787" cy="5334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allingkit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371600"/>
            <a:ext cx="1281113" cy="5192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80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ipe(up)">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up)">
                                      <p:cBhvr>
                                        <p:cTn id="2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41964" y="2507673"/>
            <a:ext cx="7010400" cy="1323439"/>
          </a:xfrm>
          <a:prstGeom prst="rect">
            <a:avLst/>
          </a:prstGeom>
          <a:noFill/>
        </p:spPr>
        <p:txBody>
          <a:bodyPr wrap="square" rtlCol="0">
            <a:spAutoFit/>
          </a:bodyPr>
          <a:lstStyle/>
          <a:p>
            <a:r>
              <a:rPr lang="en-IN" sz="8000" dirty="0" smtClean="0"/>
              <a:t>Thank You</a:t>
            </a:r>
            <a:endParaRPr lang="en-IN" sz="8000" dirty="0"/>
          </a:p>
        </p:txBody>
      </p:sp>
    </p:spTree>
    <p:extLst>
      <p:ext uri="{BB962C8B-B14F-4D97-AF65-F5344CB8AC3E}">
        <p14:creationId xmlns:p14="http://schemas.microsoft.com/office/powerpoint/2010/main" val="19506498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41</TotalTime>
  <Words>1661</Words>
  <Application>Microsoft Office PowerPoint</Application>
  <PresentationFormat>Widescreen</PresentationFormat>
  <Paragraphs>245</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Century Gothic</vt:lpstr>
      <vt:lpstr>Symbol</vt:lpstr>
      <vt:lpstr>Times New Roman</vt:lpstr>
      <vt:lpstr>Wingdings 3</vt:lpstr>
      <vt:lpstr>Ion</vt:lpstr>
      <vt:lpstr>PowerPoint Presentation</vt:lpstr>
      <vt:lpstr>Work, defined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Umesh</dc:creator>
  <cp:lastModifiedBy>Umesh</cp:lastModifiedBy>
  <cp:revision>6</cp:revision>
  <dcterms:created xsi:type="dcterms:W3CDTF">2019-09-12T09:28:13Z</dcterms:created>
  <dcterms:modified xsi:type="dcterms:W3CDTF">2019-09-12T10:10:33Z</dcterms:modified>
</cp:coreProperties>
</file>