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slides/slide8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96E40-9AED-455E-9B14-CA4560B414A1}" type="datetimeFigureOut">
              <a:rPr lang="en-US" smtClean="0"/>
              <a:pPr/>
              <a:t>9/10/2019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A8BA0EF-31FA-4733-A818-64CD85FA07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96E40-9AED-455E-9B14-CA4560B414A1}" type="datetimeFigureOut">
              <a:rPr lang="en-US" smtClean="0"/>
              <a:pPr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AA8BA0EF-31FA-4733-A818-64CD85FA07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96E40-9AED-455E-9B14-CA4560B414A1}" type="datetimeFigureOut">
              <a:rPr lang="en-US" smtClean="0"/>
              <a:pPr/>
              <a:t>9/10/2019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A8BA0EF-31FA-4733-A818-64CD85FA07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BA96E40-9AED-455E-9B14-CA4560B414A1}" type="datetimeFigureOut">
              <a:rPr lang="en-US" smtClean="0"/>
              <a:pPr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BA0EF-31FA-4733-A818-64CD85FA07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96E40-9AED-455E-9B14-CA4560B414A1}" type="datetimeFigureOut">
              <a:rPr lang="en-US" smtClean="0"/>
              <a:pPr/>
              <a:t>9/10/2019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AA8BA0EF-31FA-4733-A818-64CD85FA07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96E40-9AED-455E-9B14-CA4560B414A1}" type="datetimeFigureOut">
              <a:rPr lang="en-US" smtClean="0"/>
              <a:pPr/>
              <a:t>9/10/2019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AA8BA0EF-31FA-4733-A818-64CD85FA07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96E40-9AED-455E-9B14-CA4560B414A1}" type="datetimeFigureOut">
              <a:rPr lang="en-US" smtClean="0"/>
              <a:pPr/>
              <a:t>9/10/2019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A8BA0EF-31FA-4733-A818-64CD85FA07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A8BA0EF-31FA-4733-A818-64CD85FA07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96E40-9AED-455E-9B14-CA4560B414A1}" type="datetimeFigureOut">
              <a:rPr lang="en-US" smtClean="0"/>
              <a:pPr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AA8BA0EF-31FA-4733-A818-64CD85FA07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BA96E40-9AED-455E-9B14-CA4560B414A1}" type="datetimeFigureOut">
              <a:rPr lang="en-US" smtClean="0"/>
              <a:pPr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96E40-9AED-455E-9B14-CA4560B414A1}" type="datetimeFigureOut">
              <a:rPr lang="en-US" smtClean="0"/>
              <a:pPr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BA0EF-31FA-4733-A818-64CD85FA07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AA8BA0EF-31FA-4733-A818-64CD85FA07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96E40-9AED-455E-9B14-CA4560B414A1}" type="datetimeFigureOut">
              <a:rPr lang="en-US" smtClean="0"/>
              <a:pPr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BA96E40-9AED-455E-9B14-CA4560B414A1}" type="datetimeFigureOut">
              <a:rPr lang="en-US" smtClean="0"/>
              <a:pPr/>
              <a:t>9/10/2019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A8BA0EF-31FA-4733-A818-64CD85FA07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381000"/>
            <a:ext cx="853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S.T.E.S. &amp; Co-Op E.S. Ltd Science Senior College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Shahada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1066800"/>
            <a:ext cx="8001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ELE-302: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Microprocessors and Applications</a:t>
            </a:r>
          </a:p>
          <a:p>
            <a:pPr algn="ctr"/>
            <a:endParaRPr lang="en-US" b="1" dirty="0" smtClean="0">
              <a:solidFill>
                <a:schemeClr val="accent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Unit 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3: Instruction Set of 8085.</a:t>
            </a:r>
            <a:endParaRPr lang="en-US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19600" y="4648200"/>
            <a:ext cx="4495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u="sng" dirty="0" smtClean="0">
                <a:latin typeface="Bell MT" pitchFamily="18" charset="0"/>
              </a:rPr>
              <a:t>Prepared By: Dr. </a:t>
            </a:r>
            <a:r>
              <a:rPr lang="en-US" b="1" i="1" u="sng" dirty="0" err="1" smtClean="0">
                <a:latin typeface="Bell MT" pitchFamily="18" charset="0"/>
              </a:rPr>
              <a:t>Ulhas</a:t>
            </a:r>
            <a:r>
              <a:rPr lang="en-US" b="1" i="1" u="sng" dirty="0" smtClean="0">
                <a:latin typeface="Bell MT" pitchFamily="18" charset="0"/>
              </a:rPr>
              <a:t> S. </a:t>
            </a:r>
            <a:r>
              <a:rPr lang="en-US" b="1" i="1" u="sng" dirty="0" err="1" smtClean="0">
                <a:latin typeface="Bell MT" pitchFamily="18" charset="0"/>
              </a:rPr>
              <a:t>Sonawane</a:t>
            </a:r>
            <a:endParaRPr lang="en-US" b="1" i="1" u="sng" dirty="0" smtClean="0">
              <a:latin typeface="Bell MT" pitchFamily="18" charset="0"/>
            </a:endParaRPr>
          </a:p>
          <a:p>
            <a:r>
              <a:rPr lang="en-US" dirty="0">
                <a:latin typeface="Bell MT" pitchFamily="18" charset="0"/>
              </a:rPr>
              <a:t> </a:t>
            </a:r>
            <a:r>
              <a:rPr lang="en-US" dirty="0" smtClean="0">
                <a:latin typeface="Bell MT" pitchFamily="18" charset="0"/>
              </a:rPr>
              <a:t>                      Asst. Professor,</a:t>
            </a:r>
          </a:p>
          <a:p>
            <a:r>
              <a:rPr lang="en-US" dirty="0">
                <a:latin typeface="Bell MT" pitchFamily="18" charset="0"/>
              </a:rPr>
              <a:t> </a:t>
            </a:r>
            <a:r>
              <a:rPr lang="en-US" dirty="0" smtClean="0">
                <a:latin typeface="Bell MT" pitchFamily="18" charset="0"/>
              </a:rPr>
              <a:t>                      Electronics Department,</a:t>
            </a:r>
          </a:p>
          <a:p>
            <a:r>
              <a:rPr lang="en-US" dirty="0">
                <a:latin typeface="Bell MT" pitchFamily="18" charset="0"/>
              </a:rPr>
              <a:t> </a:t>
            </a:r>
            <a:r>
              <a:rPr lang="en-US" dirty="0" smtClean="0">
                <a:latin typeface="Bell MT" pitchFamily="18" charset="0"/>
              </a:rPr>
              <a:t>                      </a:t>
            </a:r>
            <a:r>
              <a:rPr lang="en-US" dirty="0">
                <a:latin typeface="Bell MT" pitchFamily="18" charset="0"/>
              </a:rPr>
              <a:t>S.T.E.S. &amp; Co-Op E.S. Ltd </a:t>
            </a:r>
            <a:endParaRPr lang="en-US" dirty="0" smtClean="0">
              <a:latin typeface="Bell MT" pitchFamily="18" charset="0"/>
            </a:endParaRPr>
          </a:p>
          <a:p>
            <a:r>
              <a:rPr lang="en-US" dirty="0">
                <a:latin typeface="Bell MT" pitchFamily="18" charset="0"/>
              </a:rPr>
              <a:t> </a:t>
            </a:r>
            <a:r>
              <a:rPr lang="en-US" dirty="0" smtClean="0">
                <a:latin typeface="Bell MT" pitchFamily="18" charset="0"/>
              </a:rPr>
              <a:t>                      Science </a:t>
            </a:r>
            <a:r>
              <a:rPr lang="en-US" dirty="0">
                <a:latin typeface="Bell MT" pitchFamily="18" charset="0"/>
              </a:rPr>
              <a:t>Senior College </a:t>
            </a:r>
            <a:r>
              <a:rPr lang="en-US" dirty="0" err="1" smtClean="0">
                <a:latin typeface="Bell MT" pitchFamily="18" charset="0"/>
              </a:rPr>
              <a:t>Shahada</a:t>
            </a:r>
            <a:r>
              <a:rPr lang="en-US" dirty="0" smtClean="0"/>
              <a:t>                       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Instruction Set of 8085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228704-E019-48CA-9E01-B08CABAA76CE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0"/>
              </a:spcBef>
              <a:spcAft>
                <a:spcPts val="240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 smtClean="0"/>
              <a:t>An instruction is a binary pattern designed inside a microprocessor to perform a specific function.</a:t>
            </a:r>
          </a:p>
          <a:p>
            <a:pPr marL="274320" indent="-274320" eaLnBrk="1" fontAlgn="auto" hangingPunct="1">
              <a:spcBef>
                <a:spcPts val="0"/>
              </a:spcBef>
              <a:spcAft>
                <a:spcPts val="240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 smtClean="0"/>
              <a:t>The entire group of instructions that a microprocessor supports is called </a:t>
            </a:r>
            <a:r>
              <a:rPr lang="en-US" sz="2400" b="1" i="1" dirty="0" smtClean="0"/>
              <a:t>Instruction Set</a:t>
            </a:r>
            <a:r>
              <a:rPr lang="en-US" sz="2400" dirty="0" smtClean="0"/>
              <a:t>.</a:t>
            </a:r>
          </a:p>
          <a:p>
            <a:pPr marL="274320" indent="-274320" eaLnBrk="1" fontAlgn="auto" hangingPunct="1">
              <a:spcBef>
                <a:spcPts val="0"/>
              </a:spcBef>
              <a:spcAft>
                <a:spcPts val="240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 smtClean="0"/>
              <a:t>8085 has </a:t>
            </a:r>
            <a:r>
              <a:rPr lang="en-US" sz="2400" b="1" dirty="0" smtClean="0"/>
              <a:t>246</a:t>
            </a:r>
            <a:r>
              <a:rPr lang="en-US" sz="2400" dirty="0" smtClean="0"/>
              <a:t> instructions.</a:t>
            </a:r>
          </a:p>
          <a:p>
            <a:pPr marL="274320" indent="-274320" eaLnBrk="1" fontAlgn="auto" hangingPunct="1">
              <a:spcBef>
                <a:spcPts val="0"/>
              </a:spcBef>
              <a:spcAft>
                <a:spcPts val="240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 smtClean="0"/>
              <a:t>Each instruction is represented by an 8-bit binary value.</a:t>
            </a:r>
          </a:p>
          <a:p>
            <a:pPr marL="274320" indent="-274320" eaLnBrk="1" fontAlgn="auto" hangingPunct="1">
              <a:spcBef>
                <a:spcPts val="0"/>
              </a:spcBef>
              <a:spcAft>
                <a:spcPts val="240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 smtClean="0"/>
              <a:t>These 8-bits of binary value is called </a:t>
            </a:r>
            <a:r>
              <a:rPr lang="en-US" sz="2400" b="1" i="1" dirty="0" smtClean="0"/>
              <a:t>Op-Code</a:t>
            </a:r>
            <a:r>
              <a:rPr lang="en-US" sz="2400" dirty="0" smtClean="0"/>
              <a:t> or </a:t>
            </a:r>
            <a:r>
              <a:rPr lang="en-US" sz="2400" b="1" i="1" dirty="0" smtClean="0"/>
              <a:t>Instruction Byte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b="1" smtClean="0"/>
              <a:t>Classification of Instruction Set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D763E6-F7AF-422A-A4AC-D11BD150BB4B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7171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  <a:spcAft>
                <a:spcPts val="2400"/>
              </a:spcAft>
            </a:pPr>
            <a:endParaRPr lang="en-US" smtClean="0"/>
          </a:p>
          <a:p>
            <a:pPr eaLnBrk="1" hangingPunct="1">
              <a:spcBef>
                <a:spcPct val="0"/>
              </a:spcBef>
              <a:spcAft>
                <a:spcPts val="2400"/>
              </a:spcAft>
            </a:pPr>
            <a:r>
              <a:rPr lang="en-US" smtClean="0"/>
              <a:t>Data Transfer Instruction</a:t>
            </a:r>
          </a:p>
          <a:p>
            <a:pPr eaLnBrk="1" hangingPunct="1">
              <a:spcBef>
                <a:spcPct val="0"/>
              </a:spcBef>
              <a:spcAft>
                <a:spcPts val="2400"/>
              </a:spcAft>
            </a:pPr>
            <a:r>
              <a:rPr lang="en-US" smtClean="0"/>
              <a:t>Arithmetic Instructions</a:t>
            </a:r>
          </a:p>
          <a:p>
            <a:pPr eaLnBrk="1" hangingPunct="1">
              <a:spcBef>
                <a:spcPct val="0"/>
              </a:spcBef>
              <a:spcAft>
                <a:spcPts val="2400"/>
              </a:spcAft>
            </a:pPr>
            <a:r>
              <a:rPr lang="en-US" smtClean="0"/>
              <a:t>Logical Instructions</a:t>
            </a:r>
          </a:p>
          <a:p>
            <a:pPr eaLnBrk="1" hangingPunct="1">
              <a:spcBef>
                <a:spcPct val="0"/>
              </a:spcBef>
              <a:spcAft>
                <a:spcPts val="2400"/>
              </a:spcAft>
            </a:pPr>
            <a:r>
              <a:rPr lang="en-US" smtClean="0"/>
              <a:t>Branching Instructions</a:t>
            </a:r>
          </a:p>
          <a:p>
            <a:pPr eaLnBrk="1" hangingPunct="1">
              <a:spcBef>
                <a:spcPct val="0"/>
              </a:spcBef>
              <a:spcAft>
                <a:spcPts val="2400"/>
              </a:spcAft>
            </a:pPr>
            <a:r>
              <a:rPr lang="en-US" smtClean="0"/>
              <a:t>Control Instructions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Data Transfer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CE907B-4412-4761-A360-4D9EFD57AC0B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8198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spcAft>
                <a:spcPts val="2400"/>
              </a:spcAft>
            </a:pPr>
            <a:r>
              <a:rPr lang="en-US" dirty="0" smtClean="0"/>
              <a:t>These instructions move data between registers, or between memory and registers.</a:t>
            </a:r>
          </a:p>
          <a:p>
            <a:pPr eaLnBrk="1" hangingPunct="1">
              <a:spcBef>
                <a:spcPct val="0"/>
              </a:spcBef>
              <a:spcAft>
                <a:spcPts val="2400"/>
              </a:spcAft>
            </a:pPr>
            <a:r>
              <a:rPr lang="en-US" dirty="0" smtClean="0"/>
              <a:t>These instructions copy data from source to destination.</a:t>
            </a:r>
          </a:p>
          <a:p>
            <a:pPr eaLnBrk="1" hangingPunct="1">
              <a:spcBef>
                <a:spcPct val="0"/>
              </a:spcBef>
              <a:spcAft>
                <a:spcPts val="2400"/>
              </a:spcAft>
            </a:pPr>
            <a:r>
              <a:rPr lang="en-US" dirty="0" smtClean="0"/>
              <a:t>While copying, the contents of source are not modified.</a:t>
            </a:r>
          </a:p>
        </p:txBody>
      </p:sp>
      <p:sp>
        <p:nvSpPr>
          <p:cNvPr id="8196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8197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Data Transfer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25BA36-8E7C-4AF3-AAA1-CE4488024444}" type="slidenum">
              <a:rPr lang="en-US"/>
              <a:pPr>
                <a:defRPr/>
              </a:pPr>
              <a:t>5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990599" y="1935163"/>
          <a:ext cx="7696200" cy="155497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61120"/>
                <a:gridCol w="2291681"/>
                <a:gridCol w="4343399"/>
              </a:tblGrid>
              <a:tr h="37102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43" marB="457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43" marB="457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43" marB="45743"/>
                </a:tc>
              </a:tr>
              <a:tr h="91485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MOV</a:t>
                      </a:r>
                      <a:endParaRPr lang="en-US" sz="1800" dirty="0"/>
                    </a:p>
                  </a:txBody>
                  <a:tcPr marT="45743" marB="45743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Rd, </a:t>
                      </a:r>
                      <a:r>
                        <a:rPr lang="en-US" sz="1800" dirty="0" err="1" smtClean="0"/>
                        <a:t>Rs</a:t>
                      </a:r>
                      <a:endParaRPr lang="en-US" sz="1800" dirty="0" smtClean="0"/>
                    </a:p>
                    <a:p>
                      <a:r>
                        <a:rPr lang="en-US" sz="1800" dirty="0" smtClean="0"/>
                        <a:t>M, </a:t>
                      </a:r>
                      <a:r>
                        <a:rPr lang="en-US" sz="1800" dirty="0" err="1" smtClean="0"/>
                        <a:t>Rs</a:t>
                      </a:r>
                      <a:endParaRPr lang="en-US" sz="1800" dirty="0" smtClean="0"/>
                    </a:p>
                    <a:p>
                      <a:r>
                        <a:rPr lang="en-US" sz="1800" dirty="0" smtClean="0"/>
                        <a:t>Rd, M</a:t>
                      </a:r>
                      <a:endParaRPr lang="en-US" sz="1800" dirty="0"/>
                    </a:p>
                  </a:txBody>
                  <a:tcPr marT="45743" marB="45743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Copy from source to destination.</a:t>
                      </a:r>
                      <a:endParaRPr lang="en-US" sz="1800" dirty="0"/>
                    </a:p>
                  </a:txBody>
                  <a:tcPr marT="45743" marB="45743"/>
                </a:tc>
              </a:tr>
            </a:tbl>
          </a:graphicData>
        </a:graphic>
      </p:graphicFrame>
      <p:sp>
        <p:nvSpPr>
          <p:cNvPr id="9234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9235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066800" y="3213100"/>
            <a:ext cx="7620000" cy="311150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/>
              <a:t>This instruction copies the contents of the </a:t>
            </a:r>
            <a:r>
              <a:rPr lang="en-US" dirty="0" smtClean="0"/>
              <a:t>source register </a:t>
            </a:r>
            <a:r>
              <a:rPr lang="en-US" dirty="0"/>
              <a:t>into the destination </a:t>
            </a:r>
            <a:r>
              <a:rPr lang="en-US" dirty="0" smtClean="0"/>
              <a:t>register. 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contents </a:t>
            </a:r>
            <a:r>
              <a:rPr lang="en-US" dirty="0" smtClean="0"/>
              <a:t>of the </a:t>
            </a:r>
            <a:r>
              <a:rPr lang="en-US" dirty="0"/>
              <a:t>source register are not </a:t>
            </a:r>
            <a:r>
              <a:rPr lang="en-US" dirty="0" smtClean="0"/>
              <a:t>altered.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If </a:t>
            </a:r>
            <a:r>
              <a:rPr lang="en-US" dirty="0"/>
              <a:t>one of the operands is </a:t>
            </a:r>
            <a:r>
              <a:rPr lang="en-US" dirty="0" smtClean="0"/>
              <a:t>a memory </a:t>
            </a:r>
            <a:r>
              <a:rPr lang="en-US" dirty="0"/>
              <a:t>location, its location is specified by the contents </a:t>
            </a:r>
            <a:r>
              <a:rPr lang="en-US" dirty="0" smtClean="0"/>
              <a:t>of the </a:t>
            </a:r>
            <a:r>
              <a:rPr lang="en-US" dirty="0"/>
              <a:t>HL registers.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b="1" dirty="0"/>
              <a:t>Example:</a:t>
            </a:r>
            <a:r>
              <a:rPr lang="en-US" dirty="0"/>
              <a:t> MOV B, C or MOV B, 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Data Transfer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9CED8F-9C14-4D3B-BCF4-E728AD7E3101}" type="slidenum">
              <a:rPr lang="en-US"/>
              <a:pPr>
                <a:defRPr/>
              </a:pPr>
              <a:t>6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MVI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Rd,</a:t>
                      </a:r>
                      <a:r>
                        <a:rPr lang="en-US" sz="1800" baseline="0" dirty="0" smtClean="0"/>
                        <a:t> Data</a:t>
                      </a:r>
                    </a:p>
                    <a:p>
                      <a:r>
                        <a:rPr lang="en-US" sz="1800" baseline="0" dirty="0" smtClean="0"/>
                        <a:t>M, Data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Move immediate 8-bit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10258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10259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10260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8-bit data is stored in the destination register or memory.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If the operand is a memory location, its location is specified by the contents of the H-L registers.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 b="1"/>
              <a:t>Example:</a:t>
            </a:r>
            <a:r>
              <a:rPr lang="en-US" sz="2600"/>
              <a:t> MVI B, 57H or MVI M, 57H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Data Transfer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580FF5-F1F7-4FAC-B4E3-D02D7F6CF251}" type="slidenum">
              <a:rPr lang="en-US"/>
              <a:pPr>
                <a:defRPr/>
              </a:pPr>
              <a:t>7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74136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68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00" marB="45700"/>
                </a:tc>
              </a:tr>
              <a:tr h="3706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LDA</a:t>
                      </a:r>
                      <a:endParaRPr lang="en-US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16-bit address</a:t>
                      </a:r>
                      <a:endParaRPr lang="en-US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Load</a:t>
                      </a:r>
                      <a:r>
                        <a:rPr lang="en-US" sz="1800" baseline="0" dirty="0" smtClean="0"/>
                        <a:t> Accumulator</a:t>
                      </a:r>
                      <a:endParaRPr lang="en-US" sz="1800" dirty="0"/>
                    </a:p>
                  </a:txBody>
                  <a:tcPr marT="45700" marB="45700"/>
                </a:tc>
              </a:tr>
            </a:tbl>
          </a:graphicData>
        </a:graphic>
      </p:graphicFrame>
      <p:sp>
        <p:nvSpPr>
          <p:cNvPr id="11282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11283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11284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contents of a memory location, specified by a 16-bit address in the operand, are copied to the accumulator.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contents of the source are not altered.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 b="1"/>
              <a:t>Example:</a:t>
            </a:r>
            <a:r>
              <a:rPr lang="en-US" sz="2600"/>
              <a:t> LDA 2034H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Data Transfer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F96BAC-8039-4F85-86AF-143643C0514A}" type="slidenum">
              <a:rPr lang="en-US"/>
              <a:pPr>
                <a:defRPr/>
              </a:pPr>
              <a:t>8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LDAX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B/D Register Pair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u="none" strike="noStrike" kern="1200" baseline="0" dirty="0" smtClean="0"/>
                        <a:t>Load accumulator indirect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12306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12307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3213100"/>
            <a:ext cx="8229600" cy="311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/>
              <a:t>The contents of the designated register pair point to a </a:t>
            </a:r>
            <a:r>
              <a:rPr lang="en-US" dirty="0" smtClean="0"/>
              <a:t>memory location.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This </a:t>
            </a:r>
            <a:r>
              <a:rPr lang="en-US" dirty="0"/>
              <a:t>instruction copies the contents of that </a:t>
            </a:r>
            <a:r>
              <a:rPr lang="en-US" dirty="0" smtClean="0"/>
              <a:t>memory location </a:t>
            </a:r>
            <a:r>
              <a:rPr lang="en-US" dirty="0"/>
              <a:t>into the </a:t>
            </a:r>
            <a:r>
              <a:rPr lang="en-US" dirty="0" smtClean="0"/>
              <a:t>accumulator.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The </a:t>
            </a:r>
            <a:r>
              <a:rPr lang="en-US" dirty="0"/>
              <a:t>contents of either </a:t>
            </a:r>
            <a:r>
              <a:rPr lang="en-US" dirty="0" smtClean="0"/>
              <a:t>the register </a:t>
            </a:r>
            <a:r>
              <a:rPr lang="en-US" dirty="0"/>
              <a:t>pair or the memory location are not altered.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b="1" dirty="0"/>
              <a:t>Example:</a:t>
            </a:r>
            <a:r>
              <a:rPr lang="en-US" dirty="0"/>
              <a:t> LDAX 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Data Transfer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B84C62-3548-4572-B8E3-2FDDE7B4B4B6}" type="slidenum">
              <a:rPr lang="en-US"/>
              <a:pPr>
                <a:defRPr/>
              </a:pPr>
              <a:t>9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LXI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Reg.</a:t>
                      </a:r>
                      <a:r>
                        <a:rPr lang="en-US" sz="1800" baseline="0" dirty="0" smtClean="0"/>
                        <a:t> pair, 16-bit data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u="none" strike="noStrike" kern="1200" baseline="0" dirty="0" smtClean="0"/>
                        <a:t>Load register pair immediate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13330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13331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13332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This instruction loads 16-bit data in the register pair.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 b="1"/>
              <a:t>Example:</a:t>
            </a:r>
            <a:r>
              <a:rPr lang="en-US" sz="2600"/>
              <a:t> LXI H, 2034 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Data Transfer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82696E-846A-40DD-AEA2-17754A1E231E}" type="slidenum">
              <a:rPr lang="en-US"/>
              <a:pPr>
                <a:defRPr/>
              </a:pPr>
              <a:t>10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LHLD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16-bit address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u="none" strike="noStrike" kern="1200" baseline="0" dirty="0" smtClean="0"/>
                        <a:t>Load H-L registers direct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14354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14355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14356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This instruction copies the contents of memory location pointed out by 16-bit address into register L.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It copies the contents of next memory location into register H.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 b="1"/>
              <a:t>Example:</a:t>
            </a:r>
            <a:r>
              <a:rPr lang="en-US" sz="2600"/>
              <a:t> LHLD 2040 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Data Transfer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F0C4D8-ECE1-4BDD-9248-4CE7F06E8676}" type="slidenum">
              <a:rPr lang="en-US"/>
              <a:pPr>
                <a:defRPr/>
              </a:pPr>
              <a:t>11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STA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16-bit address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u="none" strike="noStrike" kern="1200" baseline="0" dirty="0" smtClean="0"/>
                        <a:t>Store accumulator direct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15378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15379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15380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contents of accumulator are copied into the memory location specified by the operand.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 b="1"/>
              <a:t>Example:</a:t>
            </a:r>
            <a:r>
              <a:rPr lang="en-US" sz="2600"/>
              <a:t> STA 2500 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Data Transfer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F1B6CA-42D2-40BC-B2EE-5CF35A25EB8D}" type="slidenum">
              <a:rPr lang="en-US"/>
              <a:pPr>
                <a:defRPr/>
              </a:pPr>
              <a:t>12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STAX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Reg. pair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u="none" strike="noStrike" kern="1200" baseline="0" dirty="0" smtClean="0"/>
                        <a:t>Store accumulator indirect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16402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16403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16404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contents of accumulator are copied into the memory location specified by the contents of the register pair.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 b="1"/>
              <a:t>Example:</a:t>
            </a:r>
            <a:r>
              <a:rPr lang="en-US" sz="2600"/>
              <a:t> STAX 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Data Transfer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690CE5-3689-46AC-A6FB-089A2C4DDC6E}" type="slidenum">
              <a:rPr lang="en-US"/>
              <a:pPr>
                <a:defRPr/>
              </a:pPr>
              <a:t>13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SHLD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16-bit address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u="none" strike="noStrike" kern="1200" baseline="0" dirty="0" smtClean="0"/>
                        <a:t>Store H-L registers direct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17426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17427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17428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contents of register L are stored into memory location specified by the 16-bit address.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contents of register H are stored into the next memory location.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 b="1"/>
              <a:t>Example:</a:t>
            </a:r>
            <a:r>
              <a:rPr lang="en-US" sz="2600"/>
              <a:t> SHLD 2550 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Data Transfer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2DAA08-B9D5-4EDE-9243-0AA7D918280D}" type="slidenum">
              <a:rPr lang="en-US"/>
              <a:pPr>
                <a:defRPr/>
              </a:pPr>
              <a:t>14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XCHG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None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u="none" strike="noStrike" kern="1200" baseline="0" dirty="0" smtClean="0"/>
                        <a:t>Exchange H-L with D-E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18450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18451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18452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contents of register H are exchanged with the contents of register D.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contents of register L are exchanged with the contents of register E.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 b="1"/>
              <a:t>Example:</a:t>
            </a:r>
            <a:r>
              <a:rPr lang="en-US" sz="2600"/>
              <a:t> XCHG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Data Transfer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8A5F83-800F-4B7A-8ADA-321FDB71BEBC}" type="slidenum">
              <a:rPr lang="en-US"/>
              <a:pPr>
                <a:defRPr/>
              </a:pPr>
              <a:t>15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SPHL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None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u="none" strike="noStrike" kern="1200" baseline="0" dirty="0" smtClean="0"/>
                        <a:t>Copy H-L pair to the Stack Pointer (SP)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19474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19475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19476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This instruction loads the contents of H-L pair into SP.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 b="1"/>
              <a:t>Example:</a:t>
            </a:r>
            <a:r>
              <a:rPr lang="en-US" sz="2600"/>
              <a:t> SPHL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Data Transfer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D2A2D8-4B99-41E9-97F2-76C0DB727C34}" type="slidenum">
              <a:rPr lang="en-US"/>
              <a:pPr>
                <a:defRPr/>
              </a:pPr>
              <a:t>16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XTHL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None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u="none" strike="noStrike" kern="1200" baseline="0" dirty="0" smtClean="0"/>
                        <a:t>Exchange H–L with top of stack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20498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20499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20500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contents of L register are exchanged with the location pointed out by the contents of the SP.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contents of H register are exchanged with the next location (SP + 1).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 b="1"/>
              <a:t>Example:</a:t>
            </a:r>
            <a:r>
              <a:rPr lang="en-US" sz="2600"/>
              <a:t> XTHL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Data Transfer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5A4C1-817E-4BB4-8A2F-6587B797BDEE}" type="slidenum">
              <a:rPr lang="en-US"/>
              <a:pPr>
                <a:defRPr/>
              </a:pPr>
              <a:t>17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PCHL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None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u="none" strike="noStrike" kern="1200" baseline="0" dirty="0" smtClean="0"/>
                        <a:t>Load program counter with H-L contents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21522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21523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21524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contents of registers H and L are copied into the program counter (PC).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contents of H are placed as the high-order byte and the contents of L as the low-order byte.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 b="1"/>
              <a:t>Example:</a:t>
            </a:r>
            <a:r>
              <a:rPr lang="en-US" sz="2600"/>
              <a:t> PCHL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Data Transfer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FBF44E-286D-42AC-89AC-EFEF35A18CE9}" type="slidenum">
              <a:rPr lang="en-US"/>
              <a:pPr>
                <a:defRPr/>
              </a:pPr>
              <a:t>18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PUSH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Reg. pair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u="none" strike="noStrike" kern="1200" baseline="0" dirty="0" smtClean="0"/>
                        <a:t>Push register pair onto stack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22546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22547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3213100"/>
            <a:ext cx="8229600" cy="31115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The contents of register pair are copied onto stack.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SP is decremented and the contents of high-order registers (B, D, H, A) are copied into stack.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SP is again decremented and the contents of low-order registers (C, E, L, Flags) are copied into stack.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b="1" dirty="0" smtClean="0"/>
              <a:t>Example:</a:t>
            </a:r>
            <a:r>
              <a:rPr lang="en-US" dirty="0"/>
              <a:t> </a:t>
            </a:r>
            <a:r>
              <a:rPr lang="en-US" dirty="0" smtClean="0"/>
              <a:t>PUSH B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Data Transfer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282CEE-4EA7-4132-AA2F-6E7429C6C925}" type="slidenum">
              <a:rPr lang="en-US"/>
              <a:pPr>
                <a:defRPr/>
              </a:pPr>
              <a:t>19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POP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Reg. pair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u="none" strike="noStrike" kern="1200" baseline="0" dirty="0" smtClean="0"/>
                        <a:t>Pop stack to register pair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23570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23571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3213100"/>
            <a:ext cx="8229600" cy="31115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The contents of top of stack are copied into register pair.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The contents of location pointed out by SP are copied to the low-order register (C, E, L, Flags).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SP is incremented and the contents of location are copied to the high-order register (B, D, H, A).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b="1" dirty="0" smtClean="0"/>
              <a:t>Example:</a:t>
            </a:r>
            <a:r>
              <a:rPr lang="en-US" dirty="0"/>
              <a:t> </a:t>
            </a:r>
            <a:r>
              <a:rPr lang="en-US" dirty="0" smtClean="0"/>
              <a:t>POP 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Data Transfer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EE5707-FA04-491E-8CE0-2C18E16FC9ED}" type="slidenum">
              <a:rPr lang="en-US"/>
              <a:pPr>
                <a:defRPr/>
              </a:pPr>
              <a:t>20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OUT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8-bit port address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u="none" strike="noStrike" kern="1200" baseline="0" dirty="0" smtClean="0"/>
                        <a:t>Copy data from accumulator to a port with 8-bit address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24594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24595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24596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contents of accumulator are copied into the I/O port.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 b="1"/>
              <a:t>Example:</a:t>
            </a:r>
            <a:r>
              <a:rPr lang="en-US" sz="2600"/>
              <a:t> OUT 78 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Data Transfer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B7F656-CC62-4651-85B0-A657ADF462D0}" type="slidenum">
              <a:rPr lang="en-US"/>
              <a:pPr>
                <a:defRPr/>
              </a:pPr>
              <a:t>21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IN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8-bit port address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u="none" strike="noStrike" kern="1200" baseline="0" dirty="0" smtClean="0"/>
                        <a:t>Copy data to accumulator from a port with 8-bit address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25618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25619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25620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contents of I/O port are copied into accumulator.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 b="1"/>
              <a:t>Example:</a:t>
            </a:r>
            <a:r>
              <a:rPr lang="en-US" sz="2600"/>
              <a:t> IN 8C 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Arithmetic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CE3163-8A5C-4228-A6C9-20A910F35257}" type="slidenum">
              <a:rPr lang="en-US"/>
              <a:pPr>
                <a:defRPr/>
              </a:pPr>
              <a:t>22</a:t>
            </a:fld>
            <a:endParaRPr lang="en-US"/>
          </a:p>
        </p:txBody>
      </p:sp>
      <p:sp>
        <p:nvSpPr>
          <p:cNvPr id="26630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spcAft>
                <a:spcPts val="2400"/>
              </a:spcAft>
            </a:pPr>
            <a:r>
              <a:rPr lang="en-US" smtClean="0"/>
              <a:t>These instructions perform the operations like:</a:t>
            </a:r>
          </a:p>
          <a:p>
            <a:pPr lvl="1" eaLnBrk="1" hangingPunct="1">
              <a:spcBef>
                <a:spcPct val="0"/>
              </a:spcBef>
              <a:spcAft>
                <a:spcPts val="2400"/>
              </a:spcAft>
            </a:pPr>
            <a:r>
              <a:rPr lang="en-US" smtClean="0"/>
              <a:t>Addition</a:t>
            </a:r>
          </a:p>
          <a:p>
            <a:pPr lvl="1" eaLnBrk="1" hangingPunct="1">
              <a:spcBef>
                <a:spcPct val="0"/>
              </a:spcBef>
              <a:spcAft>
                <a:spcPts val="2400"/>
              </a:spcAft>
            </a:pPr>
            <a:r>
              <a:rPr lang="en-US" smtClean="0"/>
              <a:t>Subtract</a:t>
            </a:r>
          </a:p>
          <a:p>
            <a:pPr lvl="1" eaLnBrk="1" hangingPunct="1">
              <a:spcBef>
                <a:spcPct val="0"/>
              </a:spcBef>
              <a:spcAft>
                <a:spcPts val="2400"/>
              </a:spcAft>
            </a:pPr>
            <a:r>
              <a:rPr lang="en-US" smtClean="0"/>
              <a:t>Increment</a:t>
            </a:r>
          </a:p>
          <a:p>
            <a:pPr lvl="1" eaLnBrk="1" hangingPunct="1">
              <a:spcBef>
                <a:spcPct val="0"/>
              </a:spcBef>
              <a:spcAft>
                <a:spcPts val="2400"/>
              </a:spcAft>
            </a:pPr>
            <a:r>
              <a:rPr lang="en-US" smtClean="0"/>
              <a:t>Decrement</a:t>
            </a:r>
          </a:p>
        </p:txBody>
      </p:sp>
      <p:sp>
        <p:nvSpPr>
          <p:cNvPr id="26628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26629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Addition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9269EF-D660-4EF9-8ACB-0AEB05FC018A}" type="slidenum">
              <a:rPr lang="en-US"/>
              <a:pPr>
                <a:defRPr/>
              </a:pPr>
              <a:t>23</a:t>
            </a:fld>
            <a:endParaRPr lang="en-US"/>
          </a:p>
        </p:txBody>
      </p:sp>
      <p:sp>
        <p:nvSpPr>
          <p:cNvPr id="27654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  <a:spcAft>
                <a:spcPts val="2400"/>
              </a:spcAft>
            </a:pPr>
            <a:r>
              <a:rPr lang="en-US" smtClean="0"/>
              <a:t>Any 8-bit number, or the contents of register, or the contents of memory location can be added to the contents of accumulator.</a:t>
            </a:r>
          </a:p>
          <a:p>
            <a:pPr eaLnBrk="1" hangingPunct="1">
              <a:spcBef>
                <a:spcPct val="0"/>
              </a:spcBef>
              <a:spcAft>
                <a:spcPts val="2400"/>
              </a:spcAft>
            </a:pPr>
            <a:r>
              <a:rPr lang="en-US" smtClean="0"/>
              <a:t>The result (sum) is stored in the accumulator.</a:t>
            </a:r>
          </a:p>
          <a:p>
            <a:pPr eaLnBrk="1" hangingPunct="1">
              <a:spcBef>
                <a:spcPct val="0"/>
              </a:spcBef>
              <a:spcAft>
                <a:spcPts val="2400"/>
              </a:spcAft>
            </a:pPr>
            <a:r>
              <a:rPr lang="en-US" smtClean="0"/>
              <a:t>No two other 8-bit registers can be added directly.</a:t>
            </a:r>
          </a:p>
          <a:p>
            <a:pPr eaLnBrk="1" hangingPunct="1">
              <a:spcBef>
                <a:spcPct val="0"/>
              </a:spcBef>
              <a:spcAft>
                <a:spcPts val="2400"/>
              </a:spcAft>
            </a:pPr>
            <a:r>
              <a:rPr lang="en-US" b="1" smtClean="0"/>
              <a:t>Example:</a:t>
            </a:r>
            <a:r>
              <a:rPr lang="en-US" smtClean="0"/>
              <a:t> The contents of register B cannot  be added directly to the contents of register C.</a:t>
            </a:r>
          </a:p>
        </p:txBody>
      </p:sp>
      <p:sp>
        <p:nvSpPr>
          <p:cNvPr id="27652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27653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Subtraction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E26E06-E521-4857-9A4F-E75E524A4DDF}" type="slidenum">
              <a:rPr lang="en-US"/>
              <a:pPr>
                <a:defRPr/>
              </a:pPr>
              <a:t>24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Any 8-bit number, or the contents of register, or the contents of memory location can be subtracted from the contents of accumulator.</a:t>
            </a:r>
          </a:p>
          <a:p>
            <a:pPr eaLnBrk="1" hangingPunct="1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The result is stored in the accumulator.</a:t>
            </a:r>
          </a:p>
          <a:p>
            <a:pPr eaLnBrk="1" hangingPunct="1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Subtraction is performed in 2’s complement form.</a:t>
            </a:r>
          </a:p>
          <a:p>
            <a:pPr eaLnBrk="1" hangingPunct="1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If the result is negative, it is stored in 2’s complement form.</a:t>
            </a:r>
          </a:p>
          <a:p>
            <a:pPr eaLnBrk="1" hangingPunct="1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No two other 8-bit registers can be subtracted directly.</a:t>
            </a:r>
          </a:p>
        </p:txBody>
      </p:sp>
      <p:sp>
        <p:nvSpPr>
          <p:cNvPr id="28676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28677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Increment / Decrement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A0C4C4-574F-4D0A-BF32-939FB59E60CA}" type="slidenum">
              <a:rPr lang="en-US"/>
              <a:pPr>
                <a:defRPr/>
              </a:pPr>
              <a:t>25</a:t>
            </a:fld>
            <a:endParaRPr lang="en-US"/>
          </a:p>
        </p:txBody>
      </p:sp>
      <p:sp>
        <p:nvSpPr>
          <p:cNvPr id="29702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spcAft>
                <a:spcPts val="2400"/>
              </a:spcAft>
            </a:pPr>
            <a:r>
              <a:rPr lang="en-US" smtClean="0"/>
              <a:t>The 8-bit contents of a register or a memory location can be incremented or decremented by 1.</a:t>
            </a:r>
          </a:p>
          <a:p>
            <a:pPr eaLnBrk="1" hangingPunct="1">
              <a:spcBef>
                <a:spcPct val="0"/>
              </a:spcBef>
              <a:spcAft>
                <a:spcPts val="2400"/>
              </a:spcAft>
            </a:pPr>
            <a:r>
              <a:rPr lang="en-US" smtClean="0"/>
              <a:t>The 16-bit contents of a register pair can be incremented or decremented by 1.</a:t>
            </a:r>
          </a:p>
          <a:p>
            <a:pPr eaLnBrk="1" hangingPunct="1">
              <a:spcBef>
                <a:spcPct val="0"/>
              </a:spcBef>
              <a:spcAft>
                <a:spcPts val="2400"/>
              </a:spcAft>
            </a:pPr>
            <a:r>
              <a:rPr lang="en-US" smtClean="0"/>
              <a:t>Increment or decrement can be performed on any register or a memory location.</a:t>
            </a:r>
          </a:p>
        </p:txBody>
      </p:sp>
      <p:sp>
        <p:nvSpPr>
          <p:cNvPr id="29700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29701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Arithmetic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8F9419-534C-4307-9C6C-D710ED4D4A74}" type="slidenum">
              <a:rPr lang="en-US"/>
              <a:pPr>
                <a:defRPr/>
              </a:pPr>
              <a:t>26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ADD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R</a:t>
                      </a:r>
                    </a:p>
                    <a:p>
                      <a:r>
                        <a:rPr lang="en-US" sz="1800" baseline="0" dirty="0" smtClean="0"/>
                        <a:t>M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u="none" strike="noStrike" kern="1200" baseline="0" dirty="0" smtClean="0"/>
                        <a:t>Add register or memory to accumulator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30738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30739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3213100"/>
            <a:ext cx="8229600" cy="311150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The contents of register or memory are added to the contents of accumulator.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The result is stored in accumulator.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If the operand is memory location, its address is specified by H-L pair.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All flags are modified to reflect the result of the addition.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b="1" dirty="0" smtClean="0"/>
              <a:t>Example:</a:t>
            </a:r>
            <a:r>
              <a:rPr lang="en-US" dirty="0"/>
              <a:t> </a:t>
            </a:r>
            <a:r>
              <a:rPr lang="en-US" dirty="0" smtClean="0"/>
              <a:t>ADD B or ADD 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Arithmetic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84F1AA-53B0-4C27-B550-410CBB4DD4A2}" type="slidenum">
              <a:rPr lang="en-US"/>
              <a:pPr>
                <a:defRPr/>
              </a:pPr>
              <a:t>27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ADC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R</a:t>
                      </a:r>
                    </a:p>
                    <a:p>
                      <a:r>
                        <a:rPr lang="en-US" sz="1800" baseline="0" dirty="0" smtClean="0"/>
                        <a:t>M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u="none" strike="noStrike" kern="1200" baseline="0" dirty="0" smtClean="0"/>
                        <a:t>Add register or memory to accumulator with carry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31762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31763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3213100"/>
            <a:ext cx="8229600" cy="311150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The contents of register or memory and Carry Flag (CY) are added to the contents of accumulator.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The result is stored in accumulator.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If the operand is memory location, its address is specified by H-L pair.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All flags are modified to reflect the result of the addition.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b="1" dirty="0" smtClean="0"/>
              <a:t>Example:</a:t>
            </a:r>
            <a:r>
              <a:rPr lang="en-US" dirty="0"/>
              <a:t> </a:t>
            </a:r>
            <a:r>
              <a:rPr lang="en-US" dirty="0" smtClean="0"/>
              <a:t>ADC B or ADC 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Arithmetic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B32263-0318-451F-8561-8F2E9ABC6362}" type="slidenum">
              <a:rPr lang="en-US"/>
              <a:pPr>
                <a:defRPr/>
              </a:pPr>
              <a:t>28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ADI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8-bit data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u="none" strike="noStrike" kern="1200" baseline="0" dirty="0" smtClean="0"/>
                        <a:t>Add immediate to accumulator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32786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32787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32788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8-bit data is added to the contents of accumulator.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result is stored in accumulator.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All flags are modified to reflect the result of the addition.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 b="1"/>
              <a:t>Example:</a:t>
            </a:r>
            <a:r>
              <a:rPr lang="en-US" sz="2600"/>
              <a:t> ADI 45 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Arithmetic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A85E2-19C9-4AA9-B75B-8EB0EFDC2CCD}" type="slidenum">
              <a:rPr lang="en-US"/>
              <a:pPr>
                <a:defRPr/>
              </a:pPr>
              <a:t>29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ACI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8-bit data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u="none" strike="noStrike" kern="1200" baseline="0" dirty="0" smtClean="0"/>
                        <a:t>Add immediate to accumulator with carry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33810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33811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3213100"/>
            <a:ext cx="8229600" cy="311150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The 8-bit data and the Carry Flag (CY) are added to the contents of accumulator.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The result is stored in accumulator.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All flags are modified to reflect the result of the addition.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b="1" dirty="0" smtClean="0"/>
              <a:t>Example:</a:t>
            </a:r>
            <a:r>
              <a:rPr lang="en-US" dirty="0"/>
              <a:t> </a:t>
            </a:r>
            <a:r>
              <a:rPr lang="en-US" dirty="0" smtClean="0"/>
              <a:t>ACI 45 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Arithmetic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1A4F1-33E8-48A5-896D-BD2F21B30B61}" type="slidenum">
              <a:rPr lang="en-US"/>
              <a:pPr>
                <a:defRPr/>
              </a:pPr>
              <a:t>30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DAD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Reg. pair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u="none" strike="noStrike" kern="1200" baseline="0" dirty="0" smtClean="0"/>
                        <a:t>Add register pair to H-L pair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34834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34835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3213100"/>
            <a:ext cx="8229600" cy="311150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The 16-bit contents of the register pair are added to the contents of H-L pair.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The result is stored in H-L pair.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If the result is larger than 16 bits, then CY is set.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No other flags are changed.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b="1" dirty="0" smtClean="0"/>
              <a:t>Example:</a:t>
            </a:r>
            <a:r>
              <a:rPr lang="en-US" dirty="0"/>
              <a:t> </a:t>
            </a:r>
            <a:r>
              <a:rPr lang="en-US" dirty="0" smtClean="0"/>
              <a:t>DAD B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Arithmetic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C6EAAA-F903-4749-966C-9BA8AEEEE6C6}" type="slidenum">
              <a:rPr lang="en-US"/>
              <a:pPr>
                <a:defRPr/>
              </a:pPr>
              <a:t>31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SUB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R</a:t>
                      </a:r>
                    </a:p>
                    <a:p>
                      <a:r>
                        <a:rPr lang="en-US" sz="1800" baseline="0" dirty="0" smtClean="0"/>
                        <a:t>M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u="none" strike="noStrike" kern="1200" baseline="0" dirty="0" smtClean="0"/>
                        <a:t>Subtract register or memory from accumulator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35858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35859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3213100"/>
            <a:ext cx="8229600" cy="311150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The contents of the register or memory location are subtracted from the contents of the accumulator.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The result is stored in accumulator.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/>
              <a:t>If the operand is memory location, its address is specified by H-L </a:t>
            </a:r>
            <a:r>
              <a:rPr lang="en-US" dirty="0" smtClean="0"/>
              <a:t>pair.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/>
              <a:t>All flags are modified to reflect the result </a:t>
            </a:r>
            <a:r>
              <a:rPr lang="en-US" dirty="0" smtClean="0"/>
              <a:t>of subtraction.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b="1" dirty="0" smtClean="0"/>
              <a:t>Example:</a:t>
            </a:r>
            <a:r>
              <a:rPr lang="en-US" dirty="0"/>
              <a:t> </a:t>
            </a:r>
            <a:r>
              <a:rPr lang="en-US" dirty="0" smtClean="0"/>
              <a:t>SUB B or SUB 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Arithmetic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195A5A-7ABC-4249-8AB0-0531652D0F78}" type="slidenum">
              <a:rPr lang="en-US"/>
              <a:pPr>
                <a:defRPr/>
              </a:pPr>
              <a:t>32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SBB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R</a:t>
                      </a:r>
                    </a:p>
                    <a:p>
                      <a:r>
                        <a:rPr lang="en-US" sz="1800" baseline="0" dirty="0" smtClean="0"/>
                        <a:t>M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u="none" strike="noStrike" kern="1200" baseline="0" dirty="0" smtClean="0"/>
                        <a:t>Subtract register or memory from accumulator with borrow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36882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36883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3213100"/>
            <a:ext cx="8229600" cy="311150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The contents of the register or memory location</a:t>
            </a:r>
            <a:r>
              <a:rPr lang="en-US" dirty="0"/>
              <a:t> and Borrow Flag (i.e. CY)</a:t>
            </a:r>
            <a:r>
              <a:rPr lang="en-US" dirty="0" smtClean="0"/>
              <a:t> are subtracted from the contents of the accumulator.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The result is stored in accumulator.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/>
              <a:t>If the operand is memory location, its address is specified by H-L </a:t>
            </a:r>
            <a:r>
              <a:rPr lang="en-US" dirty="0" smtClean="0"/>
              <a:t>pair.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/>
              <a:t>All flags are modified to reflect the result </a:t>
            </a:r>
            <a:r>
              <a:rPr lang="en-US" dirty="0" smtClean="0"/>
              <a:t>of subtraction.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b="1" dirty="0" smtClean="0"/>
              <a:t>Example:</a:t>
            </a:r>
            <a:r>
              <a:rPr lang="en-US" dirty="0"/>
              <a:t> </a:t>
            </a:r>
            <a:r>
              <a:rPr lang="en-US" dirty="0" smtClean="0"/>
              <a:t>SBB B or SBB 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Arithmetic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035F72-9BF5-4A05-84D3-A3B0854D16D8}" type="slidenum">
              <a:rPr lang="en-US"/>
              <a:pPr>
                <a:defRPr/>
              </a:pPr>
              <a:t>33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SUI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8-bit data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u="none" strike="noStrike" kern="1200" baseline="0" dirty="0" smtClean="0"/>
                        <a:t>Subtract immediate from accumulator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37906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37907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3213100"/>
            <a:ext cx="8229600" cy="311150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The 8-bit data is subtracted from the contents of the accumulator.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The result is stored in accumulator.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/>
              <a:t>All flags are modified to reflect the result </a:t>
            </a:r>
            <a:r>
              <a:rPr lang="en-US" dirty="0" smtClean="0"/>
              <a:t>of subtraction.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b="1" dirty="0" smtClean="0"/>
              <a:t>Example:</a:t>
            </a:r>
            <a:r>
              <a:rPr lang="en-US" dirty="0"/>
              <a:t> </a:t>
            </a:r>
            <a:r>
              <a:rPr lang="en-US" dirty="0" smtClean="0"/>
              <a:t>SUI 45 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Arithmetic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71C670-2EE2-4B67-B4AD-D578B435AF9D}" type="slidenum">
              <a:rPr lang="en-US"/>
              <a:pPr>
                <a:defRPr/>
              </a:pPr>
              <a:t>34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SBI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8-bit data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u="none" strike="noStrike" kern="1200" baseline="0" dirty="0" smtClean="0"/>
                        <a:t>Subtract immediate from accumulator with borrow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38930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38931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3213100"/>
            <a:ext cx="8229600" cy="311150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The 8-bit data and the Borrow Flag (i.e. CY) is subtracted from the contents of the accumulator.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The result is stored in accumulator.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/>
              <a:t>All flags are modified to reflect the result </a:t>
            </a:r>
            <a:r>
              <a:rPr lang="en-US" dirty="0" smtClean="0"/>
              <a:t>of subtraction.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b="1" dirty="0" smtClean="0"/>
              <a:t>Example:</a:t>
            </a:r>
            <a:r>
              <a:rPr lang="en-US" dirty="0"/>
              <a:t> </a:t>
            </a:r>
            <a:r>
              <a:rPr lang="en-US" dirty="0" smtClean="0"/>
              <a:t>SBI 45 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Arithmetic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4CC90B-C90F-4C1D-AF11-84561395BE07}" type="slidenum">
              <a:rPr lang="en-US"/>
              <a:pPr>
                <a:defRPr/>
              </a:pPr>
              <a:t>35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INR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R</a:t>
                      </a:r>
                    </a:p>
                    <a:p>
                      <a:r>
                        <a:rPr lang="en-US" sz="1800" baseline="0" dirty="0" smtClean="0"/>
                        <a:t>M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u="none" strike="noStrike" kern="1200" baseline="0" dirty="0" smtClean="0"/>
                        <a:t>Increment register or memory by 1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39954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39955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3213100"/>
            <a:ext cx="8229600" cy="31115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The contents of register or memory location are incremented by 1.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The result is stored in the same place.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If the operand is a memory location, its address is specified by the contents of H-L pair.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b="1" dirty="0" smtClean="0"/>
              <a:t>Example:</a:t>
            </a:r>
            <a:r>
              <a:rPr lang="en-US" dirty="0"/>
              <a:t> </a:t>
            </a:r>
            <a:r>
              <a:rPr lang="en-US" dirty="0" smtClean="0"/>
              <a:t>INR B or INR 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Arithmetic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D549DA-AE6A-47C4-8167-13D9F6CA20A0}" type="slidenum">
              <a:rPr lang="en-US"/>
              <a:pPr>
                <a:defRPr/>
              </a:pPr>
              <a:t>36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INX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R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u="none" strike="noStrike" kern="1200" baseline="0" dirty="0" smtClean="0"/>
                        <a:t>Increment register pair by 1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40978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40979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40980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contents of register pair are incremented by 1.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result is stored in the same place.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 b="1"/>
              <a:t>Example:</a:t>
            </a:r>
            <a:r>
              <a:rPr lang="en-US" sz="2600"/>
              <a:t> INX 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Arithmetic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4C906E-8D8A-4C25-ACCB-EC5556E642AB}" type="slidenum">
              <a:rPr lang="en-US"/>
              <a:pPr>
                <a:defRPr/>
              </a:pPr>
              <a:t>37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DCR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R</a:t>
                      </a:r>
                    </a:p>
                    <a:p>
                      <a:r>
                        <a:rPr lang="en-US" sz="1800" baseline="0" dirty="0" smtClean="0"/>
                        <a:t>M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u="none" strike="noStrike" kern="1200" baseline="0" dirty="0" smtClean="0"/>
                        <a:t>Decrement register or memory by 1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42002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42003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3213100"/>
            <a:ext cx="8229600" cy="31115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The contents of register or memory location are decremented by 1.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The result is stored in the same place.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/>
              <a:t>If the operand is a memory location, its address is specified by the contents of H-L </a:t>
            </a:r>
            <a:r>
              <a:rPr lang="en-US" dirty="0" smtClean="0"/>
              <a:t>pair.</a:t>
            </a:r>
          </a:p>
          <a:p>
            <a:pPr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en-US" b="1" dirty="0" smtClean="0"/>
              <a:t>Example:</a:t>
            </a:r>
            <a:r>
              <a:rPr lang="en-US" dirty="0"/>
              <a:t> </a:t>
            </a:r>
            <a:r>
              <a:rPr lang="en-US" dirty="0" smtClean="0"/>
              <a:t>DCR B or DCR 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Arithmetic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CBF05E-D68A-432C-9326-60416F047C61}" type="slidenum">
              <a:rPr lang="en-US"/>
              <a:pPr>
                <a:defRPr/>
              </a:pPr>
              <a:t>38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DCX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R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u="none" strike="noStrike" kern="1200" baseline="0" dirty="0" smtClean="0"/>
                        <a:t>Decrement register pair by 1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43026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43027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43028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contents of register pair are decremented by 1.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result is stored in the same place.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 b="1"/>
              <a:t>Example:</a:t>
            </a:r>
            <a:r>
              <a:rPr lang="en-US" sz="2600"/>
              <a:t> DCX 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Logical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F5AB7E-98A5-4147-A751-86244B5C8046}" type="slidenum">
              <a:rPr lang="en-US"/>
              <a:pPr>
                <a:defRPr/>
              </a:pPr>
              <a:t>39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These instructions perform logical operations on data stored in registers, memory and status flags.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endParaRPr lang="en-US" dirty="0" smtClean="0"/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The logical operations are: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AND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OR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XOR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Rotate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Compare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Complement</a:t>
            </a:r>
            <a:endParaRPr lang="en-US" dirty="0"/>
          </a:p>
        </p:txBody>
      </p:sp>
      <p:sp>
        <p:nvSpPr>
          <p:cNvPr id="44036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44037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44038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en-US" sz="2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AND, OR, XOR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014B03-AAB9-4FE0-8AA6-152D7E669DF3}" type="slidenum">
              <a:rPr lang="en-US"/>
              <a:pPr>
                <a:defRPr/>
              </a:pPr>
              <a:t>40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Any 8-bit data, or the contents of register, or memory location can logically have</a:t>
            </a:r>
          </a:p>
          <a:p>
            <a:pPr lvl="1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AND operation</a:t>
            </a:r>
          </a:p>
          <a:p>
            <a:pPr lvl="1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OR operation</a:t>
            </a:r>
          </a:p>
          <a:p>
            <a:pPr lvl="1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XOR operation</a:t>
            </a:r>
          </a:p>
          <a:p>
            <a:pPr marL="0" indent="0">
              <a:spcBef>
                <a:spcPts val="0"/>
              </a:spcBef>
              <a:spcAft>
                <a:spcPts val="2400"/>
              </a:spcAft>
              <a:buFont typeface="Wingdings 2" pitchFamily="18" charset="2"/>
              <a:buNone/>
              <a:defRPr/>
            </a:pPr>
            <a:r>
              <a:rPr lang="en-US" dirty="0"/>
              <a:t> </a:t>
            </a:r>
            <a:r>
              <a:rPr lang="en-US" dirty="0" smtClean="0"/>
              <a:t>   with the contents of accumulator.</a:t>
            </a:r>
          </a:p>
          <a:p>
            <a:pPr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The result is stored in accumulator.</a:t>
            </a:r>
            <a:endParaRPr lang="en-US" dirty="0"/>
          </a:p>
        </p:txBody>
      </p:sp>
      <p:sp>
        <p:nvSpPr>
          <p:cNvPr id="45060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45061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45062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en-US" sz="2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Rotate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9849C7-287D-4207-B1C0-04101A9EEF30}" type="slidenum">
              <a:rPr lang="en-US"/>
              <a:pPr>
                <a:defRPr/>
              </a:pPr>
              <a:t>41</a:t>
            </a:fld>
            <a:endParaRPr lang="en-US"/>
          </a:p>
        </p:txBody>
      </p:sp>
      <p:sp>
        <p:nvSpPr>
          <p:cNvPr id="46087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ct val="0"/>
              </a:spcBef>
              <a:spcAft>
                <a:spcPts val="2400"/>
              </a:spcAft>
            </a:pPr>
            <a:r>
              <a:rPr lang="en-US" smtClean="0"/>
              <a:t>Each bit in the accumulator can be shifted either left or right to the next position.</a:t>
            </a:r>
          </a:p>
        </p:txBody>
      </p:sp>
      <p:sp>
        <p:nvSpPr>
          <p:cNvPr id="46084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46085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46086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en-US" sz="2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Compare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26FEDD-B6CB-4C53-8A90-0081296DB8F2}" type="slidenum">
              <a:rPr lang="en-US"/>
              <a:pPr>
                <a:defRPr/>
              </a:pPr>
              <a:t>42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Any 8-bit data, or the contents of register, or memory location can be compares for:</a:t>
            </a:r>
          </a:p>
          <a:p>
            <a:pPr lvl="1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Equality</a:t>
            </a:r>
          </a:p>
          <a:p>
            <a:pPr lvl="1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Greater Than</a:t>
            </a:r>
          </a:p>
          <a:p>
            <a:pPr lvl="1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Less Than</a:t>
            </a:r>
          </a:p>
          <a:p>
            <a:pPr marL="0" indent="0">
              <a:spcBef>
                <a:spcPts val="0"/>
              </a:spcBef>
              <a:spcAft>
                <a:spcPts val="2400"/>
              </a:spcAft>
              <a:buFont typeface="Wingdings 2" pitchFamily="18" charset="2"/>
              <a:buNone/>
              <a:defRPr/>
            </a:pPr>
            <a:r>
              <a:rPr lang="en-US" dirty="0"/>
              <a:t> </a:t>
            </a:r>
            <a:r>
              <a:rPr lang="en-US" dirty="0" smtClean="0"/>
              <a:t>   with the contents of accumulator.</a:t>
            </a:r>
          </a:p>
          <a:p>
            <a:pPr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 smtClean="0"/>
              <a:t>The result is reflected in status flags.</a:t>
            </a:r>
            <a:endParaRPr lang="en-US" dirty="0"/>
          </a:p>
        </p:txBody>
      </p:sp>
      <p:sp>
        <p:nvSpPr>
          <p:cNvPr id="47108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47109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47110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en-US" sz="2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Complement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7E783D-41BD-4278-8D9F-BBFF3A289A51}" type="slidenum">
              <a:rPr lang="en-US"/>
              <a:pPr>
                <a:defRPr/>
              </a:pPr>
              <a:t>43</a:t>
            </a:fld>
            <a:endParaRPr lang="en-US"/>
          </a:p>
        </p:txBody>
      </p:sp>
      <p:sp>
        <p:nvSpPr>
          <p:cNvPr id="48135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ct val="0"/>
              </a:spcBef>
              <a:spcAft>
                <a:spcPts val="2400"/>
              </a:spcAft>
            </a:pPr>
            <a:r>
              <a:rPr lang="en-US" smtClean="0"/>
              <a:t>The contents of accumulator can be complemented.</a:t>
            </a:r>
          </a:p>
          <a:p>
            <a:pPr>
              <a:spcBef>
                <a:spcPct val="0"/>
              </a:spcBef>
              <a:spcAft>
                <a:spcPts val="2400"/>
              </a:spcAft>
            </a:pPr>
            <a:r>
              <a:rPr lang="en-US" smtClean="0"/>
              <a:t>Each 0 is replaced by 1 and each 1 is replaced by 0.</a:t>
            </a:r>
          </a:p>
        </p:txBody>
      </p:sp>
      <p:sp>
        <p:nvSpPr>
          <p:cNvPr id="48132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48133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48134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en-US" sz="2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Logical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C230D2-60FF-423F-BA55-437E52DD7CBF}" type="slidenum">
              <a:rPr lang="en-US"/>
              <a:pPr>
                <a:defRPr/>
              </a:pPr>
              <a:t>44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CMP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R</a:t>
                      </a:r>
                    </a:p>
                    <a:p>
                      <a:r>
                        <a:rPr lang="en-US" sz="1800" baseline="0" dirty="0" smtClean="0"/>
                        <a:t>M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u="none" strike="noStrike" kern="1200" baseline="0" dirty="0" smtClean="0"/>
                        <a:t>Compare register or memory with accumulator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49170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49171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49172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contents of the operand (register or memory) are compared with the contents of the accumulator.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Both contents are preserved .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result of the comparison is shown by setting the flags of the PSW as follows: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Logical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C91B7F-DAF5-4446-A9C8-D1AD24C52A48}" type="slidenum">
              <a:rPr lang="en-US"/>
              <a:pPr>
                <a:defRPr/>
              </a:pPr>
              <a:t>45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CMP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R</a:t>
                      </a:r>
                    </a:p>
                    <a:p>
                      <a:r>
                        <a:rPr lang="en-US" sz="1800" baseline="0" dirty="0" smtClean="0"/>
                        <a:t>M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u="none" strike="noStrike" kern="1200" baseline="0" dirty="0" smtClean="0"/>
                        <a:t>Compare register or memory with accumulator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50194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50195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50196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if (A) &lt; (reg/mem): carry flag is set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if (A) = (reg/mem): zero flag is set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if (A) &gt; (reg/mem): carry and zero flags are reset.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 b="1"/>
              <a:t>Example:</a:t>
            </a:r>
            <a:r>
              <a:rPr lang="en-US" sz="2600"/>
              <a:t> CMP B or CMP 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Logical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C35211-8245-4A64-8B67-D7B4B96B74A4}" type="slidenum">
              <a:rPr lang="en-US"/>
              <a:pPr>
                <a:defRPr/>
              </a:pPr>
              <a:t>46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CPI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8-bit data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u="none" strike="noStrike" kern="1200" baseline="0" dirty="0" smtClean="0"/>
                        <a:t>Compare immediate with accumulator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51218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51219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51220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8-bit data is compared with the contents of accumulator.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values being compared remain unchanged.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result of the comparison is shown by setting the flags of the PSW as follows: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Logical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F081F0-772A-4914-961C-8A9A2261DC67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CPI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8-bit data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u="none" strike="noStrike" kern="1200" baseline="0" dirty="0" smtClean="0"/>
                        <a:t>Compare immediate with accumulator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52242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52243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52244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if (A) &lt; data: carry flag is set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if (A) = data: zero flag is set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if (A) &gt; data: carry and zero flags are reset</a:t>
            </a:r>
          </a:p>
          <a:p>
            <a:pPr marL="273050" indent="-273050">
              <a:spcAft>
                <a:spcPts val="24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 b="1"/>
              <a:t>Example:</a:t>
            </a:r>
            <a:r>
              <a:rPr lang="en-US" sz="2600"/>
              <a:t> CPI 89H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Logical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B5BD07-BF22-4DCA-83C5-0AE99F5570AF}" type="slidenum">
              <a:rPr lang="en-US"/>
              <a:pPr>
                <a:defRPr/>
              </a:pPr>
              <a:t>48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ANA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R</a:t>
                      </a:r>
                    </a:p>
                    <a:p>
                      <a:r>
                        <a:rPr lang="en-US" sz="1800" baseline="0" dirty="0" smtClean="0"/>
                        <a:t>M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Logical AND register or memory with accumulator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53266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53267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3213100"/>
            <a:ext cx="8229600" cy="311150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/>
              <a:t>The contents of the accumulator are logically </a:t>
            </a:r>
            <a:r>
              <a:rPr lang="en-US" dirty="0" err="1"/>
              <a:t>ANDed</a:t>
            </a:r>
            <a:r>
              <a:rPr lang="en-US" dirty="0"/>
              <a:t> </a:t>
            </a:r>
            <a:r>
              <a:rPr lang="en-US" dirty="0" smtClean="0"/>
              <a:t>with the </a:t>
            </a:r>
            <a:r>
              <a:rPr lang="en-US" dirty="0"/>
              <a:t>contents of </a:t>
            </a:r>
            <a:r>
              <a:rPr lang="en-US" dirty="0" smtClean="0"/>
              <a:t>register </a:t>
            </a:r>
            <a:r>
              <a:rPr lang="en-US" dirty="0"/>
              <a:t>or </a:t>
            </a:r>
            <a:r>
              <a:rPr lang="en-US" dirty="0" smtClean="0"/>
              <a:t>memory.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The</a:t>
            </a:r>
            <a:r>
              <a:rPr lang="en-US" dirty="0"/>
              <a:t> </a:t>
            </a:r>
            <a:r>
              <a:rPr lang="en-US" dirty="0" smtClean="0"/>
              <a:t>result </a:t>
            </a:r>
            <a:r>
              <a:rPr lang="en-US" dirty="0"/>
              <a:t>is placed in the </a:t>
            </a:r>
            <a:r>
              <a:rPr lang="en-US" dirty="0" smtClean="0"/>
              <a:t>accumulator.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If </a:t>
            </a:r>
            <a:r>
              <a:rPr lang="en-US" dirty="0"/>
              <a:t>the operand is </a:t>
            </a:r>
            <a:r>
              <a:rPr lang="en-US" dirty="0" smtClean="0"/>
              <a:t>a memory </a:t>
            </a:r>
            <a:r>
              <a:rPr lang="en-US" dirty="0"/>
              <a:t>location, its address is specified by the contents </a:t>
            </a:r>
            <a:r>
              <a:rPr lang="en-US" dirty="0" smtClean="0"/>
              <a:t>of H-L pair.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S</a:t>
            </a:r>
            <a:r>
              <a:rPr lang="en-US" dirty="0"/>
              <a:t>, Z, P are modified to reflect the result of </a:t>
            </a:r>
            <a:r>
              <a:rPr lang="en-US" dirty="0" smtClean="0"/>
              <a:t>the operation.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CY </a:t>
            </a:r>
            <a:r>
              <a:rPr lang="en-US" dirty="0"/>
              <a:t>is </a:t>
            </a:r>
            <a:r>
              <a:rPr lang="en-US" dirty="0" smtClean="0"/>
              <a:t>reset and AC </a:t>
            </a:r>
            <a:r>
              <a:rPr lang="en-US" dirty="0"/>
              <a:t>is set.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en-US" b="1" dirty="0"/>
              <a:t>Example: </a:t>
            </a:r>
            <a:r>
              <a:rPr lang="en-US" dirty="0"/>
              <a:t> ANA B or ANA M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Logical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A12211-F0A3-48CD-98F2-AF695FBAA571}" type="slidenum">
              <a:rPr lang="en-US"/>
              <a:pPr>
                <a:defRPr/>
              </a:pPr>
              <a:t>49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ANI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8-bit data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Logical AND immediate with accumulator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54290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54291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3213100"/>
            <a:ext cx="8229600" cy="31115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en-US" dirty="0" smtClean="0"/>
              <a:t>The </a:t>
            </a:r>
            <a:r>
              <a:rPr lang="en-US" dirty="0"/>
              <a:t>contents of the accumulator are logically </a:t>
            </a:r>
            <a:r>
              <a:rPr lang="en-US" dirty="0" err="1"/>
              <a:t>ANDed</a:t>
            </a:r>
            <a:r>
              <a:rPr lang="en-US" dirty="0"/>
              <a:t> with </a:t>
            </a:r>
            <a:r>
              <a:rPr lang="en-US" dirty="0" smtClean="0"/>
              <a:t>the 8-bit data.</a:t>
            </a: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result is placed in </a:t>
            </a:r>
            <a:r>
              <a:rPr lang="en-US" dirty="0" smtClean="0"/>
              <a:t>the accumulator.</a:t>
            </a: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en-US" dirty="0" smtClean="0"/>
              <a:t>S</a:t>
            </a:r>
            <a:r>
              <a:rPr lang="en-US" dirty="0"/>
              <a:t>, Z, P are modified to reflect the </a:t>
            </a:r>
            <a:r>
              <a:rPr lang="en-US" dirty="0" smtClean="0"/>
              <a:t>result.</a:t>
            </a:r>
            <a:endParaRPr lang="en-US" dirty="0"/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en-US" dirty="0" smtClean="0"/>
              <a:t>CY </a:t>
            </a:r>
            <a:r>
              <a:rPr lang="en-US" dirty="0"/>
              <a:t>is </a:t>
            </a:r>
            <a:r>
              <a:rPr lang="en-US" dirty="0" smtClean="0"/>
              <a:t>reset, AC </a:t>
            </a:r>
            <a:r>
              <a:rPr lang="en-US" dirty="0"/>
              <a:t>is set.</a:t>
            </a: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en-US" b="1" dirty="0"/>
              <a:t>Example: </a:t>
            </a:r>
            <a:r>
              <a:rPr lang="en-US" dirty="0"/>
              <a:t> ANI 86H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Logical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83E84E-3A93-44FE-9204-09334B64B15F}" type="slidenum">
              <a:rPr lang="en-US"/>
              <a:pPr>
                <a:defRPr/>
              </a:pPr>
              <a:t>50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ORA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R</a:t>
                      </a:r>
                    </a:p>
                    <a:p>
                      <a:r>
                        <a:rPr lang="en-US" sz="1800" baseline="0" dirty="0" smtClean="0"/>
                        <a:t>M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Logical OR register or memory with accumulator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55314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55315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3213100"/>
            <a:ext cx="8229600" cy="3111500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defRPr/>
            </a:pPr>
            <a:r>
              <a:rPr lang="en-US" dirty="0" smtClean="0"/>
              <a:t>The </a:t>
            </a:r>
            <a:r>
              <a:rPr lang="en-US" dirty="0"/>
              <a:t>contents of the accumulator are logically </a:t>
            </a:r>
            <a:r>
              <a:rPr lang="en-US" dirty="0" err="1"/>
              <a:t>ORed</a:t>
            </a:r>
            <a:r>
              <a:rPr lang="en-US" dirty="0"/>
              <a:t> </a:t>
            </a:r>
            <a:r>
              <a:rPr lang="en-US" dirty="0" smtClean="0"/>
              <a:t>with the </a:t>
            </a:r>
            <a:r>
              <a:rPr lang="en-US" dirty="0"/>
              <a:t>contents of the </a:t>
            </a:r>
            <a:r>
              <a:rPr lang="en-US" dirty="0" smtClean="0"/>
              <a:t>register </a:t>
            </a:r>
            <a:r>
              <a:rPr lang="en-US" dirty="0"/>
              <a:t>or </a:t>
            </a:r>
            <a:r>
              <a:rPr lang="en-US" dirty="0" smtClean="0"/>
              <a:t>memory.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defRPr/>
            </a:pPr>
            <a:r>
              <a:rPr lang="en-US" dirty="0" smtClean="0"/>
              <a:t>The</a:t>
            </a:r>
            <a:r>
              <a:rPr lang="en-US" dirty="0"/>
              <a:t> </a:t>
            </a:r>
            <a:r>
              <a:rPr lang="en-US" dirty="0" smtClean="0"/>
              <a:t>result </a:t>
            </a:r>
            <a:r>
              <a:rPr lang="en-US" dirty="0"/>
              <a:t>is placed in the </a:t>
            </a:r>
            <a:r>
              <a:rPr lang="en-US" dirty="0" smtClean="0"/>
              <a:t>accumulator.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defRPr/>
            </a:pPr>
            <a:r>
              <a:rPr lang="en-US" dirty="0" smtClean="0"/>
              <a:t>If </a:t>
            </a:r>
            <a:r>
              <a:rPr lang="en-US" dirty="0"/>
              <a:t>the operand is </a:t>
            </a:r>
            <a:r>
              <a:rPr lang="en-US" dirty="0" smtClean="0"/>
              <a:t>a memory </a:t>
            </a:r>
            <a:r>
              <a:rPr lang="en-US" dirty="0"/>
              <a:t>location, its address is specified by the contents </a:t>
            </a:r>
            <a:r>
              <a:rPr lang="en-US" dirty="0" smtClean="0"/>
              <a:t>of H-L pair.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defRPr/>
            </a:pPr>
            <a:r>
              <a:rPr lang="en-US" dirty="0" smtClean="0"/>
              <a:t>S</a:t>
            </a:r>
            <a:r>
              <a:rPr lang="en-US" dirty="0"/>
              <a:t>, Z, P are modified to reflect the </a:t>
            </a:r>
            <a:r>
              <a:rPr lang="en-US" dirty="0" smtClean="0"/>
              <a:t>result.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defRPr/>
            </a:pPr>
            <a:r>
              <a:rPr lang="en-US" dirty="0" smtClean="0"/>
              <a:t>CY </a:t>
            </a:r>
            <a:r>
              <a:rPr lang="en-US" dirty="0"/>
              <a:t>and AC are reset.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defRPr/>
            </a:pPr>
            <a:r>
              <a:rPr lang="en-US" b="1" dirty="0"/>
              <a:t>Example:</a:t>
            </a:r>
            <a:r>
              <a:rPr lang="en-US" dirty="0"/>
              <a:t>  ORA B or ORA M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Logical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7C3699-A17F-44DD-A024-39B4907D8D25}" type="slidenum">
              <a:rPr lang="en-US"/>
              <a:pPr>
                <a:defRPr/>
              </a:pPr>
              <a:t>51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ORI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8-bit data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Logical OR immediate with accumulator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56338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56339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3213100"/>
            <a:ext cx="8229600" cy="311150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defRPr/>
            </a:pPr>
            <a:r>
              <a:rPr lang="en-US" dirty="0"/>
              <a:t>The contents of the accumulator are logically </a:t>
            </a:r>
            <a:r>
              <a:rPr lang="en-US" dirty="0" err="1"/>
              <a:t>ORed</a:t>
            </a:r>
            <a:r>
              <a:rPr lang="en-US" dirty="0"/>
              <a:t> with </a:t>
            </a:r>
            <a:r>
              <a:rPr lang="en-US" dirty="0" smtClean="0"/>
              <a:t>the 8-bit data.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defRPr/>
            </a:pPr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result is placed in </a:t>
            </a:r>
            <a:r>
              <a:rPr lang="en-US" dirty="0" smtClean="0"/>
              <a:t>the accumulator.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defRPr/>
            </a:pPr>
            <a:r>
              <a:rPr lang="en-US" dirty="0" smtClean="0"/>
              <a:t>S</a:t>
            </a:r>
            <a:r>
              <a:rPr lang="en-US" dirty="0"/>
              <a:t>, Z, P are modified to reflect the </a:t>
            </a:r>
            <a:r>
              <a:rPr lang="en-US" dirty="0" smtClean="0"/>
              <a:t>result.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defRPr/>
            </a:pPr>
            <a:r>
              <a:rPr lang="en-US" dirty="0" smtClean="0"/>
              <a:t>CY </a:t>
            </a:r>
            <a:r>
              <a:rPr lang="en-US" dirty="0"/>
              <a:t>and AC are reset.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defRPr/>
            </a:pPr>
            <a:r>
              <a:rPr lang="en-US" b="1" dirty="0"/>
              <a:t>Example:</a:t>
            </a:r>
            <a:r>
              <a:rPr lang="en-US" dirty="0"/>
              <a:t>  ORI 86H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Logical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4E67A9-6474-4FF3-9BA3-9F781EC201F1}" type="slidenum">
              <a:rPr lang="en-US"/>
              <a:pPr>
                <a:defRPr/>
              </a:pPr>
              <a:t>52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XRA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R</a:t>
                      </a:r>
                    </a:p>
                    <a:p>
                      <a:r>
                        <a:rPr lang="en-US" sz="1800" baseline="0" dirty="0" smtClean="0"/>
                        <a:t>M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Logical XOR 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register or memory with accumulator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57362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57363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3213100"/>
            <a:ext cx="8229600" cy="3111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/>
              <a:t>The contents of the accumulator are </a:t>
            </a:r>
            <a:r>
              <a:rPr lang="en-US" dirty="0" err="1" smtClean="0"/>
              <a:t>XORed</a:t>
            </a:r>
            <a:r>
              <a:rPr lang="en-US" dirty="0" smtClean="0"/>
              <a:t> with the </a:t>
            </a:r>
            <a:r>
              <a:rPr lang="en-US" dirty="0"/>
              <a:t>contents of the </a:t>
            </a:r>
            <a:r>
              <a:rPr lang="en-US" dirty="0" smtClean="0"/>
              <a:t>register </a:t>
            </a:r>
            <a:r>
              <a:rPr lang="en-US" dirty="0"/>
              <a:t>or </a:t>
            </a:r>
            <a:r>
              <a:rPr lang="en-US" dirty="0" smtClean="0"/>
              <a:t>memory.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The result </a:t>
            </a:r>
            <a:r>
              <a:rPr lang="en-US" dirty="0"/>
              <a:t>is placed in the </a:t>
            </a:r>
            <a:r>
              <a:rPr lang="en-US" dirty="0" smtClean="0"/>
              <a:t>accumulator.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If </a:t>
            </a:r>
            <a:r>
              <a:rPr lang="en-US" dirty="0"/>
              <a:t>the operand is </a:t>
            </a:r>
            <a:r>
              <a:rPr lang="en-US" dirty="0" smtClean="0"/>
              <a:t>a memory </a:t>
            </a:r>
            <a:r>
              <a:rPr lang="en-US" dirty="0"/>
              <a:t>location, its address is specified by the contents </a:t>
            </a:r>
            <a:r>
              <a:rPr lang="en-US" dirty="0" smtClean="0"/>
              <a:t>of H-L pair.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S</a:t>
            </a:r>
            <a:r>
              <a:rPr lang="en-US" dirty="0"/>
              <a:t>, Z, P are modified to reflect the result of </a:t>
            </a:r>
            <a:r>
              <a:rPr lang="en-US" dirty="0" smtClean="0"/>
              <a:t>the operation.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CY </a:t>
            </a:r>
            <a:r>
              <a:rPr lang="en-US" dirty="0"/>
              <a:t>and AC are reset</a:t>
            </a:r>
            <a:r>
              <a:rPr lang="en-US" dirty="0" smtClean="0"/>
              <a:t>.</a:t>
            </a:r>
            <a:endParaRPr lang="en-US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en-US" b="1" dirty="0"/>
              <a:t>Example:</a:t>
            </a:r>
            <a:r>
              <a:rPr lang="en-US" dirty="0"/>
              <a:t> XRA B or XRA M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Logical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F1C0C8-171A-4DCD-9138-459CF1A94E86}" type="slidenum">
              <a:rPr lang="en-US"/>
              <a:pPr>
                <a:defRPr/>
              </a:pPr>
              <a:t>53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XRI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8-bit data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XOR immediate with accumulator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58386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58387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58388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12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contents of the accumulator are XORed with the 8-bit data.</a:t>
            </a:r>
          </a:p>
          <a:p>
            <a:pPr marL="273050" indent="-273050">
              <a:spcAft>
                <a:spcPts val="12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result is placed in the accumulator.</a:t>
            </a:r>
          </a:p>
          <a:p>
            <a:pPr marL="273050" indent="-273050">
              <a:spcAft>
                <a:spcPts val="12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S, Z, P are modified to reflect the result.</a:t>
            </a:r>
          </a:p>
          <a:p>
            <a:pPr marL="273050" indent="-273050">
              <a:spcAft>
                <a:spcPts val="12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CY and AC are reset.</a:t>
            </a:r>
          </a:p>
          <a:p>
            <a:pPr marL="273050" indent="-273050">
              <a:spcAft>
                <a:spcPts val="12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 b="1"/>
              <a:t>Example:</a:t>
            </a:r>
            <a:r>
              <a:rPr lang="en-US" sz="2600"/>
              <a:t> XRI 86H.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Logical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8EC4-8DA3-4B48-BDE7-F705E69A7B01}" type="slidenum">
              <a:rPr lang="en-US"/>
              <a:pPr>
                <a:defRPr/>
              </a:pPr>
              <a:t>54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RLC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None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Rotate accumulator left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59410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59411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3213100"/>
            <a:ext cx="8229600" cy="31115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/>
              <a:t>Each binary bit of the accumulator is rotated left by </a:t>
            </a:r>
            <a:r>
              <a:rPr lang="en-US" dirty="0" smtClean="0"/>
              <a:t>one position.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Bit </a:t>
            </a:r>
            <a:r>
              <a:rPr lang="en-US" dirty="0"/>
              <a:t>D7 is placed in the position of D0 as well as </a:t>
            </a:r>
            <a:r>
              <a:rPr lang="en-US" dirty="0" smtClean="0"/>
              <a:t>in the </a:t>
            </a:r>
            <a:r>
              <a:rPr lang="en-US" dirty="0"/>
              <a:t>Carry </a:t>
            </a:r>
            <a:r>
              <a:rPr lang="en-US" dirty="0" smtClean="0"/>
              <a:t>flag.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CY </a:t>
            </a:r>
            <a:r>
              <a:rPr lang="en-US" dirty="0"/>
              <a:t>is modified according to bit </a:t>
            </a:r>
            <a:r>
              <a:rPr lang="en-US" dirty="0" smtClean="0"/>
              <a:t>D7.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S</a:t>
            </a:r>
            <a:r>
              <a:rPr lang="en-US" dirty="0"/>
              <a:t>, Z, </a:t>
            </a:r>
            <a:r>
              <a:rPr lang="en-US" dirty="0" smtClean="0"/>
              <a:t>P, AC </a:t>
            </a:r>
            <a:r>
              <a:rPr lang="en-US" dirty="0"/>
              <a:t>are not affected.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b="1" dirty="0"/>
              <a:t>Example:</a:t>
            </a:r>
            <a:r>
              <a:rPr lang="en-US" dirty="0"/>
              <a:t> RLC.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Logical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BA129C-DAF0-440A-86B6-2AB786C15232}" type="slidenum">
              <a:rPr lang="en-US"/>
              <a:pPr>
                <a:defRPr/>
              </a:pPr>
              <a:t>55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RRC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None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Rotate accumulator right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60434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60435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3213100"/>
            <a:ext cx="8229600" cy="31115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/>
              <a:t>Each binary bit of the accumulator is rotated right by </a:t>
            </a:r>
            <a:r>
              <a:rPr lang="en-US" dirty="0" smtClean="0"/>
              <a:t>one position.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Bit </a:t>
            </a:r>
            <a:r>
              <a:rPr lang="en-US" dirty="0"/>
              <a:t>D0 is placed in the position of D7 as well as </a:t>
            </a:r>
            <a:r>
              <a:rPr lang="en-US" dirty="0" smtClean="0"/>
              <a:t>in the </a:t>
            </a:r>
            <a:r>
              <a:rPr lang="en-US" dirty="0"/>
              <a:t>Carry </a:t>
            </a:r>
            <a:r>
              <a:rPr lang="en-US" dirty="0" smtClean="0"/>
              <a:t>flag.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CY </a:t>
            </a:r>
            <a:r>
              <a:rPr lang="en-US" dirty="0"/>
              <a:t>is modified according to bit </a:t>
            </a:r>
            <a:r>
              <a:rPr lang="en-US" dirty="0" smtClean="0"/>
              <a:t>D0.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S</a:t>
            </a:r>
            <a:r>
              <a:rPr lang="en-US" dirty="0"/>
              <a:t>, Z, </a:t>
            </a:r>
            <a:r>
              <a:rPr lang="en-US" dirty="0" smtClean="0"/>
              <a:t>P, AC </a:t>
            </a:r>
            <a:r>
              <a:rPr lang="en-US" dirty="0"/>
              <a:t>are not affected.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b="1" dirty="0"/>
              <a:t>Example:</a:t>
            </a:r>
            <a:r>
              <a:rPr lang="en-US" dirty="0"/>
              <a:t> RRC.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Logical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553932-6F00-45E9-915F-404FA2ECACC7}" type="slidenum">
              <a:rPr lang="en-US"/>
              <a:pPr>
                <a:defRPr/>
              </a:pPr>
              <a:t>56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RAL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None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Rotate accumulator left through carry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61458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61459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3213100"/>
            <a:ext cx="8229600" cy="31115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/>
              <a:t>Each binary bit of the accumulator is rotated left by </a:t>
            </a:r>
            <a:r>
              <a:rPr lang="en-US" dirty="0" smtClean="0"/>
              <a:t>one position </a:t>
            </a:r>
            <a:r>
              <a:rPr lang="en-US" dirty="0"/>
              <a:t>through the Carry </a:t>
            </a:r>
            <a:r>
              <a:rPr lang="en-US" dirty="0" smtClean="0"/>
              <a:t>flag.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Bit </a:t>
            </a:r>
            <a:r>
              <a:rPr lang="en-US" dirty="0"/>
              <a:t>D7 is placed in the </a:t>
            </a:r>
            <a:r>
              <a:rPr lang="en-US" dirty="0" smtClean="0"/>
              <a:t>Carry flag</a:t>
            </a:r>
            <a:r>
              <a:rPr lang="en-US" dirty="0"/>
              <a:t>, and the Carry flag is placed in the least </a:t>
            </a:r>
            <a:r>
              <a:rPr lang="en-US" dirty="0" smtClean="0"/>
              <a:t>significant position D0.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CY </a:t>
            </a:r>
            <a:r>
              <a:rPr lang="en-US" dirty="0"/>
              <a:t>is modified according to bit </a:t>
            </a:r>
            <a:r>
              <a:rPr lang="en-US" dirty="0" smtClean="0"/>
              <a:t>D7.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S</a:t>
            </a:r>
            <a:r>
              <a:rPr lang="en-US" dirty="0"/>
              <a:t>, Z, P, </a:t>
            </a:r>
            <a:r>
              <a:rPr lang="en-US" dirty="0" smtClean="0"/>
              <a:t>AC are </a:t>
            </a:r>
            <a:r>
              <a:rPr lang="en-US" dirty="0"/>
              <a:t>not affected.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b="1" dirty="0"/>
              <a:t>Example:</a:t>
            </a:r>
            <a:r>
              <a:rPr lang="en-US" dirty="0"/>
              <a:t> RAL.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Logical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6EBF76-7B86-4F61-BAF1-CF2E949EF12B}" type="slidenum">
              <a:rPr lang="en-US"/>
              <a:pPr>
                <a:defRPr/>
              </a:pPr>
              <a:t>57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RAR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None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Rotate accumulator right through carry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62482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62483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3213100"/>
            <a:ext cx="8229600" cy="31115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/>
              <a:t>Each binary bit of the accumulator is rotated right by </a:t>
            </a:r>
            <a:r>
              <a:rPr lang="en-US" dirty="0" smtClean="0"/>
              <a:t>one position </a:t>
            </a:r>
            <a:r>
              <a:rPr lang="en-US" dirty="0"/>
              <a:t>through the Carry </a:t>
            </a:r>
            <a:r>
              <a:rPr lang="en-US" dirty="0" smtClean="0"/>
              <a:t>flag.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Bit </a:t>
            </a:r>
            <a:r>
              <a:rPr lang="en-US" dirty="0"/>
              <a:t>D0 is placed in the </a:t>
            </a:r>
            <a:r>
              <a:rPr lang="en-US" dirty="0" smtClean="0"/>
              <a:t>Carry flag</a:t>
            </a:r>
            <a:r>
              <a:rPr lang="en-US" dirty="0"/>
              <a:t>, and the Carry flag is placed in the most </a:t>
            </a:r>
            <a:r>
              <a:rPr lang="en-US" dirty="0" smtClean="0"/>
              <a:t>significant position D7.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CY </a:t>
            </a:r>
            <a:r>
              <a:rPr lang="en-US" dirty="0"/>
              <a:t>is modified according to bit </a:t>
            </a:r>
            <a:r>
              <a:rPr lang="en-US" dirty="0" smtClean="0"/>
              <a:t>D0.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S</a:t>
            </a:r>
            <a:r>
              <a:rPr lang="en-US" dirty="0"/>
              <a:t>, Z, P, </a:t>
            </a:r>
            <a:r>
              <a:rPr lang="en-US" dirty="0" smtClean="0"/>
              <a:t>AC are </a:t>
            </a:r>
            <a:r>
              <a:rPr lang="en-US" dirty="0"/>
              <a:t>not affected.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b="1" dirty="0"/>
              <a:t>Example:</a:t>
            </a:r>
            <a:r>
              <a:rPr lang="en-US" dirty="0"/>
              <a:t> RAR.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Logical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A96C8D-6585-40A7-8782-C061D92BC8AB}" type="slidenum">
              <a:rPr lang="en-US"/>
              <a:pPr>
                <a:defRPr/>
              </a:pPr>
              <a:t>58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CMA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None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Complement accumulator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63506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63507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63508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contents of the accumulator are complemented.</a:t>
            </a:r>
          </a:p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No flags are affected.</a:t>
            </a:r>
          </a:p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 b="1"/>
              <a:t>Example:</a:t>
            </a:r>
            <a:r>
              <a:rPr lang="en-US" sz="2600"/>
              <a:t> CMA.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Logical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E0503A-1624-449D-A8A1-F4E79D2BCDDB}" type="slidenum">
              <a:rPr lang="en-US"/>
              <a:pPr>
                <a:defRPr/>
              </a:pPr>
              <a:t>59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CMC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None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Complement carry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64530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64531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64532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Carry flag is complemented.</a:t>
            </a:r>
          </a:p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No other flags are affected.</a:t>
            </a:r>
          </a:p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 b="1"/>
              <a:t>Example:</a:t>
            </a:r>
            <a:r>
              <a:rPr lang="en-US" sz="2600"/>
              <a:t> CMC.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Logical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9390BB-71D7-4661-A435-624694FE7077}" type="slidenum">
              <a:rPr lang="en-US"/>
              <a:pPr>
                <a:defRPr/>
              </a:pPr>
              <a:t>60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STC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None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Set carry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65554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65555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65556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Carry flag is set to 1.</a:t>
            </a:r>
          </a:p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No other flags are affected.</a:t>
            </a:r>
          </a:p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 b="1"/>
              <a:t>Example:</a:t>
            </a:r>
            <a:r>
              <a:rPr lang="en-US" sz="2600"/>
              <a:t> STC.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Branching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1F73DC-7011-4862-80C2-BFAB09E9972C}" type="slidenum">
              <a:rPr lang="en-US"/>
              <a:pPr>
                <a:defRPr/>
              </a:pPr>
              <a:t>61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The branching instruction alter the normal sequential flow.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These instructions alter either unconditionally or conditionally.</a:t>
            </a:r>
            <a:endParaRPr lang="en-US" dirty="0"/>
          </a:p>
        </p:txBody>
      </p:sp>
      <p:sp>
        <p:nvSpPr>
          <p:cNvPr id="66564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66565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66566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en-US" sz="2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Branching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B920D1-56D5-4DD6-B611-B47B604F54B0}" type="slidenum">
              <a:rPr lang="en-US"/>
              <a:pPr>
                <a:defRPr/>
              </a:pPr>
              <a:t>62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smtClean="0"/>
                        <a:t>JMP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16-bit address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Jump unconditionally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67602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67603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67604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program sequence is transferred to the memory location specified by the 16-bit address given in the operand.</a:t>
            </a:r>
          </a:p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 b="1"/>
              <a:t>Example:</a:t>
            </a:r>
            <a:r>
              <a:rPr lang="en-US" sz="2600"/>
              <a:t> JMP 2034 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Branching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04E3BE-4B9F-4D63-89EC-ABD551D44885}" type="slidenum">
              <a:rPr lang="en-US"/>
              <a:pPr>
                <a:defRPr/>
              </a:pPr>
              <a:t>63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smtClean="0"/>
                        <a:t>Jx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16-bit address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Jump 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conditionally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68626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68627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68628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program sequence is transferred to the memory location specified by the 16-bit address given in the operand based on the specified flag of the PSW.</a:t>
            </a:r>
          </a:p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 b="1"/>
              <a:t>Example:</a:t>
            </a:r>
            <a:r>
              <a:rPr lang="en-US" sz="2600"/>
              <a:t> JZ 2034 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Jump Conditionally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2C6231-07A9-4645-997B-BFFB0D79884C}" type="slidenum">
              <a:rPr lang="en-US"/>
              <a:pPr>
                <a:defRPr/>
              </a:pPr>
              <a:t>64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410527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30624"/>
                <a:gridCol w="2880320"/>
                <a:gridCol w="2818656"/>
              </a:tblGrid>
              <a:tr h="36579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Status Flags</a:t>
                      </a:r>
                      <a:endParaRPr lang="en-US" sz="1800" i="0" dirty="0"/>
                    </a:p>
                  </a:txBody>
                  <a:tcPr marT="45735" marB="45735"/>
                </a:tc>
              </a:tr>
              <a:tr h="467434">
                <a:tc>
                  <a:txBody>
                    <a:bodyPr/>
                    <a:lstStyle/>
                    <a:p>
                      <a:pPr algn="ctr"/>
                      <a:r>
                        <a:rPr lang="en-US" sz="1800" smtClean="0"/>
                        <a:t>JC</a:t>
                      </a:r>
                      <a:endParaRPr lang="en-US" sz="180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baseline="0" smtClean="0"/>
                        <a:t>Jump </a:t>
                      </a:r>
                      <a:r>
                        <a:rPr lang="en-US" sz="1800" baseline="0" dirty="0" smtClean="0"/>
                        <a:t>if Carry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CY = 1</a:t>
                      </a:r>
                      <a:endParaRPr lang="en-US" sz="1800" dirty="0"/>
                    </a:p>
                  </a:txBody>
                  <a:tcPr marT="45735" marB="45735"/>
                </a:tc>
              </a:tr>
              <a:tr h="467434">
                <a:tc>
                  <a:txBody>
                    <a:bodyPr/>
                    <a:lstStyle/>
                    <a:p>
                      <a:pPr algn="ctr"/>
                      <a:r>
                        <a:rPr lang="en-US" sz="1800" smtClean="0"/>
                        <a:t>JNC</a:t>
                      </a:r>
                      <a:endParaRPr lang="en-US" sz="180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baseline="0" smtClean="0"/>
                        <a:t>Jump </a:t>
                      </a:r>
                      <a:r>
                        <a:rPr lang="en-US" sz="1800" baseline="0" dirty="0" smtClean="0"/>
                        <a:t>if No Carry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CY = 0</a:t>
                      </a:r>
                      <a:endParaRPr lang="en-US" sz="1800" dirty="0"/>
                    </a:p>
                  </a:txBody>
                  <a:tcPr marT="45735" marB="45735"/>
                </a:tc>
              </a:tr>
              <a:tr h="467434">
                <a:tc>
                  <a:txBody>
                    <a:bodyPr/>
                    <a:lstStyle/>
                    <a:p>
                      <a:pPr algn="ctr"/>
                      <a:r>
                        <a:rPr lang="en-US" sz="1800" smtClean="0"/>
                        <a:t>JP</a:t>
                      </a:r>
                      <a:endParaRPr lang="en-US" sz="180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baseline="0" smtClean="0"/>
                        <a:t>Jump </a:t>
                      </a:r>
                      <a:r>
                        <a:rPr lang="en-US" sz="1800" baseline="0" dirty="0" smtClean="0"/>
                        <a:t>if Positive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 = 0</a:t>
                      </a:r>
                      <a:endParaRPr lang="en-US" sz="1800" dirty="0"/>
                    </a:p>
                  </a:txBody>
                  <a:tcPr marT="45735" marB="45735"/>
                </a:tc>
              </a:tr>
              <a:tr h="467434">
                <a:tc>
                  <a:txBody>
                    <a:bodyPr/>
                    <a:lstStyle/>
                    <a:p>
                      <a:pPr algn="ctr"/>
                      <a:r>
                        <a:rPr lang="en-US" sz="1800" smtClean="0"/>
                        <a:t>JM</a:t>
                      </a:r>
                      <a:endParaRPr lang="en-US" sz="180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baseline="0" smtClean="0"/>
                        <a:t>Jump </a:t>
                      </a:r>
                      <a:r>
                        <a:rPr lang="en-US" sz="1800" baseline="0" dirty="0" smtClean="0"/>
                        <a:t>if Minus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 = 1</a:t>
                      </a:r>
                      <a:endParaRPr lang="en-US" sz="1800" dirty="0"/>
                    </a:p>
                  </a:txBody>
                  <a:tcPr marT="45735" marB="45735"/>
                </a:tc>
              </a:tr>
              <a:tr h="467434">
                <a:tc>
                  <a:txBody>
                    <a:bodyPr/>
                    <a:lstStyle/>
                    <a:p>
                      <a:pPr algn="ctr"/>
                      <a:r>
                        <a:rPr lang="en-US" sz="1800" smtClean="0"/>
                        <a:t>JZ</a:t>
                      </a:r>
                      <a:endParaRPr lang="en-US" sz="180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baseline="0" smtClean="0"/>
                        <a:t>Jump </a:t>
                      </a:r>
                      <a:r>
                        <a:rPr lang="en-US" sz="1800" baseline="0" dirty="0" smtClean="0"/>
                        <a:t>if Zero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Z = 1</a:t>
                      </a:r>
                      <a:endParaRPr lang="en-US" sz="1800" dirty="0"/>
                    </a:p>
                  </a:txBody>
                  <a:tcPr marT="45735" marB="45735"/>
                </a:tc>
              </a:tr>
              <a:tr h="467434">
                <a:tc>
                  <a:txBody>
                    <a:bodyPr/>
                    <a:lstStyle/>
                    <a:p>
                      <a:pPr algn="ctr"/>
                      <a:r>
                        <a:rPr lang="en-US" sz="1800" smtClean="0"/>
                        <a:t>JNZ</a:t>
                      </a:r>
                      <a:endParaRPr lang="en-US" sz="180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baseline="0" smtClean="0"/>
                        <a:t>Jump </a:t>
                      </a:r>
                      <a:r>
                        <a:rPr lang="en-US" sz="1800" baseline="0" dirty="0" smtClean="0"/>
                        <a:t>if No Zero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Z = 0</a:t>
                      </a:r>
                      <a:endParaRPr lang="en-US" sz="1800" dirty="0"/>
                    </a:p>
                  </a:txBody>
                  <a:tcPr marT="45735" marB="45735"/>
                </a:tc>
              </a:tr>
              <a:tr h="467434">
                <a:tc>
                  <a:txBody>
                    <a:bodyPr/>
                    <a:lstStyle/>
                    <a:p>
                      <a:pPr algn="ctr"/>
                      <a:r>
                        <a:rPr lang="en-US" sz="1800" smtClean="0"/>
                        <a:t>JPE</a:t>
                      </a:r>
                      <a:endParaRPr lang="en-US" sz="180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baseline="0" smtClean="0"/>
                        <a:t>Jump </a:t>
                      </a:r>
                      <a:r>
                        <a:rPr lang="en-US" sz="1800" baseline="0" dirty="0" smtClean="0"/>
                        <a:t>if Parity Even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P = 1</a:t>
                      </a:r>
                      <a:endParaRPr lang="en-US" sz="1800" dirty="0"/>
                    </a:p>
                  </a:txBody>
                  <a:tcPr marT="45735" marB="45735"/>
                </a:tc>
              </a:tr>
              <a:tr h="467434">
                <a:tc>
                  <a:txBody>
                    <a:bodyPr/>
                    <a:lstStyle/>
                    <a:p>
                      <a:pPr algn="ctr"/>
                      <a:r>
                        <a:rPr lang="en-US" sz="1800" smtClean="0"/>
                        <a:t>JPO</a:t>
                      </a:r>
                      <a:endParaRPr lang="en-US" sz="180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baseline="0" smtClean="0"/>
                        <a:t>Jump </a:t>
                      </a:r>
                      <a:r>
                        <a:rPr lang="en-US" sz="1800" baseline="0" dirty="0" smtClean="0"/>
                        <a:t>if Parity Odd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P = 0</a:t>
                      </a:r>
                      <a:endParaRPr lang="en-US" sz="1800" dirty="0"/>
                    </a:p>
                  </a:txBody>
                  <a:tcPr marT="45735" marB="45735"/>
                </a:tc>
              </a:tr>
            </a:tbl>
          </a:graphicData>
        </a:graphic>
      </p:graphicFrame>
      <p:sp>
        <p:nvSpPr>
          <p:cNvPr id="69678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69679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Branching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7B7FD8-6677-4905-A896-AC75B583582A}" type="slidenum">
              <a:rPr lang="en-US"/>
              <a:pPr>
                <a:defRPr/>
              </a:pPr>
              <a:t>65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CALL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16-bit address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Call unconditionally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70674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70675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68628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024188"/>
          </a:xfrm>
          <a:prstGeom prst="rect">
            <a:avLst/>
          </a:prstGeom>
          <a:noFill/>
          <a:extLst>
            <a:ext uri="{909E8E84-426E-40dd-AFC4-6F175D3DCCD1}"/>
            <a:ext uri="{91240B29-F687-4f45-9708-019B960494DF}"/>
          </a:extLst>
        </p:spPr>
        <p:txBody>
          <a:bodyPr>
            <a:normAutofit fontScale="92500" lnSpcReduction="10000"/>
          </a:bodyPr>
          <a:lstStyle>
            <a:lvl1pPr marL="273050" indent="-2730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eaLnBrk="1" hangingPunct="1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en-US" sz="2600" dirty="0" smtClean="0"/>
              <a:t>The program sequence is transferred to the memory location specified by the 16-bit address given in the operand.</a:t>
            </a:r>
          </a:p>
          <a:p>
            <a:pPr eaLnBrk="1" hangingPunct="1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en-US" sz="2600" dirty="0" smtClean="0"/>
              <a:t>Before the transfer, the address of the next instruction after CALL (the contents of the program counter) is pushed onto the stack.</a:t>
            </a:r>
          </a:p>
          <a:p>
            <a:pPr eaLnBrk="1" hangingPunct="1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en-US" sz="2600" b="1" dirty="0" smtClean="0"/>
              <a:t>Example:</a:t>
            </a:r>
            <a:r>
              <a:rPr lang="en-US" sz="2600" dirty="0" smtClean="0"/>
              <a:t> CALL 2034 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Branching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3BB4F8-1DEF-4E57-BF68-84670DFE15FE}" type="slidenum">
              <a:rPr lang="en-US"/>
              <a:pPr>
                <a:defRPr/>
              </a:pPr>
              <a:t>66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Cx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16-bit address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Call conditionally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71698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71699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69652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extLst>
            <a:ext uri="{909E8E84-426E-40dd-AFC4-6F175D3DCCD1}"/>
            <a:ext uri="{91240B29-F687-4f45-9708-019B960494DF}"/>
          </a:extLst>
        </p:spPr>
        <p:txBody>
          <a:bodyPr>
            <a:normAutofit lnSpcReduction="10000"/>
          </a:bodyPr>
          <a:lstStyle>
            <a:lvl1pPr marL="273050" indent="-2730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eaLnBrk="1" hangingPunct="1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en-US" sz="2600" dirty="0" smtClean="0"/>
              <a:t>The program sequence is transferred to the memory location specified by the 16-bit address given in the operand based on the specified flag of the PSW.</a:t>
            </a:r>
          </a:p>
          <a:p>
            <a:pPr eaLnBrk="1" hangingPunct="1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en-US" sz="2600" dirty="0" smtClean="0"/>
              <a:t>Before the transfer, the address of the next instruction after the call (the contents of the program counter) is pushed onto the stack.</a:t>
            </a:r>
          </a:p>
          <a:p>
            <a:pPr eaLnBrk="1" hangingPunct="1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en-US" sz="2600" b="1" dirty="0" smtClean="0"/>
              <a:t>Example:</a:t>
            </a:r>
            <a:r>
              <a:rPr lang="en-US" sz="2600" dirty="0" smtClean="0"/>
              <a:t> CZ 2034 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Call Conditionally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43A838-09D6-477F-B1DE-74677F9309AC}" type="slidenum">
              <a:rPr lang="en-US"/>
              <a:pPr>
                <a:defRPr/>
              </a:pPr>
              <a:t>67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410527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30624"/>
                <a:gridCol w="2880320"/>
                <a:gridCol w="2818656"/>
              </a:tblGrid>
              <a:tr h="36579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Status Flags</a:t>
                      </a:r>
                      <a:endParaRPr lang="en-US" sz="1800" i="0" dirty="0"/>
                    </a:p>
                  </a:txBody>
                  <a:tcPr marT="45735" marB="45735"/>
                </a:tc>
              </a:tr>
              <a:tr h="46743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CC</a:t>
                      </a:r>
                      <a:endParaRPr lang="en-US" sz="180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Call if Carry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CY = 1</a:t>
                      </a:r>
                      <a:endParaRPr lang="en-US" sz="1800" dirty="0"/>
                    </a:p>
                  </a:txBody>
                  <a:tcPr marT="45735" marB="45735"/>
                </a:tc>
              </a:tr>
              <a:tr h="46743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CNC</a:t>
                      </a:r>
                      <a:endParaRPr lang="en-US" sz="180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Call if No Carry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CY = 0</a:t>
                      </a:r>
                      <a:endParaRPr lang="en-US" sz="1800" dirty="0"/>
                    </a:p>
                  </a:txBody>
                  <a:tcPr marT="45735" marB="45735"/>
                </a:tc>
              </a:tr>
              <a:tr h="46743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CP</a:t>
                      </a:r>
                      <a:endParaRPr lang="en-US" sz="180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Call if Positive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 = 0</a:t>
                      </a:r>
                      <a:endParaRPr lang="en-US" sz="1800" dirty="0"/>
                    </a:p>
                  </a:txBody>
                  <a:tcPr marT="45735" marB="45735"/>
                </a:tc>
              </a:tr>
              <a:tr h="46743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CM</a:t>
                      </a:r>
                      <a:endParaRPr lang="en-US" sz="180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Call if Minus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 = 1</a:t>
                      </a:r>
                      <a:endParaRPr lang="en-US" sz="1800" dirty="0"/>
                    </a:p>
                  </a:txBody>
                  <a:tcPr marT="45735" marB="45735"/>
                </a:tc>
              </a:tr>
              <a:tr h="46743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CZ</a:t>
                      </a:r>
                      <a:endParaRPr lang="en-US" sz="180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Call if Zero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Z = 1</a:t>
                      </a:r>
                      <a:endParaRPr lang="en-US" sz="1800" dirty="0"/>
                    </a:p>
                  </a:txBody>
                  <a:tcPr marT="45735" marB="45735"/>
                </a:tc>
              </a:tr>
              <a:tr h="46743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CNZ</a:t>
                      </a:r>
                      <a:endParaRPr lang="en-US" sz="180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Call if No Zero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Z = 0</a:t>
                      </a:r>
                      <a:endParaRPr lang="en-US" sz="1800" dirty="0"/>
                    </a:p>
                  </a:txBody>
                  <a:tcPr marT="45735" marB="45735"/>
                </a:tc>
              </a:tr>
              <a:tr h="46743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CPE</a:t>
                      </a:r>
                      <a:endParaRPr lang="en-US" sz="180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Call if Parity Even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P = 1</a:t>
                      </a:r>
                      <a:endParaRPr lang="en-US" sz="1800" dirty="0"/>
                    </a:p>
                  </a:txBody>
                  <a:tcPr marT="45735" marB="45735"/>
                </a:tc>
              </a:tr>
              <a:tr h="46743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CPO</a:t>
                      </a:r>
                      <a:endParaRPr lang="en-US" sz="180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Call if Parity Odd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P = 0</a:t>
                      </a:r>
                      <a:endParaRPr lang="en-US" sz="1800" dirty="0"/>
                    </a:p>
                  </a:txBody>
                  <a:tcPr marT="45735" marB="45735"/>
                </a:tc>
              </a:tr>
            </a:tbl>
          </a:graphicData>
        </a:graphic>
      </p:graphicFrame>
      <p:sp>
        <p:nvSpPr>
          <p:cNvPr id="72750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72751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Branching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407242-C07C-49D4-B987-787EB0A6FA9B}" type="slidenum">
              <a:rPr lang="en-US"/>
              <a:pPr>
                <a:defRPr/>
              </a:pPr>
              <a:t>68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RET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None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Return unconditionally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73746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73747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73748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program sequence is transferred from the subroutine to the calling program.</a:t>
            </a:r>
          </a:p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two bytes from the top of the stack are copied into the program counter, and program execution begins at the new address.</a:t>
            </a:r>
          </a:p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 b="1"/>
              <a:t>Example:</a:t>
            </a:r>
            <a:r>
              <a:rPr lang="en-US" sz="2600"/>
              <a:t> RET.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Branching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53A9C0-15D3-4783-ADAC-307447038597}" type="slidenum">
              <a:rPr lang="en-US"/>
              <a:pPr>
                <a:defRPr/>
              </a:pPr>
              <a:t>69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Rx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None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Call conditionally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74770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74771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69652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extLst>
            <a:ext uri="{909E8E84-426E-40dd-AFC4-6F175D3DCCD1}"/>
            <a:ext uri="{91240B29-F687-4f45-9708-019B960494DF}"/>
          </a:extLst>
        </p:spPr>
        <p:txBody>
          <a:bodyPr>
            <a:normAutofit lnSpcReduction="10000"/>
          </a:bodyPr>
          <a:lstStyle>
            <a:lvl1pPr marL="273050" indent="-2730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eaLnBrk="1" hangingPunct="1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en-US" sz="2600" dirty="0" smtClean="0"/>
              <a:t>The program sequence is transferred from the subroutine to the calling program based on the specified flag of the PSW.</a:t>
            </a:r>
          </a:p>
          <a:p>
            <a:pPr eaLnBrk="1" hangingPunct="1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en-US" sz="2600" dirty="0" smtClean="0"/>
              <a:t>The two bytes from the top of the stack are copied into the program counter, and program execution begins at the new address.</a:t>
            </a:r>
          </a:p>
          <a:p>
            <a:pPr eaLnBrk="1" hangingPunct="1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en-US" sz="2600" b="1" dirty="0" smtClean="0"/>
              <a:t>Example:</a:t>
            </a:r>
            <a:r>
              <a:rPr lang="en-US" sz="2600" dirty="0" smtClean="0"/>
              <a:t> RZ.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Return Conditionally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1B1776-92B3-4A22-BD9E-9F0829353CBD}" type="slidenum">
              <a:rPr lang="en-US"/>
              <a:pPr>
                <a:defRPr/>
              </a:pPr>
              <a:t>70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410527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30624"/>
                <a:gridCol w="2880320"/>
                <a:gridCol w="2818656"/>
              </a:tblGrid>
              <a:tr h="36579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Status Flags</a:t>
                      </a:r>
                      <a:endParaRPr lang="en-US" sz="1800" i="0" dirty="0"/>
                    </a:p>
                  </a:txBody>
                  <a:tcPr marT="45735" marB="45735"/>
                </a:tc>
              </a:tr>
              <a:tr h="46743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RC</a:t>
                      </a:r>
                      <a:endParaRPr lang="en-US" sz="180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Return if Carry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CY = 1</a:t>
                      </a:r>
                      <a:endParaRPr lang="en-US" sz="1800" dirty="0"/>
                    </a:p>
                  </a:txBody>
                  <a:tcPr marT="45735" marB="45735"/>
                </a:tc>
              </a:tr>
              <a:tr h="46743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RNC</a:t>
                      </a:r>
                      <a:endParaRPr lang="en-US" sz="180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Return if No Carry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CY = 0</a:t>
                      </a:r>
                      <a:endParaRPr lang="en-US" sz="1800" dirty="0"/>
                    </a:p>
                  </a:txBody>
                  <a:tcPr marT="45735" marB="45735"/>
                </a:tc>
              </a:tr>
              <a:tr h="46743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RP</a:t>
                      </a:r>
                      <a:endParaRPr lang="en-US" sz="180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Return if Positive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 = 0</a:t>
                      </a:r>
                      <a:endParaRPr lang="en-US" sz="1800" dirty="0"/>
                    </a:p>
                  </a:txBody>
                  <a:tcPr marT="45735" marB="45735"/>
                </a:tc>
              </a:tr>
              <a:tr h="46743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RM</a:t>
                      </a:r>
                      <a:endParaRPr lang="en-US" sz="180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Return if Minus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 = 1</a:t>
                      </a:r>
                      <a:endParaRPr lang="en-US" sz="1800" dirty="0"/>
                    </a:p>
                  </a:txBody>
                  <a:tcPr marT="45735" marB="45735"/>
                </a:tc>
              </a:tr>
              <a:tr h="46743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RZ</a:t>
                      </a:r>
                      <a:endParaRPr lang="en-US" sz="180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Return if Zero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Z = 1</a:t>
                      </a:r>
                      <a:endParaRPr lang="en-US" sz="1800" dirty="0"/>
                    </a:p>
                  </a:txBody>
                  <a:tcPr marT="45735" marB="45735"/>
                </a:tc>
              </a:tr>
              <a:tr h="46743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RNZ</a:t>
                      </a:r>
                      <a:endParaRPr lang="en-US" sz="180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Return if No Zero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Z = 0</a:t>
                      </a:r>
                      <a:endParaRPr lang="en-US" sz="1800" dirty="0"/>
                    </a:p>
                  </a:txBody>
                  <a:tcPr marT="45735" marB="45735"/>
                </a:tc>
              </a:tr>
              <a:tr h="46743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RPE</a:t>
                      </a:r>
                      <a:endParaRPr lang="en-US" sz="180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Return if Parity Even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P = 1</a:t>
                      </a:r>
                      <a:endParaRPr lang="en-US" sz="1800" dirty="0"/>
                    </a:p>
                  </a:txBody>
                  <a:tcPr marT="45735" marB="45735"/>
                </a:tc>
              </a:tr>
              <a:tr h="46743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RPO</a:t>
                      </a:r>
                      <a:endParaRPr lang="en-US" sz="1800" dirty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Return if Parity Odd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P = 0</a:t>
                      </a:r>
                      <a:endParaRPr lang="en-US" sz="1800" dirty="0"/>
                    </a:p>
                  </a:txBody>
                  <a:tcPr marT="45735" marB="45735"/>
                </a:tc>
              </a:tr>
            </a:tbl>
          </a:graphicData>
        </a:graphic>
      </p:graphicFrame>
      <p:sp>
        <p:nvSpPr>
          <p:cNvPr id="75822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75823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Branching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7182D3-5214-4C72-A9C1-D4970067FD69}" type="slidenum">
              <a:rPr lang="en-US"/>
              <a:pPr>
                <a:defRPr/>
              </a:pPr>
              <a:t>71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RST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0 – 7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Restart (Software Interrupts)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76818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76819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76820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RST instruction jumps the control to one of eight memory locations depending upon the number.</a:t>
            </a:r>
          </a:p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These are used as software instructions in a program to transfer program execution to one of the eight locations.</a:t>
            </a:r>
          </a:p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 b="1"/>
              <a:t>Example:</a:t>
            </a:r>
            <a:r>
              <a:rPr lang="en-US" sz="2600"/>
              <a:t> RST 3.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Restart Address Table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482560-6F35-41B7-BA43-E86E6C4E5B58}" type="slidenum">
              <a:rPr lang="en-US"/>
              <a:pPr>
                <a:defRPr/>
              </a:pPr>
              <a:t>72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1835150" y="1935163"/>
          <a:ext cx="5473700" cy="410527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764033"/>
                <a:gridCol w="2709667"/>
              </a:tblGrid>
              <a:tr h="365799">
                <a:tc>
                  <a:txBody>
                    <a:bodyPr/>
                    <a:lstStyle/>
                    <a:p>
                      <a:pPr algn="ctr"/>
                      <a:r>
                        <a:rPr lang="en-US" sz="1800" i="0" dirty="0" smtClean="0"/>
                        <a:t>Instructions</a:t>
                      </a:r>
                      <a:endParaRPr lang="en-US" sz="1800" i="0" dirty="0"/>
                    </a:p>
                  </a:txBody>
                  <a:tcPr marL="91458" marR="91458"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Restart Address</a:t>
                      </a:r>
                      <a:endParaRPr lang="en-US" sz="1800" i="0" dirty="0"/>
                    </a:p>
                  </a:txBody>
                  <a:tcPr marL="91458" marR="91458" marT="45735" marB="45735"/>
                </a:tc>
              </a:tr>
              <a:tr h="46743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RST</a:t>
                      </a:r>
                      <a:r>
                        <a:rPr lang="en-US" sz="1800" baseline="0" dirty="0" smtClean="0"/>
                        <a:t> 0</a:t>
                      </a:r>
                      <a:endParaRPr lang="en-US" sz="1800" dirty="0"/>
                    </a:p>
                  </a:txBody>
                  <a:tcPr marL="91458" marR="91458"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0" dirty="0" smtClean="0"/>
                        <a:t>0000 H</a:t>
                      </a:r>
                    </a:p>
                  </a:txBody>
                  <a:tcPr marL="91458" marR="91458" marT="45735" marB="45735"/>
                </a:tc>
              </a:tr>
              <a:tr h="46743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RST</a:t>
                      </a:r>
                      <a:r>
                        <a:rPr lang="en-US" sz="1800" baseline="0" dirty="0" smtClean="0"/>
                        <a:t> 1</a:t>
                      </a:r>
                      <a:endParaRPr lang="en-US" sz="1800" dirty="0"/>
                    </a:p>
                  </a:txBody>
                  <a:tcPr marL="91458" marR="91458"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0" dirty="0" smtClean="0"/>
                        <a:t>0008 H</a:t>
                      </a:r>
                    </a:p>
                  </a:txBody>
                  <a:tcPr marL="91458" marR="91458" marT="45735" marB="45735"/>
                </a:tc>
              </a:tr>
              <a:tr h="46743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RST</a:t>
                      </a:r>
                      <a:r>
                        <a:rPr lang="en-US" sz="1800" baseline="0" dirty="0" smtClean="0"/>
                        <a:t> 2</a:t>
                      </a:r>
                      <a:endParaRPr lang="en-US" sz="1800" dirty="0"/>
                    </a:p>
                  </a:txBody>
                  <a:tcPr marL="91458" marR="91458"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0" dirty="0" smtClean="0"/>
                        <a:t>0010 H</a:t>
                      </a:r>
                    </a:p>
                  </a:txBody>
                  <a:tcPr marL="91458" marR="91458" marT="45735" marB="45735"/>
                </a:tc>
              </a:tr>
              <a:tr h="46743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RST</a:t>
                      </a:r>
                      <a:r>
                        <a:rPr lang="en-US" sz="1800" baseline="0" dirty="0" smtClean="0"/>
                        <a:t> 3</a:t>
                      </a:r>
                      <a:endParaRPr lang="en-US" sz="1800" dirty="0"/>
                    </a:p>
                  </a:txBody>
                  <a:tcPr marL="91458" marR="91458"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0" dirty="0" smtClean="0"/>
                        <a:t>0018 H</a:t>
                      </a:r>
                    </a:p>
                  </a:txBody>
                  <a:tcPr marL="91458" marR="91458" marT="45735" marB="45735"/>
                </a:tc>
              </a:tr>
              <a:tr h="46743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RST</a:t>
                      </a:r>
                      <a:r>
                        <a:rPr lang="en-US" sz="1800" baseline="0" dirty="0" smtClean="0"/>
                        <a:t> 4</a:t>
                      </a:r>
                      <a:endParaRPr lang="en-US" sz="1800" dirty="0"/>
                    </a:p>
                  </a:txBody>
                  <a:tcPr marL="91458" marR="91458"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0" dirty="0" smtClean="0"/>
                        <a:t>0020 H</a:t>
                      </a:r>
                    </a:p>
                  </a:txBody>
                  <a:tcPr marL="91458" marR="91458" marT="45735" marB="45735"/>
                </a:tc>
              </a:tr>
              <a:tr h="46743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RST</a:t>
                      </a:r>
                      <a:r>
                        <a:rPr lang="en-US" sz="1800" baseline="0" dirty="0" smtClean="0"/>
                        <a:t> 5</a:t>
                      </a:r>
                      <a:endParaRPr lang="en-US" sz="1800" dirty="0"/>
                    </a:p>
                  </a:txBody>
                  <a:tcPr marL="91458" marR="91458"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0" dirty="0" smtClean="0"/>
                        <a:t>0028 H</a:t>
                      </a:r>
                    </a:p>
                  </a:txBody>
                  <a:tcPr marL="91458" marR="91458" marT="45735" marB="45735"/>
                </a:tc>
              </a:tr>
              <a:tr h="46743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RST</a:t>
                      </a:r>
                      <a:r>
                        <a:rPr lang="en-US" sz="1800" baseline="0" dirty="0" smtClean="0"/>
                        <a:t> 6</a:t>
                      </a:r>
                      <a:endParaRPr lang="en-US" sz="1800" dirty="0"/>
                    </a:p>
                  </a:txBody>
                  <a:tcPr marL="91458" marR="91458"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0" dirty="0" smtClean="0"/>
                        <a:t>0030 H</a:t>
                      </a:r>
                    </a:p>
                  </a:txBody>
                  <a:tcPr marL="91458" marR="91458" marT="45735" marB="45735"/>
                </a:tc>
              </a:tr>
              <a:tr h="46743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RST</a:t>
                      </a:r>
                      <a:r>
                        <a:rPr lang="en-US" sz="1800" baseline="0" dirty="0" smtClean="0"/>
                        <a:t> 7</a:t>
                      </a:r>
                      <a:endParaRPr lang="en-US" sz="1800" dirty="0"/>
                    </a:p>
                  </a:txBody>
                  <a:tcPr marL="91458" marR="91458"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0" dirty="0" smtClean="0"/>
                        <a:t>0038 H</a:t>
                      </a:r>
                    </a:p>
                  </a:txBody>
                  <a:tcPr marL="91458" marR="91458" marT="45735" marB="45735"/>
                </a:tc>
              </a:tr>
            </a:tbl>
          </a:graphicData>
        </a:graphic>
      </p:graphicFrame>
      <p:sp>
        <p:nvSpPr>
          <p:cNvPr id="77860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77861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Control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0708DB-A152-45C5-931E-53D7EC0484E2}" type="slidenum">
              <a:rPr lang="en-US"/>
              <a:pPr>
                <a:defRPr/>
              </a:pPr>
              <a:t>73</a:t>
            </a:fld>
            <a:endParaRPr lang="en-US"/>
          </a:p>
        </p:txBody>
      </p:sp>
      <p:sp>
        <p:nvSpPr>
          <p:cNvPr id="78855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The control instructions control the operation of microprocessor.</a:t>
            </a:r>
          </a:p>
        </p:txBody>
      </p:sp>
      <p:sp>
        <p:nvSpPr>
          <p:cNvPr id="78852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78853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78854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en-US" sz="2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Control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50FA8B-F066-4FF4-8AF4-31A2E5972462}" type="slidenum">
              <a:rPr lang="en-US"/>
              <a:pPr>
                <a:defRPr/>
              </a:pPr>
              <a:t>74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NOP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None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 operation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79890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79891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79892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No operation is performed.</a:t>
            </a:r>
          </a:p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instruction is fetched and decoded but no operation is executed.</a:t>
            </a:r>
          </a:p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 b="1"/>
              <a:t>Example:</a:t>
            </a:r>
            <a:r>
              <a:rPr lang="en-US" sz="2600"/>
              <a:t> NOP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Control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6B19CC-233A-4311-81D7-3B6E73DAB5E0}" type="slidenum">
              <a:rPr lang="en-US"/>
              <a:pPr>
                <a:defRPr/>
              </a:pPr>
              <a:t>75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HLT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None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Halt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80914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80915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80916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CPU finishes executing the current instruction and halts any further execution.</a:t>
            </a:r>
          </a:p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An interrupt or reset is necessary to exit from the halt state.</a:t>
            </a:r>
          </a:p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 b="1"/>
              <a:t>Example:</a:t>
            </a:r>
            <a:r>
              <a:rPr lang="en-US" sz="2600"/>
              <a:t> HLT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Control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DF326-4A12-49D8-9E48-3020CC870E33}" type="slidenum">
              <a:rPr lang="en-US"/>
              <a:pPr>
                <a:defRPr/>
              </a:pPr>
              <a:t>76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DI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None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Disable interrupt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81938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81939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81940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interrupt enable flip-flop is reset and all the interrupts except the TRAP are disabled.</a:t>
            </a:r>
          </a:p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No flags are affected.</a:t>
            </a:r>
          </a:p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 b="1"/>
              <a:t>Example:</a:t>
            </a:r>
            <a:r>
              <a:rPr lang="en-US" sz="2600"/>
              <a:t> DI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Control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AC09CC-2BE7-430F-8929-091E229AF5A7}" type="slidenum">
              <a:rPr lang="en-US"/>
              <a:pPr>
                <a:defRPr/>
              </a:pPr>
              <a:t>77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EI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None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Enable interrupt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82962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82963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69652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extLst>
            <a:ext uri="{909E8E84-426E-40dd-AFC4-6F175D3DCCD1}"/>
            <a:ext uri="{91240B29-F687-4f45-9708-019B960494DF}"/>
          </a:extLst>
        </p:spPr>
        <p:txBody>
          <a:bodyPr>
            <a:normAutofit lnSpcReduction="10000"/>
          </a:bodyPr>
          <a:lstStyle>
            <a:lvl1pPr marL="273050" indent="-2730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eaLnBrk="1" hangingPunct="1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en-US" sz="2600" dirty="0"/>
              <a:t>The interrupt enable flip-flop is set and all interrupts </a:t>
            </a:r>
            <a:r>
              <a:rPr lang="en-US" sz="2600" dirty="0" smtClean="0"/>
              <a:t>are enabled.</a:t>
            </a:r>
          </a:p>
          <a:p>
            <a:pPr eaLnBrk="1" hangingPunct="1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en-US" sz="2600" dirty="0" smtClean="0"/>
              <a:t>No </a:t>
            </a:r>
            <a:r>
              <a:rPr lang="en-US" sz="2600" dirty="0"/>
              <a:t>flags are affected</a:t>
            </a:r>
            <a:r>
              <a:rPr lang="en-US" sz="2600" dirty="0" smtClean="0"/>
              <a:t>.</a:t>
            </a:r>
          </a:p>
          <a:p>
            <a:pPr eaLnBrk="1" hangingPunct="1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en-US" sz="2600" dirty="0"/>
              <a:t>This instruction </a:t>
            </a:r>
            <a:r>
              <a:rPr lang="en-US" sz="2600" dirty="0" smtClean="0"/>
              <a:t>is necessary </a:t>
            </a:r>
            <a:r>
              <a:rPr lang="en-US" sz="2600" dirty="0"/>
              <a:t>to </a:t>
            </a:r>
            <a:r>
              <a:rPr lang="en-US" sz="2600" dirty="0" smtClean="0"/>
              <a:t>re-enable </a:t>
            </a:r>
            <a:r>
              <a:rPr lang="en-US" sz="2600" dirty="0"/>
              <a:t>the interrupts (except TRAP).</a:t>
            </a:r>
            <a:endParaRPr lang="en-US" sz="2600" dirty="0" smtClean="0"/>
          </a:p>
          <a:p>
            <a:pPr eaLnBrk="1" hangingPunct="1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en-US" sz="2600" b="1" dirty="0" smtClean="0"/>
              <a:t>Example:</a:t>
            </a:r>
            <a:r>
              <a:rPr lang="en-US" sz="2600" dirty="0" smtClean="0"/>
              <a:t> </a:t>
            </a:r>
            <a:r>
              <a:rPr lang="en-US" sz="2600" dirty="0"/>
              <a:t>E</a:t>
            </a:r>
            <a:r>
              <a:rPr lang="en-US" sz="2600" dirty="0" smtClean="0"/>
              <a:t>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Control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1E2189-0A26-4929-BC3E-3C104E31CBC9}" type="slidenum">
              <a:rPr lang="en-US"/>
              <a:pPr>
                <a:defRPr/>
              </a:pPr>
              <a:t>78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RIM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None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Read Interrupt Mask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83986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83987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83988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This is a multipurpose instruction used to read the status of interrupts 7.5, 6.5, 5.5 and read serial data input bit.</a:t>
            </a:r>
          </a:p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instruction loads eight bits in the accumulator with the following interpretations.</a:t>
            </a:r>
          </a:p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 b="1"/>
              <a:t>Example:</a:t>
            </a:r>
            <a:r>
              <a:rPr lang="en-US" sz="2600"/>
              <a:t> RIM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RIM Instruction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F6A404-5C7D-4B7B-824F-FA6743E507DB}" type="slidenum">
              <a:rPr lang="en-US"/>
              <a:pPr>
                <a:defRPr/>
              </a:pPr>
              <a:t>79</a:t>
            </a:fld>
            <a:endParaRPr lang="en-US"/>
          </a:p>
        </p:txBody>
      </p:sp>
      <p:pic>
        <p:nvPicPr>
          <p:cNvPr id="84998" name="Picture 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01625" y="2127713"/>
            <a:ext cx="8504238" cy="3370923"/>
          </a:xfrm>
          <a:noFill/>
        </p:spPr>
      </p:pic>
      <p:sp>
        <p:nvSpPr>
          <p:cNvPr id="84996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84997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Control Instructions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CEB416-A015-4AEF-88DC-92D14834DF1F}" type="slidenum">
              <a:rPr lang="en-US"/>
              <a:pPr>
                <a:defRPr/>
              </a:pPr>
              <a:t>80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935163"/>
          <a:ext cx="8229600" cy="1011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4520"/>
                <a:gridCol w="1872208"/>
                <a:gridCol w="4762872"/>
              </a:tblGrid>
              <a:tr h="3709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Opcode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Operand</a:t>
                      </a:r>
                      <a:endParaRPr lang="en-US" sz="1800" i="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i="0" dirty="0"/>
                    </a:p>
                  </a:txBody>
                  <a:tcPr marT="45734" marB="45734"/>
                </a:tc>
              </a:tr>
              <a:tr h="6402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SIM</a:t>
                      </a:r>
                      <a:endParaRPr lang="en-US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None</a:t>
                      </a: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Set Interrupt Mask</a:t>
                      </a:r>
                      <a:endParaRPr 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86034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86035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  <p:sp>
        <p:nvSpPr>
          <p:cNvPr id="86036" name="Content Placeholder 2"/>
          <p:cNvSpPr txBox="1">
            <a:spLocks/>
          </p:cNvSpPr>
          <p:nvPr/>
        </p:nvSpPr>
        <p:spPr bwMode="auto">
          <a:xfrm>
            <a:off x="457200" y="3213100"/>
            <a:ext cx="82296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This is a multipurpose instruction and used to implement the 8085 interrupts 7.5, 6.5, 5.5, and serial data output.</a:t>
            </a:r>
          </a:p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/>
              <a:t>The instruction interprets the accumulator contents as follows.</a:t>
            </a:r>
          </a:p>
          <a:p>
            <a:pPr marL="273050" indent="-273050">
              <a:spcAft>
                <a:spcPts val="180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600" b="1"/>
              <a:t>Example:</a:t>
            </a:r>
            <a:r>
              <a:rPr lang="en-US" sz="2600"/>
              <a:t> SIM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SIM Instruction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F03222-7BA0-42BF-8304-8E1C172F068E}" type="slidenum">
              <a:rPr lang="en-US"/>
              <a:pPr>
                <a:defRPr/>
              </a:pPr>
              <a:t>81</a:t>
            </a:fld>
            <a:endParaRPr lang="en-US"/>
          </a:p>
        </p:txBody>
      </p:sp>
      <p:pic>
        <p:nvPicPr>
          <p:cNvPr id="87046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01625" y="2378615"/>
            <a:ext cx="8504238" cy="2869119"/>
          </a:xfrm>
        </p:spPr>
      </p:pic>
      <p:sp>
        <p:nvSpPr>
          <p:cNvPr id="87044" name="Footer Placeholder 3"/>
          <p:cNvSpPr txBox="1">
            <a:spLocks/>
          </p:cNvSpPr>
          <p:nvPr/>
        </p:nvSpPr>
        <p:spPr bwMode="auto">
          <a:xfrm>
            <a:off x="6516688" y="6381750"/>
            <a:ext cx="1976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 </a:t>
            </a:r>
            <a:endParaRPr lang="en-US" sz="1400" b="1" dirty="0">
              <a:solidFill>
                <a:srgbClr val="045C75"/>
              </a:solidFill>
            </a:endParaRPr>
          </a:p>
        </p:txBody>
      </p:sp>
      <p:sp>
        <p:nvSpPr>
          <p:cNvPr id="87045" name="Footer Placeholder 3"/>
          <p:cNvSpPr txBox="1">
            <a:spLocks/>
          </p:cNvSpPr>
          <p:nvPr/>
        </p:nvSpPr>
        <p:spPr bwMode="auto">
          <a:xfrm>
            <a:off x="107950" y="6237288"/>
            <a:ext cx="3240088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1400" b="1" dirty="0" smtClean="0">
                <a:solidFill>
                  <a:srgbClr val="045C75"/>
                </a:solidFill>
              </a:rPr>
              <a:t> </a:t>
            </a:r>
            <a:endParaRPr lang="en-US" sz="1400" b="1" dirty="0">
              <a:solidFill>
                <a:srgbClr val="045C75"/>
              </a:solidFill>
            </a:endParaRPr>
          </a:p>
          <a:p>
            <a:r>
              <a:rPr lang="en-US" sz="1400" dirty="0" smtClean="0">
                <a:solidFill>
                  <a:srgbClr val="045C75"/>
                </a:solidFill>
              </a:rPr>
              <a:t> </a:t>
            </a:r>
            <a:endParaRPr lang="en-US" sz="1400" dirty="0">
              <a:solidFill>
                <a:srgbClr val="045C7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5</TotalTime>
  <Words>4305</Words>
  <Application>Microsoft Office PowerPoint</Application>
  <PresentationFormat>On-screen Show (4:3)</PresentationFormat>
  <Paragraphs>1153</Paragraphs>
  <Slides>81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81</vt:i4>
      </vt:variant>
    </vt:vector>
  </HeadingPairs>
  <TitlesOfParts>
    <vt:vector size="82" baseType="lpstr">
      <vt:lpstr>Civic</vt:lpstr>
      <vt:lpstr>Slide 1</vt:lpstr>
      <vt:lpstr>Instruction Set of 8085</vt:lpstr>
      <vt:lpstr>Classification of Instruction Set</vt:lpstr>
      <vt:lpstr>Data Transfer Instructions</vt:lpstr>
      <vt:lpstr>Data Transfer Instructions</vt:lpstr>
      <vt:lpstr>Data Transfer Instructions</vt:lpstr>
      <vt:lpstr>Data Transfer Instructions</vt:lpstr>
      <vt:lpstr>Data Transfer Instructions</vt:lpstr>
      <vt:lpstr>Data Transfer Instructions</vt:lpstr>
      <vt:lpstr>Data Transfer Instructions</vt:lpstr>
      <vt:lpstr>Data Transfer Instructions</vt:lpstr>
      <vt:lpstr>Data Transfer Instructions</vt:lpstr>
      <vt:lpstr>Data Transfer Instructions</vt:lpstr>
      <vt:lpstr>Data Transfer Instructions</vt:lpstr>
      <vt:lpstr>Data Transfer Instructions</vt:lpstr>
      <vt:lpstr>Data Transfer Instructions</vt:lpstr>
      <vt:lpstr>Data Transfer Instructions</vt:lpstr>
      <vt:lpstr>Data Transfer Instructions</vt:lpstr>
      <vt:lpstr>Data Transfer Instructions</vt:lpstr>
      <vt:lpstr>Data Transfer Instructions</vt:lpstr>
      <vt:lpstr>Data Transfer Instructions</vt:lpstr>
      <vt:lpstr>Arithmetic Instructions</vt:lpstr>
      <vt:lpstr>Addition</vt:lpstr>
      <vt:lpstr>Subtraction</vt:lpstr>
      <vt:lpstr>Increment / Decrement</vt:lpstr>
      <vt:lpstr>Arithmetic Instructions</vt:lpstr>
      <vt:lpstr>Arithmetic Instructions</vt:lpstr>
      <vt:lpstr>Arithmetic Instructions</vt:lpstr>
      <vt:lpstr>Arithmetic Instructions</vt:lpstr>
      <vt:lpstr>Arithmetic Instructions</vt:lpstr>
      <vt:lpstr>Arithmetic Instructions</vt:lpstr>
      <vt:lpstr>Arithmetic Instructions</vt:lpstr>
      <vt:lpstr>Arithmetic Instructions</vt:lpstr>
      <vt:lpstr>Arithmetic Instructions</vt:lpstr>
      <vt:lpstr>Arithmetic Instructions</vt:lpstr>
      <vt:lpstr>Arithmetic Instructions</vt:lpstr>
      <vt:lpstr>Arithmetic Instructions</vt:lpstr>
      <vt:lpstr>Arithmetic Instructions</vt:lpstr>
      <vt:lpstr>Logical Instructions</vt:lpstr>
      <vt:lpstr>AND, OR, XOR</vt:lpstr>
      <vt:lpstr>Rotate</vt:lpstr>
      <vt:lpstr>Compare</vt:lpstr>
      <vt:lpstr>Complement</vt:lpstr>
      <vt:lpstr>Logical Instructions</vt:lpstr>
      <vt:lpstr>Logical Instructions</vt:lpstr>
      <vt:lpstr>Logical Instructions</vt:lpstr>
      <vt:lpstr>Logical Instructions</vt:lpstr>
      <vt:lpstr>Logical Instructions</vt:lpstr>
      <vt:lpstr>Logical Instructions</vt:lpstr>
      <vt:lpstr>Logical Instructions</vt:lpstr>
      <vt:lpstr>Logical Instructions</vt:lpstr>
      <vt:lpstr>Logical Instructions</vt:lpstr>
      <vt:lpstr>Logical Instructions</vt:lpstr>
      <vt:lpstr>Logical Instructions</vt:lpstr>
      <vt:lpstr>Logical Instructions</vt:lpstr>
      <vt:lpstr>Logical Instructions</vt:lpstr>
      <vt:lpstr>Logical Instructions</vt:lpstr>
      <vt:lpstr>Logical Instructions</vt:lpstr>
      <vt:lpstr>Logical Instructions</vt:lpstr>
      <vt:lpstr>Logical Instructions</vt:lpstr>
      <vt:lpstr>Branching Instructions</vt:lpstr>
      <vt:lpstr>Branching Instructions</vt:lpstr>
      <vt:lpstr>Branching Instructions</vt:lpstr>
      <vt:lpstr>Jump Conditionally</vt:lpstr>
      <vt:lpstr>Branching Instructions</vt:lpstr>
      <vt:lpstr>Branching Instructions</vt:lpstr>
      <vt:lpstr>Call Conditionally</vt:lpstr>
      <vt:lpstr>Branching Instructions</vt:lpstr>
      <vt:lpstr>Branching Instructions</vt:lpstr>
      <vt:lpstr>Return Conditionally</vt:lpstr>
      <vt:lpstr>Branching Instructions</vt:lpstr>
      <vt:lpstr>Restart Address Table</vt:lpstr>
      <vt:lpstr>Control Instructions</vt:lpstr>
      <vt:lpstr>Control Instructions</vt:lpstr>
      <vt:lpstr>Control Instructions</vt:lpstr>
      <vt:lpstr>Control Instructions</vt:lpstr>
      <vt:lpstr>Control Instructions</vt:lpstr>
      <vt:lpstr>Control Instructions</vt:lpstr>
      <vt:lpstr>RIM Instruction</vt:lpstr>
      <vt:lpstr>Control Instructions</vt:lpstr>
      <vt:lpstr>SIM Instruction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</dc:creator>
  <cp:lastModifiedBy>HP</cp:lastModifiedBy>
  <cp:revision>2</cp:revision>
  <dcterms:created xsi:type="dcterms:W3CDTF">2019-09-10T09:10:24Z</dcterms:created>
  <dcterms:modified xsi:type="dcterms:W3CDTF">2019-09-10T09:26:31Z</dcterms:modified>
</cp:coreProperties>
</file>