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51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61DD4-C89A-408E-B59C-590D6305141A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6C373-5E43-4022-B827-F67A60B84D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13" y="198438"/>
            <a:ext cx="8647112" cy="1120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2725" y="1627188"/>
            <a:ext cx="8731250" cy="241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725" y="4192588"/>
            <a:ext cx="8731250" cy="241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6AEC427-4238-4E96-A037-6D4C55CBDD3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D95D497-A0DD-422E-904C-0B097622A6E7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38100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S.T.E.S. &amp; Co-Op E.S. Ltd Science Senior College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Shahada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5260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ELE-301: Analog Communication: </a:t>
            </a:r>
          </a:p>
          <a:p>
            <a:pPr algn="ctr"/>
            <a:endParaRPr lang="en-US" b="1" dirty="0" smtClean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nit 1: Basics of Electronic communication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9600" y="4648200"/>
            <a:ext cx="4495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>
                <a:latin typeface="Bell MT" pitchFamily="18" charset="0"/>
              </a:rPr>
              <a:t>Prepared By: Dr. </a:t>
            </a:r>
            <a:r>
              <a:rPr lang="en-US" b="1" i="1" u="sng" dirty="0" err="1" smtClean="0">
                <a:latin typeface="Bell MT" pitchFamily="18" charset="0"/>
              </a:rPr>
              <a:t>Ulhas</a:t>
            </a:r>
            <a:r>
              <a:rPr lang="en-US" b="1" i="1" u="sng" dirty="0" smtClean="0">
                <a:latin typeface="Bell MT" pitchFamily="18" charset="0"/>
              </a:rPr>
              <a:t> S. </a:t>
            </a:r>
            <a:r>
              <a:rPr lang="en-US" b="1" i="1" u="sng" dirty="0" err="1" smtClean="0">
                <a:latin typeface="Bell MT" pitchFamily="18" charset="0"/>
              </a:rPr>
              <a:t>Sonawane</a:t>
            </a:r>
            <a:endParaRPr lang="en-US" b="1" i="1" u="sng" dirty="0" smtClean="0">
              <a:latin typeface="Bell MT" pitchFamily="18" charset="0"/>
            </a:endParaRP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Asst. Professor,</a:t>
            </a: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Electronics Department,</a:t>
            </a: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</a:t>
            </a:r>
            <a:r>
              <a:rPr lang="en-US" dirty="0">
                <a:latin typeface="Bell MT" pitchFamily="18" charset="0"/>
              </a:rPr>
              <a:t>S.T.E.S. &amp; Co-Op E.S. </a:t>
            </a:r>
            <a:r>
              <a:rPr lang="en-US" dirty="0">
                <a:latin typeface="Bell MT" pitchFamily="18" charset="0"/>
              </a:rPr>
              <a:t>Ltd </a:t>
            </a:r>
            <a:endParaRPr lang="en-US" dirty="0" smtClean="0">
              <a:latin typeface="Bell MT" pitchFamily="18" charset="0"/>
            </a:endParaRP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Science </a:t>
            </a:r>
            <a:r>
              <a:rPr lang="en-US" dirty="0">
                <a:latin typeface="Bell MT" pitchFamily="18" charset="0"/>
              </a:rPr>
              <a:t>Senior College </a:t>
            </a:r>
            <a:r>
              <a:rPr lang="en-US" dirty="0" err="1" smtClean="0">
                <a:latin typeface="Bell MT" pitchFamily="18" charset="0"/>
              </a:rPr>
              <a:t>Shahada</a:t>
            </a:r>
            <a:r>
              <a:rPr lang="en-US" dirty="0" smtClean="0"/>
              <a:t>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</a:t>
            </a:r>
            <a:endParaRPr lang="en-US" dirty="0"/>
          </a:p>
        </p:txBody>
      </p:sp>
      <p:sp>
        <p:nvSpPr>
          <p:cNvPr id="6152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tx2"/>
              </a:buClr>
            </a:pPr>
            <a:r>
              <a:rPr lang="en-US" dirty="0"/>
              <a:t>1-1: Significance of Human Communication</a:t>
            </a:r>
          </a:p>
          <a:p>
            <a:pPr>
              <a:buClr>
                <a:schemeClr val="tx2"/>
              </a:buClr>
            </a:pPr>
            <a:r>
              <a:rPr lang="en-US" dirty="0"/>
              <a:t>1-2: Communication Systems</a:t>
            </a:r>
          </a:p>
          <a:p>
            <a:pPr>
              <a:buClr>
                <a:schemeClr val="tx2"/>
              </a:buClr>
            </a:pPr>
            <a:r>
              <a:rPr lang="en-US" dirty="0"/>
              <a:t>1-3: Types of Electronic Communication</a:t>
            </a:r>
          </a:p>
          <a:p>
            <a:pPr>
              <a:buClr>
                <a:schemeClr val="tx2"/>
              </a:buClr>
            </a:pPr>
            <a:r>
              <a:rPr lang="en-US" dirty="0"/>
              <a:t>1-4: Modulation and </a:t>
            </a:r>
            <a:r>
              <a:rPr lang="en-US" dirty="0" smtClean="0"/>
              <a:t>Multiplexing</a:t>
            </a:r>
          </a:p>
          <a:p>
            <a:pPr>
              <a:buClr>
                <a:schemeClr val="tx2"/>
              </a:buClr>
            </a:pPr>
            <a:r>
              <a:rPr lang="en-US" dirty="0" smtClean="0"/>
              <a:t>1-5: The Electromagnetic Spectrum</a:t>
            </a:r>
          </a:p>
          <a:p>
            <a:pPr>
              <a:buClr>
                <a:schemeClr val="tx2"/>
              </a:buClr>
            </a:pPr>
            <a:r>
              <a:rPr lang="en-US" dirty="0" smtClean="0"/>
              <a:t>1-6: Bandwidth</a:t>
            </a:r>
          </a:p>
          <a:p>
            <a:pPr>
              <a:buClr>
                <a:schemeClr val="tx2"/>
              </a:buClr>
            </a:pPr>
            <a:r>
              <a:rPr lang="en-US" dirty="0" smtClean="0"/>
              <a:t>1-7: A Survey of Communication Applications</a:t>
            </a:r>
          </a:p>
          <a:p>
            <a:pPr>
              <a:buClr>
                <a:schemeClr val="tx2"/>
              </a:buClr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 dirty="0"/>
              <a:t>1-1: Significance of </a:t>
            </a:r>
            <a:br>
              <a:rPr lang="en-US" sz="3900" dirty="0"/>
            </a:br>
            <a:r>
              <a:rPr lang="en-US" sz="3900" dirty="0"/>
              <a:t>Human Communication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80000"/>
              </a:lnSpc>
            </a:pPr>
            <a:endParaRPr lang="en-US" sz="2800" dirty="0"/>
          </a:p>
          <a:p>
            <a:pPr marL="514350" indent="-514350">
              <a:lnSpc>
                <a:spcPct val="80000"/>
              </a:lnSpc>
            </a:pPr>
            <a:r>
              <a:rPr lang="en-US" sz="2800" dirty="0"/>
              <a:t>Communication is the process of exchanging information.</a:t>
            </a:r>
          </a:p>
          <a:p>
            <a:pPr marL="514350" indent="-514350">
              <a:lnSpc>
                <a:spcPct val="80000"/>
              </a:lnSpc>
            </a:pPr>
            <a:endParaRPr lang="en-US" sz="2800" dirty="0"/>
          </a:p>
          <a:p>
            <a:pPr marL="514350" indent="-514350">
              <a:lnSpc>
                <a:spcPct val="80000"/>
              </a:lnSpc>
            </a:pPr>
            <a:r>
              <a:rPr lang="en-US" sz="2800" dirty="0"/>
              <a:t>Main barriers are language and distance.</a:t>
            </a:r>
          </a:p>
          <a:p>
            <a:pPr marL="514350" indent="-514350">
              <a:lnSpc>
                <a:spcPct val="80000"/>
              </a:lnSpc>
            </a:pPr>
            <a:endParaRPr lang="en-US" sz="2800" dirty="0"/>
          </a:p>
          <a:p>
            <a:pPr marL="514350" indent="-514350">
              <a:lnSpc>
                <a:spcPct val="80000"/>
              </a:lnSpc>
              <a:buClr>
                <a:schemeClr val="tx2"/>
              </a:buClr>
            </a:pPr>
            <a:r>
              <a:rPr lang="en-US" dirty="0"/>
              <a:t>Contemporary society’s emphasis is now the accumulation, packaging, and exchange of information.</a:t>
            </a:r>
          </a:p>
          <a:p>
            <a:pPr marL="514350" indent="-514350">
              <a:lnSpc>
                <a:spcPct val="8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1-1: Significance of </a:t>
            </a:r>
            <a:br>
              <a:rPr lang="en-US" sz="3900"/>
            </a:br>
            <a:r>
              <a:rPr lang="en-US" sz="3900"/>
              <a:t>Human Communication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100"/>
              <a:t>Methods of communication:</a:t>
            </a:r>
          </a:p>
          <a:p>
            <a:pPr lvl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Face to face</a:t>
            </a:r>
          </a:p>
          <a:p>
            <a:pPr lvl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Signals</a:t>
            </a:r>
          </a:p>
          <a:p>
            <a:pPr lvl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Written word (letters)</a:t>
            </a:r>
          </a:p>
          <a:p>
            <a:pPr lvl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Electrical innovations:</a:t>
            </a:r>
          </a:p>
          <a:p>
            <a:pPr lvl="2">
              <a:lnSpc>
                <a:spcPct val="90000"/>
              </a:lnSpc>
              <a:buClr>
                <a:schemeClr val="accent2"/>
              </a:buClr>
            </a:pPr>
            <a:r>
              <a:rPr lang="en-US" sz="2800"/>
              <a:t>Telegraph</a:t>
            </a:r>
          </a:p>
          <a:p>
            <a:pPr lvl="2">
              <a:lnSpc>
                <a:spcPct val="90000"/>
              </a:lnSpc>
              <a:buClr>
                <a:schemeClr val="accent2"/>
              </a:buClr>
            </a:pPr>
            <a:r>
              <a:rPr lang="en-US" sz="2800"/>
              <a:t>Telephone</a:t>
            </a:r>
          </a:p>
          <a:p>
            <a:pPr lvl="2">
              <a:lnSpc>
                <a:spcPct val="90000"/>
              </a:lnSpc>
              <a:buClr>
                <a:schemeClr val="accent2"/>
              </a:buClr>
            </a:pPr>
            <a:r>
              <a:rPr lang="en-US" sz="2800"/>
              <a:t>Radio</a:t>
            </a:r>
          </a:p>
          <a:p>
            <a:pPr lvl="2">
              <a:lnSpc>
                <a:spcPct val="90000"/>
              </a:lnSpc>
              <a:buClr>
                <a:schemeClr val="accent2"/>
              </a:buClr>
            </a:pPr>
            <a:r>
              <a:rPr lang="en-US" sz="2800"/>
              <a:t>Television</a:t>
            </a:r>
          </a:p>
          <a:p>
            <a:pPr lvl="2">
              <a:lnSpc>
                <a:spcPct val="90000"/>
              </a:lnSpc>
              <a:buClr>
                <a:schemeClr val="accent2"/>
              </a:buClr>
            </a:pPr>
            <a:r>
              <a:rPr lang="en-US" sz="2800"/>
              <a:t>Internet (computer)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80000"/>
              </a:lnSpc>
            </a:pPr>
            <a:endParaRPr lang="en-US" sz="2400"/>
          </a:p>
          <a:p>
            <a:pPr marL="514350" indent="-514350">
              <a:lnSpc>
                <a:spcPct val="80000"/>
              </a:lnSpc>
            </a:pPr>
            <a:r>
              <a:rPr lang="en-US" sz="2800"/>
              <a:t>Basic components:</a:t>
            </a:r>
          </a:p>
          <a:p>
            <a:pPr marL="514350" indent="-514350">
              <a:lnSpc>
                <a:spcPct val="80000"/>
              </a:lnSpc>
            </a:pPr>
            <a:endParaRPr lang="en-US" sz="2800"/>
          </a:p>
          <a:p>
            <a:pPr marL="976313" lvl="1" indent="-347663">
              <a:lnSpc>
                <a:spcPct val="80000"/>
              </a:lnSpc>
            </a:pPr>
            <a:r>
              <a:rPr lang="en-US" sz="2400"/>
              <a:t>Transmitter</a:t>
            </a:r>
          </a:p>
          <a:p>
            <a:pPr marL="976313" lvl="1" indent="-347663">
              <a:lnSpc>
                <a:spcPct val="80000"/>
              </a:lnSpc>
            </a:pPr>
            <a:r>
              <a:rPr lang="en-US" sz="2400"/>
              <a:t>Channel or medium</a:t>
            </a:r>
          </a:p>
          <a:p>
            <a:pPr marL="976313" lvl="1" indent="-347663">
              <a:lnSpc>
                <a:spcPct val="80000"/>
              </a:lnSpc>
            </a:pPr>
            <a:r>
              <a:rPr lang="en-US" sz="2400"/>
              <a:t>Receiver</a:t>
            </a:r>
          </a:p>
          <a:p>
            <a:pPr marL="514350" indent="-514350">
              <a:lnSpc>
                <a:spcPct val="80000"/>
              </a:lnSpc>
            </a:pPr>
            <a:endParaRPr lang="en-US" sz="2400">
              <a:cs typeface="Times New Roman" pitchFamily="18" charset="0"/>
            </a:endParaRPr>
          </a:p>
          <a:p>
            <a:pPr marL="514350" indent="-514350">
              <a:lnSpc>
                <a:spcPct val="80000"/>
              </a:lnSpc>
            </a:pPr>
            <a:r>
              <a:rPr lang="en-US" sz="2800" b="1">
                <a:cs typeface="Times New Roman" pitchFamily="18" charset="0"/>
              </a:rPr>
              <a:t>Noise</a:t>
            </a:r>
            <a:r>
              <a:rPr lang="en-US" sz="2800">
                <a:cs typeface="Times New Roman" pitchFamily="18" charset="0"/>
              </a:rPr>
              <a:t> degrades or interferes with transmitted information.</a:t>
            </a:r>
          </a:p>
          <a:p>
            <a:pPr marL="514350" indent="-514350">
              <a:lnSpc>
                <a:spcPct val="80000"/>
              </a:lnSpc>
            </a:pPr>
            <a:endParaRPr lang="en-US" sz="2800"/>
          </a:p>
          <a:p>
            <a:pPr marL="514350" indent="-514350"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pic>
        <p:nvPicPr>
          <p:cNvPr id="110597" name="Picture 5" descr="fre07042_010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286000"/>
            <a:ext cx="8342313" cy="3348038"/>
          </a:xfrm>
          <a:noFill/>
          <a:ln/>
        </p:spPr>
      </p:pic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228600" y="6172200"/>
            <a:ext cx="612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000FF"/>
              </a:buClr>
              <a:buSzPct val="95000"/>
              <a:buFont typeface="Wingdings" pitchFamily="2" charset="2"/>
              <a:buNone/>
            </a:pPr>
            <a:r>
              <a:rPr lang="en-US"/>
              <a:t>Figure 1-2: A general model of all communication systems.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Transmitter</a:t>
            </a:r>
          </a:p>
          <a:p>
            <a:pPr lvl="1"/>
            <a:r>
              <a:rPr lang="en-US"/>
              <a:t>The </a:t>
            </a:r>
            <a:r>
              <a:rPr lang="en-US" b="1"/>
              <a:t>transmitter </a:t>
            </a:r>
            <a:r>
              <a:rPr lang="en-US"/>
              <a:t>is a collection of electronic components and circuits that converts the electrical signal into a signal suitable for transmission over a given medium.</a:t>
            </a:r>
          </a:p>
          <a:p>
            <a:pPr lvl="1">
              <a:buFont typeface="Wingdings" pitchFamily="2" charset="2"/>
              <a:buNone/>
            </a:pPr>
            <a:endParaRPr lang="en-US"/>
          </a:p>
          <a:p>
            <a:pPr lvl="1"/>
            <a:r>
              <a:rPr lang="en-US"/>
              <a:t>Transmitters are made up of oscillators, amplifiers, tuned circuits and filters, modulators, frequency mixers, frequency synthesizers, and other circuits.</a:t>
            </a:r>
            <a:endParaRPr lang="en-US" sz="2200"/>
          </a:p>
          <a:p>
            <a:pPr>
              <a:buFont typeface="Wingdings" pitchFamily="2" charset="2"/>
              <a:buNone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Communication Channel</a:t>
            </a:r>
          </a:p>
          <a:p>
            <a:pPr lvl="1"/>
            <a:r>
              <a:rPr lang="en-US"/>
              <a:t>The </a:t>
            </a:r>
            <a:r>
              <a:rPr lang="en-US" b="1"/>
              <a:t>communication channel</a:t>
            </a:r>
            <a:r>
              <a:rPr lang="en-US"/>
              <a:t> is the medium by which the electronic signal is sent from one place to another.</a:t>
            </a:r>
          </a:p>
          <a:p>
            <a:pPr lvl="1"/>
            <a:r>
              <a:rPr lang="en-US"/>
              <a:t>Types of media include</a:t>
            </a:r>
          </a:p>
          <a:p>
            <a:pPr lvl="2"/>
            <a:r>
              <a:rPr lang="en-US" sz="2000"/>
              <a:t>Electrical conductors</a:t>
            </a:r>
          </a:p>
          <a:p>
            <a:pPr lvl="2"/>
            <a:r>
              <a:rPr lang="en-US" sz="2000"/>
              <a:t>Optical media</a:t>
            </a:r>
          </a:p>
          <a:p>
            <a:pPr lvl="2"/>
            <a:r>
              <a:rPr lang="en-US" sz="2000"/>
              <a:t>Free space</a:t>
            </a:r>
          </a:p>
          <a:p>
            <a:pPr lvl="2"/>
            <a:r>
              <a:rPr lang="en-US" sz="2000"/>
              <a:t>System-specific media (e.g., water is the medium for sonar).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/>
              <a:t>Receivers </a:t>
            </a:r>
          </a:p>
          <a:p>
            <a:pPr lvl="1"/>
            <a:r>
              <a:rPr lang="en-US"/>
              <a:t>A </a:t>
            </a:r>
            <a:r>
              <a:rPr lang="en-US" b="1"/>
              <a:t>receiver</a:t>
            </a:r>
            <a:r>
              <a:rPr lang="en-US">
                <a:solidFill>
                  <a:srgbClr val="9A2A4A"/>
                </a:solidFill>
              </a:rPr>
              <a:t> </a:t>
            </a:r>
            <a:r>
              <a:rPr lang="en-US"/>
              <a:t>is a collection of electronic components and circuits that accepts the transmitted message from the channel and converts it back into a form understandable by humans.</a:t>
            </a:r>
          </a:p>
          <a:p>
            <a:pPr lvl="1"/>
            <a:r>
              <a:rPr lang="en-US"/>
              <a:t>Receivers contain amplifiers, oscillators, mixers, tuned circuits and filters, and a </a:t>
            </a:r>
            <a:r>
              <a:rPr lang="en-US" b="1"/>
              <a:t>demodulator </a:t>
            </a:r>
            <a:r>
              <a:rPr lang="en-US"/>
              <a:t>or detector that recovers the original intelligence signal from the modulated carrier.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Transceivers </a:t>
            </a:r>
          </a:p>
          <a:p>
            <a:pPr lvl="1">
              <a:lnSpc>
                <a:spcPct val="90000"/>
              </a:lnSpc>
            </a:pPr>
            <a:r>
              <a:rPr lang="en-US"/>
              <a:t>A </a:t>
            </a:r>
            <a:r>
              <a:rPr lang="en-US" b="1"/>
              <a:t>transceiver</a:t>
            </a:r>
            <a:r>
              <a:rPr lang="en-US">
                <a:solidFill>
                  <a:srgbClr val="9A2A4A"/>
                </a:solidFill>
              </a:rPr>
              <a:t> </a:t>
            </a:r>
            <a:r>
              <a:rPr lang="en-US"/>
              <a:t>is an electronic unit that incorporates circuits that both send and receive signals.</a:t>
            </a:r>
          </a:p>
          <a:p>
            <a:pPr lvl="1">
              <a:lnSpc>
                <a:spcPct val="90000"/>
              </a:lnSpc>
            </a:pPr>
            <a:r>
              <a:rPr lang="en-US"/>
              <a:t>Examples are: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US"/>
              <a:t>Telephones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US"/>
              <a:t>Fax machines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US"/>
              <a:t>Handheld CB radios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US"/>
              <a:t>Cell phones</a:t>
            </a:r>
          </a:p>
          <a:p>
            <a:pPr lvl="2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US"/>
              <a:t>Computer modems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Attenuation </a:t>
            </a:r>
          </a:p>
          <a:p>
            <a:pPr lvl="1"/>
            <a:r>
              <a:rPr lang="en-US"/>
              <a:t>Signal </a:t>
            </a:r>
            <a:r>
              <a:rPr lang="en-US" b="1"/>
              <a:t>attenuation,</a:t>
            </a:r>
            <a:r>
              <a:rPr lang="en-US">
                <a:solidFill>
                  <a:srgbClr val="9A2A4A"/>
                </a:solidFill>
              </a:rPr>
              <a:t> </a:t>
            </a:r>
            <a:r>
              <a:rPr lang="en-US"/>
              <a:t>or degradation, exists in all media of wireless transmission. It is proportional to the square of the distance between the transmitter and receiver.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1-2: Communication Systems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Noise</a:t>
            </a:r>
          </a:p>
          <a:p>
            <a:pPr lvl="1"/>
            <a:r>
              <a:rPr lang="en-US" b="1"/>
              <a:t>Noise</a:t>
            </a:r>
            <a:r>
              <a:rPr lang="en-US"/>
              <a:t> is random, undesirable electronic energy that enters the communication system via the communicating medium and interferes with the transmitted message.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/>
              <a:t>Electronic communications are classified according to whether they are </a:t>
            </a:r>
          </a:p>
          <a:p>
            <a:pPr marL="1104900" lvl="1" indent="-476250">
              <a:buFont typeface="Wingdings" pitchFamily="2" charset="2"/>
              <a:buAutoNum type="arabicPeriod"/>
            </a:pPr>
            <a:r>
              <a:rPr lang="en-US"/>
              <a:t>One-way (simplex) or two-way (full duplex or half duplex) transmissions </a:t>
            </a:r>
          </a:p>
          <a:p>
            <a:pPr marL="1104900" lvl="1" indent="-476250">
              <a:buFont typeface="Wingdings" pitchFamily="2" charset="2"/>
              <a:buAutoNum type="arabicPeriod"/>
            </a:pPr>
            <a:r>
              <a:rPr lang="en-US"/>
              <a:t>Analog or digital signals.</a:t>
            </a:r>
            <a:endParaRPr lang="en-US">
              <a:latin typeface="Times New Roman" pitchFamily="18" charset="0"/>
            </a:endParaRPr>
          </a:p>
          <a:p>
            <a:pPr marL="514350" indent="-514350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Simplex</a:t>
            </a:r>
          </a:p>
          <a:p>
            <a:pPr lvl="1"/>
            <a:r>
              <a:rPr lang="en-US"/>
              <a:t>The simplest method of electronic communication is referred to as </a:t>
            </a:r>
            <a:r>
              <a:rPr lang="en-US" b="1"/>
              <a:t>simplex</a:t>
            </a:r>
            <a:r>
              <a:rPr lang="en-US"/>
              <a:t>. </a:t>
            </a:r>
          </a:p>
          <a:p>
            <a:pPr lvl="1"/>
            <a:r>
              <a:rPr lang="en-US"/>
              <a:t>This type of communication is one-way. Examples are:</a:t>
            </a:r>
          </a:p>
          <a:p>
            <a:pPr lvl="2"/>
            <a:r>
              <a:rPr lang="en-US"/>
              <a:t>Radio</a:t>
            </a:r>
          </a:p>
          <a:p>
            <a:pPr lvl="2"/>
            <a:r>
              <a:rPr lang="en-US"/>
              <a:t>TV broadcasting</a:t>
            </a:r>
          </a:p>
          <a:p>
            <a:pPr lvl="2"/>
            <a:r>
              <a:rPr lang="en-US"/>
              <a:t>Beeper (personal receiver)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Full Duplex</a:t>
            </a:r>
            <a:r>
              <a:rPr lang="en-US">
                <a:latin typeface="Times New Roman" pitchFamily="18" charset="0"/>
              </a:rPr>
              <a:t> </a:t>
            </a:r>
          </a:p>
          <a:p>
            <a:pPr lvl="1"/>
            <a:r>
              <a:rPr lang="en-US"/>
              <a:t>Most electronic communication is two-way and is referred to as </a:t>
            </a:r>
            <a:r>
              <a:rPr lang="en-US" b="1"/>
              <a:t>duplex</a:t>
            </a:r>
            <a:r>
              <a:rPr lang="en-US"/>
              <a:t>. </a:t>
            </a:r>
          </a:p>
          <a:p>
            <a:pPr lvl="1"/>
            <a:r>
              <a:rPr lang="en-US"/>
              <a:t>When people can talk and listen simultaneously, it is called </a:t>
            </a:r>
            <a:r>
              <a:rPr lang="en-US" b="1"/>
              <a:t>full duplex</a:t>
            </a:r>
            <a:r>
              <a:rPr lang="en-US"/>
              <a:t>. The telephone is an example of this type of communication.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Half Duplex</a:t>
            </a:r>
            <a:r>
              <a:rPr lang="en-US">
                <a:latin typeface="Times New Roman" pitchFamily="18" charset="0"/>
              </a:rPr>
              <a:t> </a:t>
            </a:r>
          </a:p>
          <a:p>
            <a:pPr lvl="1"/>
            <a:r>
              <a:rPr lang="en-US"/>
              <a:t>The form of two-way communication in which only one party transmits at a time is known as </a:t>
            </a:r>
            <a:r>
              <a:rPr lang="en-US" b="1"/>
              <a:t>half duplex</a:t>
            </a:r>
            <a:r>
              <a:rPr lang="en-US"/>
              <a:t>. Examples are:</a:t>
            </a:r>
          </a:p>
          <a:p>
            <a:pPr lvl="2"/>
            <a:r>
              <a:rPr lang="en-US"/>
              <a:t>Police, military, etc. radio transmissions</a:t>
            </a:r>
          </a:p>
          <a:p>
            <a:pPr lvl="2"/>
            <a:r>
              <a:rPr lang="en-US"/>
              <a:t>Citizen band (CB)</a:t>
            </a:r>
          </a:p>
          <a:p>
            <a:pPr lvl="2"/>
            <a:r>
              <a:rPr lang="en-US"/>
              <a:t>Family radio</a:t>
            </a:r>
          </a:p>
          <a:p>
            <a:pPr lvl="2"/>
            <a:r>
              <a:rPr lang="en-US"/>
              <a:t>Amateur radio </a:t>
            </a:r>
          </a:p>
          <a:p>
            <a:pPr>
              <a:buFont typeface="Wingdings" pitchFamily="2" charset="2"/>
              <a:buChar char="Ø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Analog Signals</a:t>
            </a:r>
            <a:r>
              <a:rPr lang="en-US">
                <a:latin typeface="Times New Roman" pitchFamily="18" charset="0"/>
              </a:rPr>
              <a:t> </a:t>
            </a:r>
          </a:p>
          <a:p>
            <a:pPr lvl="1"/>
            <a:r>
              <a:rPr lang="en-US"/>
              <a:t>An </a:t>
            </a:r>
            <a:r>
              <a:rPr lang="en-US" b="1"/>
              <a:t>analog signal</a:t>
            </a:r>
            <a:r>
              <a:rPr lang="en-US"/>
              <a:t> is a smoothly and continuously varying voltage or current. Examples are:</a:t>
            </a:r>
          </a:p>
          <a:p>
            <a:pPr lvl="2"/>
            <a:r>
              <a:rPr lang="en-US"/>
              <a:t>Sine wave</a:t>
            </a:r>
          </a:p>
          <a:p>
            <a:pPr lvl="2"/>
            <a:r>
              <a:rPr lang="en-US"/>
              <a:t>Voice</a:t>
            </a:r>
          </a:p>
          <a:p>
            <a:pPr lvl="2"/>
            <a:r>
              <a:rPr lang="en-US"/>
              <a:t>Video (TV)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pic>
        <p:nvPicPr>
          <p:cNvPr id="113670" name="Picture 6" descr="fre07042_010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68779" y="3009900"/>
            <a:ext cx="6031992" cy="1676400"/>
          </a:xfrm>
          <a:noFill/>
          <a:ln/>
        </p:spPr>
      </p:pic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12725" y="6132513"/>
            <a:ext cx="833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Figure  1-5: Analog signals (a) Sine wave “tone.” (b) Voice. (c) Video (TV) signal.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Digital Signals</a:t>
            </a:r>
            <a:r>
              <a:rPr lang="en-US">
                <a:solidFill>
                  <a:srgbClr val="9A2A4A"/>
                </a:solidFill>
                <a:latin typeface="Times New Roman" pitchFamily="18" charset="0"/>
              </a:rPr>
              <a:t> </a:t>
            </a:r>
          </a:p>
          <a:p>
            <a:pPr lvl="1"/>
            <a:r>
              <a:rPr lang="en-US"/>
              <a:t>Digital signals change in steps or in discrete increments. </a:t>
            </a:r>
          </a:p>
          <a:p>
            <a:pPr lvl="1"/>
            <a:r>
              <a:rPr lang="en-US"/>
              <a:t>Most digital signals use binary or two-state codes. Examples are:</a:t>
            </a:r>
          </a:p>
          <a:p>
            <a:pPr lvl="2"/>
            <a:r>
              <a:rPr lang="en-US"/>
              <a:t>Telegraph (Morse code)</a:t>
            </a:r>
          </a:p>
          <a:p>
            <a:pPr lvl="2"/>
            <a:r>
              <a:rPr lang="en-US"/>
              <a:t>Continuous wave (CW) code</a:t>
            </a:r>
          </a:p>
          <a:p>
            <a:pPr lvl="2"/>
            <a:r>
              <a:rPr lang="en-US"/>
              <a:t>Serial binary code (used in computers)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pic>
        <p:nvPicPr>
          <p:cNvPr id="116740" name="Picture 4" descr="fre07042_010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133600"/>
            <a:ext cx="7932738" cy="3352800"/>
          </a:xfrm>
          <a:noFill/>
          <a:ln/>
        </p:spPr>
      </p:pic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228600" y="5867400"/>
            <a:ext cx="8702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Figure 1-6: Digital signals (a) Telegraph (Morse code). (b) Continuous-wave (CW) code. (c) Serial binary code.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1-3: Types of Electronic Communication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Digital Signals</a:t>
            </a:r>
          </a:p>
          <a:p>
            <a:pPr lvl="1"/>
            <a:r>
              <a:rPr lang="en-US"/>
              <a:t>Many transmissions are of signals that originate in digital form but must be converted to analog form to match the transmission medium. </a:t>
            </a:r>
          </a:p>
          <a:p>
            <a:pPr lvl="2"/>
            <a:r>
              <a:rPr lang="en-US"/>
              <a:t>Digital data over the telephone network.</a:t>
            </a:r>
          </a:p>
          <a:p>
            <a:pPr lvl="2"/>
            <a:r>
              <a:rPr lang="en-US"/>
              <a:t>Analog signals. </a:t>
            </a:r>
          </a:p>
          <a:p>
            <a:pPr lvl="3"/>
            <a:r>
              <a:rPr lang="en-US" sz="2300"/>
              <a:t>They are first digitized with an analog-to-digital (A/D) converter.</a:t>
            </a:r>
          </a:p>
          <a:p>
            <a:pPr lvl="3"/>
            <a:r>
              <a:rPr lang="en-US" sz="2300"/>
              <a:t>The data can then be transmitted and processed by computers and other digital circuits.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Modulation</a:t>
            </a:r>
            <a:r>
              <a:rPr lang="en-US"/>
              <a:t> and </a:t>
            </a:r>
            <a:r>
              <a:rPr lang="en-US" b="1"/>
              <a:t>multiplexing</a:t>
            </a:r>
            <a:r>
              <a:rPr lang="en-US"/>
              <a:t> are electronic techniques for transmitting information efficiently from one place to another. </a:t>
            </a:r>
          </a:p>
          <a:p>
            <a:r>
              <a:rPr lang="en-US" b="1"/>
              <a:t>Modulation</a:t>
            </a:r>
            <a:r>
              <a:rPr lang="en-US"/>
              <a:t> makes the information signal more compatible with the medium.</a:t>
            </a:r>
          </a:p>
          <a:p>
            <a:r>
              <a:rPr lang="en-US" b="1"/>
              <a:t>Multiplexing</a:t>
            </a:r>
            <a:r>
              <a:rPr lang="en-US" i="1"/>
              <a:t> </a:t>
            </a:r>
            <a:r>
              <a:rPr lang="en-US"/>
              <a:t>allows more than one signal to be transmitted concurrently over a single medium. </a:t>
            </a:r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Baseband Transmission</a:t>
            </a:r>
            <a:r>
              <a:rPr lang="en-US" sz="2500">
                <a:solidFill>
                  <a:srgbClr val="9A2A4A"/>
                </a:solidFill>
                <a:latin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b="1"/>
              <a:t>Baseband</a:t>
            </a:r>
            <a:r>
              <a:rPr lang="en-US"/>
              <a:t> information can be sent directly and unmodified over the medium or can be used to modulate a carrier for transmission over the medium. </a:t>
            </a:r>
          </a:p>
          <a:p>
            <a:pPr lvl="2">
              <a:lnSpc>
                <a:spcPct val="90000"/>
              </a:lnSpc>
            </a:pPr>
            <a:r>
              <a:rPr lang="en-US" sz="2300"/>
              <a:t>In telephone or intercom systems, the voice is placed on the wires and transmitted.</a:t>
            </a:r>
          </a:p>
          <a:p>
            <a:pPr lvl="2">
              <a:lnSpc>
                <a:spcPct val="90000"/>
              </a:lnSpc>
            </a:pPr>
            <a:r>
              <a:rPr lang="en-US" sz="2300"/>
              <a:t>In some computer networks, the digital signals are applied directly to coaxial or twisted-pair cables for transmission.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Broadband Transmission</a:t>
            </a:r>
            <a:r>
              <a:rPr lang="en-US" sz="2500">
                <a:solidFill>
                  <a:srgbClr val="9A2A4A"/>
                </a:solidFill>
                <a:latin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/>
              <a:t>A </a:t>
            </a:r>
            <a:r>
              <a:rPr lang="en-US" b="1"/>
              <a:t>carrier</a:t>
            </a:r>
            <a:r>
              <a:rPr lang="en-US"/>
              <a:t> is a high frequency signal that is modulated by audio, video, or data.</a:t>
            </a:r>
          </a:p>
          <a:p>
            <a:pPr lvl="1">
              <a:lnSpc>
                <a:spcPct val="90000"/>
              </a:lnSpc>
            </a:pPr>
            <a:r>
              <a:rPr lang="en-US"/>
              <a:t>A </a:t>
            </a:r>
            <a:r>
              <a:rPr lang="en-US" b="1"/>
              <a:t>radio-frequency (RF) wave</a:t>
            </a:r>
            <a:r>
              <a:rPr lang="en-US"/>
              <a:t> is an electromagnetic signal that is able to travel long distances through space.</a:t>
            </a:r>
            <a:endParaRPr lang="en-US" sz="2300">
              <a:solidFill>
                <a:srgbClr val="9A2A4A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/>
              <a:t>Broadband Transmission</a:t>
            </a:r>
            <a:r>
              <a:rPr lang="en-US">
                <a:latin typeface="Times New Roman" pitchFamily="18" charset="0"/>
              </a:rPr>
              <a:t> </a:t>
            </a:r>
          </a:p>
          <a:p>
            <a:pPr lvl="1"/>
            <a:r>
              <a:rPr lang="en-US"/>
              <a:t>A broadband transmission takes place when a carrier signal is modulated, amplified, and sent to the antenna for transmission. </a:t>
            </a:r>
          </a:p>
          <a:p>
            <a:pPr lvl="1"/>
            <a:r>
              <a:rPr lang="en-US"/>
              <a:t>The two most common methods of modulation are:</a:t>
            </a:r>
          </a:p>
          <a:p>
            <a:pPr lvl="2"/>
            <a:r>
              <a:rPr lang="en-US"/>
              <a:t>Amplitude Modulation (AM)</a:t>
            </a:r>
          </a:p>
          <a:p>
            <a:pPr lvl="2"/>
            <a:r>
              <a:rPr lang="en-US"/>
              <a:t>Frequency Modulation (FM)</a:t>
            </a:r>
          </a:p>
          <a:p>
            <a:pPr lvl="1"/>
            <a:r>
              <a:rPr lang="en-US"/>
              <a:t>Another method is called </a:t>
            </a:r>
            <a:r>
              <a:rPr lang="en-US" b="1"/>
              <a:t>phase modulation (PM),</a:t>
            </a:r>
            <a:r>
              <a:rPr lang="en-US"/>
              <a:t> in which the phase angle of the sine wave is varied.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pic>
        <p:nvPicPr>
          <p:cNvPr id="118788" name="Picture 4" descr="fre07042_010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2133600"/>
            <a:ext cx="8116888" cy="3652838"/>
          </a:xfrm>
          <a:noFill/>
          <a:ln/>
        </p:spPr>
      </p:pic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228600" y="6172200"/>
            <a:ext cx="431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Figure 1-7: Modulation at the transmitter.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273050" y="6172200"/>
            <a:ext cx="887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Figure 1-8: Types of modulation. (a) Amplitude modulation. (b) Frequency modulation.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57200" y="2133600"/>
            <a:ext cx="8382000" cy="3625850"/>
            <a:chOff x="288" y="1440"/>
            <a:chExt cx="5119" cy="2188"/>
          </a:xfrm>
        </p:grpSpPr>
        <p:pic>
          <p:nvPicPr>
            <p:cNvPr id="119812" name="Picture 4" descr="fre07042_0108b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72" y="1440"/>
              <a:ext cx="2335" cy="2188"/>
            </a:xfrm>
            <a:prstGeom prst="rect">
              <a:avLst/>
            </a:prstGeom>
            <a:noFill/>
          </p:spPr>
        </p:pic>
        <p:pic>
          <p:nvPicPr>
            <p:cNvPr id="119813" name="Picture 5" descr="fre07042_0108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1440"/>
              <a:ext cx="2352" cy="218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900"/>
              <a:t>Broadband Transmission </a:t>
            </a:r>
          </a:p>
          <a:p>
            <a:pPr lvl="1">
              <a:lnSpc>
                <a:spcPct val="90000"/>
              </a:lnSpc>
            </a:pPr>
            <a:r>
              <a:rPr lang="en-US" b="1"/>
              <a:t>Frequency-shift keying (FSK)</a:t>
            </a:r>
            <a:r>
              <a:rPr lang="en-US"/>
              <a:t> takes place when data is converted to frequency-varying tones.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Devices called </a:t>
            </a:r>
            <a:r>
              <a:rPr lang="en-US" b="1"/>
              <a:t>modems</a:t>
            </a:r>
            <a:r>
              <a:rPr lang="en-US"/>
              <a:t> (</a:t>
            </a:r>
            <a:r>
              <a:rPr lang="en-US" b="1"/>
              <a:t>mo</a:t>
            </a:r>
            <a:r>
              <a:rPr lang="en-US"/>
              <a:t>dulator-</a:t>
            </a:r>
            <a:r>
              <a:rPr lang="en-US" b="1"/>
              <a:t>dem</a:t>
            </a:r>
            <a:r>
              <a:rPr lang="en-US"/>
              <a:t>odulator) translate the data from digital to analog and back again.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r>
              <a:rPr lang="en-US" b="1"/>
              <a:t>Demodulation</a:t>
            </a:r>
            <a:r>
              <a:rPr lang="en-US"/>
              <a:t> or detection takes place in the receiver when the original baseband (e.g. audio) signal is extracted.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Multiplexing</a:t>
            </a:r>
          </a:p>
          <a:p>
            <a:pPr lvl="1"/>
            <a:r>
              <a:rPr lang="en-US"/>
              <a:t>Multiplexing is the process of allowing two or more signals to share the same medium or channel.</a:t>
            </a:r>
          </a:p>
          <a:p>
            <a:pPr lvl="1"/>
            <a:r>
              <a:rPr lang="en-US"/>
              <a:t>The three basic types of multiplexing are:</a:t>
            </a:r>
          </a:p>
          <a:p>
            <a:pPr lvl="2"/>
            <a:r>
              <a:rPr lang="en-US"/>
              <a:t>Frequency division</a:t>
            </a:r>
          </a:p>
          <a:p>
            <a:pPr lvl="2"/>
            <a:r>
              <a:rPr lang="en-US"/>
              <a:t>Time division</a:t>
            </a:r>
          </a:p>
          <a:p>
            <a:pPr lvl="2"/>
            <a:r>
              <a:rPr lang="en-US"/>
              <a:t>Code division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1-4: Modulation and Multiplexing</a:t>
            </a:r>
          </a:p>
        </p:txBody>
      </p:sp>
      <p:pic>
        <p:nvPicPr>
          <p:cNvPr id="120836" name="Picture 4" descr="fre07042_011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2133600"/>
            <a:ext cx="8269288" cy="3441700"/>
          </a:xfrm>
          <a:noFill/>
          <a:ln/>
        </p:spPr>
      </p:pic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228600" y="6248400"/>
            <a:ext cx="452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Figure 1-11: Multiplexing at the transmitter.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range of electromagnetic signals encompassing all frequencies is referred to as the </a:t>
            </a:r>
            <a:r>
              <a:rPr lang="en-US" b="1"/>
              <a:t>electromagnetic spectrum.</a:t>
            </a:r>
          </a:p>
          <a:p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pic>
        <p:nvPicPr>
          <p:cNvPr id="121860" name="Picture 4" descr="fre07042_01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74847" y="3009900"/>
            <a:ext cx="3419856" cy="1676400"/>
          </a:xfrm>
          <a:noFill/>
          <a:ln/>
        </p:spPr>
      </p:pic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28600" y="6248400"/>
            <a:ext cx="461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Figure 1-13: The electromagnetic spectrum.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Frequency and Wavelength: Frequency</a:t>
            </a:r>
          </a:p>
          <a:p>
            <a:pPr lvl="1">
              <a:lnSpc>
                <a:spcPct val="90000"/>
              </a:lnSpc>
            </a:pPr>
            <a:r>
              <a:rPr lang="en-US"/>
              <a:t>A signal is located on the frequency spectrum according to its frequency and wavelength.</a:t>
            </a:r>
          </a:p>
          <a:p>
            <a:pPr lvl="1">
              <a:lnSpc>
                <a:spcPct val="90000"/>
              </a:lnSpc>
            </a:pPr>
            <a:r>
              <a:rPr lang="en-US" b="1"/>
              <a:t>Frequency</a:t>
            </a:r>
            <a:r>
              <a:rPr lang="en-US"/>
              <a:t> is the number of cycles of a repetitive wave that occur in a given period of time.</a:t>
            </a:r>
          </a:p>
          <a:p>
            <a:pPr lvl="1">
              <a:lnSpc>
                <a:spcPct val="90000"/>
              </a:lnSpc>
            </a:pPr>
            <a:r>
              <a:rPr lang="en-US"/>
              <a:t>A cycle consists of two voltage polarity reversals, current reversals, or electromagnetic field oscillations.</a:t>
            </a:r>
          </a:p>
          <a:p>
            <a:pPr lvl="1">
              <a:lnSpc>
                <a:spcPct val="90000"/>
              </a:lnSpc>
            </a:pPr>
            <a:r>
              <a:rPr lang="en-US"/>
              <a:t>Frequency is measured in cycles per second (cps).</a:t>
            </a:r>
          </a:p>
          <a:p>
            <a:pPr lvl="1">
              <a:lnSpc>
                <a:spcPct val="90000"/>
              </a:lnSpc>
            </a:pPr>
            <a:r>
              <a:rPr lang="en-US"/>
              <a:t>The unit of frequency is the hertz (Hz).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Frequency and Wavelength: Wavelength</a:t>
            </a:r>
            <a:r>
              <a:rPr lang="en-US">
                <a:solidFill>
                  <a:srgbClr val="9A2A4A"/>
                </a:solidFill>
                <a:latin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b="1"/>
              <a:t>Wavelength</a:t>
            </a:r>
            <a:r>
              <a:rPr lang="en-US"/>
              <a:t> is the distance occupied by one cycle of a wave and is usually expressed in meters.</a:t>
            </a:r>
          </a:p>
          <a:p>
            <a:pPr lvl="1">
              <a:lnSpc>
                <a:spcPct val="90000"/>
              </a:lnSpc>
            </a:pPr>
            <a:r>
              <a:rPr lang="en-US"/>
              <a:t>Wavelength is also the distance traveled by an electromagnetic wave during the time of one cycle.</a:t>
            </a:r>
          </a:p>
          <a:p>
            <a:pPr lvl="1">
              <a:lnSpc>
                <a:spcPct val="90000"/>
              </a:lnSpc>
            </a:pPr>
            <a:r>
              <a:rPr lang="en-US"/>
              <a:t>The wavelength of a signal is represented by the Greek letter lambda (</a:t>
            </a:r>
            <a:r>
              <a:rPr lang="el-GR">
                <a:cs typeface="Arial" charset="0"/>
              </a:rPr>
              <a:t>λ</a:t>
            </a:r>
            <a:r>
              <a:rPr lang="en-US">
                <a:cs typeface="Times New Roman" pitchFamily="18" charset="0"/>
              </a:rPr>
              <a:t>).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pic>
        <p:nvPicPr>
          <p:cNvPr id="122884" name="Picture 4" descr="fre07042_011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2743200"/>
            <a:ext cx="8610600" cy="2554288"/>
          </a:xfrm>
          <a:noFill/>
          <a:ln/>
        </p:spPr>
      </p:pic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28600" y="6248400"/>
            <a:ext cx="789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Figure 1-15: Frequency and wavelength. (a) One cycle. (b) One wavelength.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1627188"/>
            <a:ext cx="8731250" cy="4978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>
              <a:cs typeface="Times New Roman" pitchFamily="18" charset="0"/>
            </a:endParaRP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228600" y="3886200"/>
            <a:ext cx="89154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/>
            <a:r>
              <a:rPr lang="en-US" sz="2500"/>
              <a:t>Example:</a:t>
            </a:r>
          </a:p>
          <a:p>
            <a:pPr lvl="1"/>
            <a:r>
              <a:rPr lang="en-US" sz="2500"/>
              <a:t>What is the wavelength if the frequency is 4MHz?</a:t>
            </a:r>
          </a:p>
          <a:p>
            <a:endParaRPr lang="en-US" sz="2500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228600" y="1576388"/>
            <a:ext cx="89154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5000"/>
              <a:buFont typeface="Wingdings" pitchFamily="2" charset="2"/>
              <a:buNone/>
            </a:pPr>
            <a:r>
              <a:rPr lang="en-US" sz="2700"/>
              <a:t>Frequency and Wavelength: Wavelength</a:t>
            </a:r>
          </a:p>
          <a:p>
            <a:endParaRPr lang="en-US" sz="2700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228600" y="2122488"/>
            <a:ext cx="8915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500"/>
              <a:t>Wavelength (</a:t>
            </a:r>
            <a:r>
              <a:rPr lang="el-GR" sz="2500"/>
              <a:t>λ</a:t>
            </a:r>
            <a:r>
              <a:rPr lang="en-US" sz="2500"/>
              <a:t>) = speed of light ÷ frequency</a:t>
            </a:r>
          </a:p>
          <a:p>
            <a:pPr algn="ctr"/>
            <a:r>
              <a:rPr lang="en-US" sz="2500"/>
              <a:t>Speed of light = 3 × 10</a:t>
            </a:r>
            <a:r>
              <a:rPr lang="en-US" sz="2500" baseline="30000"/>
              <a:t>8</a:t>
            </a:r>
            <a:r>
              <a:rPr lang="en-US" sz="2500"/>
              <a:t> meters/second</a:t>
            </a:r>
          </a:p>
          <a:p>
            <a:pPr algn="ctr"/>
            <a:r>
              <a:rPr lang="en-US" sz="2500"/>
              <a:t>Therefore:</a:t>
            </a:r>
          </a:p>
          <a:p>
            <a:pPr algn="ctr"/>
            <a:r>
              <a:rPr lang="el-GR" sz="2500"/>
              <a:t>λ</a:t>
            </a:r>
            <a:r>
              <a:rPr lang="en-US" sz="2500"/>
              <a:t> = 3 × 10</a:t>
            </a:r>
            <a:r>
              <a:rPr lang="en-US" sz="2500" baseline="30000"/>
              <a:t>8</a:t>
            </a:r>
            <a:r>
              <a:rPr lang="en-US" sz="2500"/>
              <a:t> / f</a:t>
            </a:r>
          </a:p>
        </p:txBody>
      </p:sp>
      <p:sp>
        <p:nvSpPr>
          <p:cNvPr id="90122" name="Text Box 10"/>
          <p:cNvSpPr txBox="1">
            <a:spLocks noChangeArrowheads="1"/>
          </p:cNvSpPr>
          <p:nvPr/>
        </p:nvSpPr>
        <p:spPr bwMode="auto">
          <a:xfrm>
            <a:off x="228600" y="4873625"/>
            <a:ext cx="8915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5000"/>
              <a:buFont typeface="Wingdings" pitchFamily="2" charset="2"/>
              <a:buNone/>
            </a:pPr>
            <a:r>
              <a:rPr lang="el-GR" sz="2500"/>
              <a:t>λ</a:t>
            </a:r>
            <a:r>
              <a:rPr lang="en-US" sz="2500"/>
              <a:t> = 3 </a:t>
            </a:r>
            <a:r>
              <a:rPr lang="en-US" sz="2500">
                <a:cs typeface="Arial" charset="0"/>
              </a:rPr>
              <a:t>×</a:t>
            </a:r>
            <a:r>
              <a:rPr lang="en-US" sz="2500"/>
              <a:t> 10</a:t>
            </a:r>
            <a:r>
              <a:rPr lang="en-US" sz="2500" baseline="30000"/>
              <a:t>8</a:t>
            </a:r>
            <a:r>
              <a:rPr lang="en-US" sz="2500"/>
              <a:t> / 4 MHz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SzPct val="95000"/>
              <a:buFont typeface="Wingdings" pitchFamily="2" charset="2"/>
              <a:buNone/>
            </a:pPr>
            <a:r>
              <a:rPr lang="en-US" sz="2500"/>
              <a:t>  =  75 meters (m)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2725" y="1627188"/>
            <a:ext cx="8731250" cy="119221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/>
              <a:t>Frequency Ranges from 30 Hz to 300 GHz</a:t>
            </a:r>
          </a:p>
          <a:p>
            <a:pPr lvl="1"/>
            <a:r>
              <a:rPr lang="en-US"/>
              <a:t>The electromagnetic spectrum is divided into segments:</a:t>
            </a:r>
          </a:p>
        </p:txBody>
      </p:sp>
      <p:graphicFrame>
        <p:nvGraphicFramePr>
          <p:cNvPr id="91203" name="Group 67"/>
          <p:cNvGraphicFramePr>
            <a:graphicFrameLocks noGrp="1"/>
          </p:cNvGraphicFramePr>
          <p:nvPr>
            <p:ph sz="half" idx="2"/>
          </p:nvPr>
        </p:nvGraphicFramePr>
        <p:xfrm>
          <a:off x="228600" y="2841625"/>
          <a:ext cx="8731250" cy="3538093"/>
        </p:xfrm>
        <a:graphic>
          <a:graphicData uri="http://schemas.openxmlformats.org/drawingml/2006/table">
            <a:tbl>
              <a:tblPr/>
              <a:tblGrid>
                <a:gridCol w="4365625"/>
                <a:gridCol w="436562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Extremely Low Frequencies (ELF)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 Hz.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Voice Frequencies (VF)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3000 Hz.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Very Low Frequencies (VLF)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include the higher end of the human hearing range up to about 20 kHz.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 Frequencies (LF)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 kHz.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Medium Frequencies (MF)</a:t>
                      </a:r>
                    </a:p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3000 kHz </a:t>
                      </a:r>
                    </a:p>
                    <a:p>
                      <a:pPr marL="777875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 radio 535–1605 kHz.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2725" y="1627188"/>
            <a:ext cx="8731250" cy="6588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Frequency Ranges from 30 Hz to 300 GHz</a:t>
            </a:r>
            <a:endParaRPr lang="en-US">
              <a:latin typeface="Times New Roman" pitchFamily="18" charset="0"/>
            </a:endParaRPr>
          </a:p>
        </p:txBody>
      </p:sp>
      <p:graphicFrame>
        <p:nvGraphicFramePr>
          <p:cNvPr id="92212" name="Group 52"/>
          <p:cNvGraphicFramePr>
            <a:graphicFrameLocks noGrp="1"/>
          </p:cNvGraphicFramePr>
          <p:nvPr>
            <p:ph sz="half" idx="2"/>
          </p:nvPr>
        </p:nvGraphicFramePr>
        <p:xfrm>
          <a:off x="228600" y="2438400"/>
          <a:ext cx="8731250" cy="3724656"/>
        </p:xfrm>
        <a:graphic>
          <a:graphicData uri="http://schemas.openxmlformats.org/drawingml/2006/table">
            <a:tbl>
              <a:tblPr/>
              <a:tblGrid>
                <a:gridCol w="4365625"/>
                <a:gridCol w="436562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 Frequencies (HF)</a:t>
                      </a:r>
                    </a:p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(short waves; VOA, BBC broadcasts; government and military two-way communication; amateur radio, CB.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3–30 MHz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Very High Frequencies (VHF)</a:t>
                      </a:r>
                    </a:p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FM radio broadcasting (88–108 MHz), television channels 2–13.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30–300 MHz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Ultra High Frequencies (UHF)</a:t>
                      </a:r>
                    </a:p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TV channels 14–67, cellular phones, military communication.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300–3000 MHz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129051" name="Rectangle 27"/>
          <p:cNvSpPr>
            <a:spLocks noGrp="1" noChangeArrowheads="1"/>
          </p:cNvSpPr>
          <p:nvPr>
            <p:ph type="body" sz="half" idx="1"/>
          </p:nvPr>
        </p:nvSpPr>
        <p:spPr>
          <a:xfrm>
            <a:off x="212725" y="1627188"/>
            <a:ext cx="8731250" cy="5826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Frequency Ranges from 30 Hz to 300 GHz</a:t>
            </a:r>
            <a:endParaRPr lang="en-US" sz="2400"/>
          </a:p>
        </p:txBody>
      </p:sp>
      <p:graphicFrame>
        <p:nvGraphicFramePr>
          <p:cNvPr id="129053" name="Group 29"/>
          <p:cNvGraphicFramePr>
            <a:graphicFrameLocks noGrp="1"/>
          </p:cNvGraphicFramePr>
          <p:nvPr>
            <p:ph sz="half" idx="2"/>
          </p:nvPr>
        </p:nvGraphicFramePr>
        <p:xfrm>
          <a:off x="228600" y="2362200"/>
          <a:ext cx="8731250" cy="2593150"/>
        </p:xfrm>
        <a:graphic>
          <a:graphicData uri="http://schemas.openxmlformats.org/drawingml/2006/table">
            <a:tbl>
              <a:tblPr/>
              <a:tblGrid>
                <a:gridCol w="4365625"/>
                <a:gridCol w="4365625"/>
              </a:tblGrid>
              <a:tr h="154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Microwaves and Super High Frequencies (SHF)</a:t>
                      </a:r>
                    </a:p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Satellite communication, radar, wireless LANs, microwave ovens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1–30 GHz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Extremely High Frequencies (EHF)</a:t>
                      </a:r>
                    </a:p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Satellite communication, computer data, radar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576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30–300 GHz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Optical Spectrum</a:t>
            </a:r>
          </a:p>
          <a:p>
            <a:pPr lvl="1"/>
            <a:r>
              <a:rPr lang="en-US"/>
              <a:t>The </a:t>
            </a:r>
            <a:r>
              <a:rPr lang="en-US" b="1"/>
              <a:t>optical spectrum</a:t>
            </a:r>
            <a:r>
              <a:rPr lang="en-US"/>
              <a:t> exists directly above the millimeter wave region. </a:t>
            </a:r>
          </a:p>
          <a:p>
            <a:pPr lvl="1"/>
            <a:r>
              <a:rPr lang="en-US"/>
              <a:t>Three types of light waves are:</a:t>
            </a:r>
          </a:p>
          <a:p>
            <a:pPr lvl="2"/>
            <a:r>
              <a:rPr lang="en-US"/>
              <a:t>Infrared</a:t>
            </a:r>
          </a:p>
          <a:p>
            <a:pPr lvl="2"/>
            <a:r>
              <a:rPr lang="en-US"/>
              <a:t>Visible spectrum</a:t>
            </a:r>
          </a:p>
          <a:p>
            <a:pPr lvl="2"/>
            <a:r>
              <a:rPr lang="en-US"/>
              <a:t>Ultraviolet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Optical Spectrum: Infrared</a:t>
            </a:r>
          </a:p>
          <a:p>
            <a:pPr lvl="1">
              <a:lnSpc>
                <a:spcPct val="90000"/>
              </a:lnSpc>
            </a:pPr>
            <a:r>
              <a:rPr lang="en-US"/>
              <a:t>Infrared radiation is produced by any physical equipment that generates heat, including our bodies.</a:t>
            </a:r>
          </a:p>
          <a:p>
            <a:pPr lvl="1">
              <a:lnSpc>
                <a:spcPct val="90000"/>
              </a:lnSpc>
            </a:pPr>
            <a:r>
              <a:rPr lang="en-US"/>
              <a:t>Infrared is used:</a:t>
            </a:r>
            <a:r>
              <a:rPr lang="en-US" sz="2100"/>
              <a:t> 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In astronomy, to detect stars and other physical bodies in the universe,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For guidance in weapons systems, where the heat radiated from airplanes or missiles can be detected and used to guide missiles to targets.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In most new TV remote-control units, where special coded signals are transmitted by an infrared LED to the TV receiver to change channels, set the volume, and perform other functions. </a:t>
            </a:r>
          </a:p>
          <a:p>
            <a:pPr lvl="2">
              <a:lnSpc>
                <a:spcPct val="90000"/>
              </a:lnSpc>
            </a:pPr>
            <a:r>
              <a:rPr lang="en-US" sz="2100"/>
              <a:t>In some of the newer wireless LANs and all fiber-optic communication.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Optical Spectrum: The Visible Spectrum</a:t>
            </a:r>
          </a:p>
          <a:p>
            <a:pPr lvl="1"/>
            <a:r>
              <a:rPr lang="en-US"/>
              <a:t>Just above the infrared region is the </a:t>
            </a:r>
            <a:r>
              <a:rPr lang="en-US" b="1"/>
              <a:t>visible spectrum</a:t>
            </a:r>
            <a:r>
              <a:rPr lang="en-US" i="1"/>
              <a:t> </a:t>
            </a:r>
            <a:r>
              <a:rPr lang="en-US"/>
              <a:t>we refer to as </a:t>
            </a:r>
            <a:r>
              <a:rPr lang="en-US" b="1"/>
              <a:t>light. </a:t>
            </a:r>
          </a:p>
          <a:p>
            <a:pPr lvl="1"/>
            <a:r>
              <a:rPr lang="en-US"/>
              <a:t>Red is low-frequency or long-wavelength light</a:t>
            </a:r>
          </a:p>
          <a:p>
            <a:pPr lvl="1"/>
            <a:r>
              <a:rPr lang="en-US"/>
              <a:t>Violet is high-frequency or short-wavelength light.</a:t>
            </a:r>
          </a:p>
          <a:p>
            <a:pPr lvl="1"/>
            <a:r>
              <a:rPr lang="en-US"/>
              <a:t>Light waves’ very high frequency enables them to handle a tremendous amount of information (the bandwidth of the baseband signals can be very wide).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/>
              <a:t>1-5: The Electromagnetic Spectrum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Optical Spectrum: Ultraviolet</a:t>
            </a:r>
          </a:p>
          <a:p>
            <a:pPr lvl="1"/>
            <a:r>
              <a:rPr lang="en-US"/>
              <a:t>Ultraviolet is not used for communication</a:t>
            </a:r>
          </a:p>
          <a:p>
            <a:pPr lvl="1"/>
            <a:r>
              <a:rPr lang="en-US"/>
              <a:t>Its primary use is medical.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1-6: Bandwidth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b="1"/>
              <a:t>Bandwidth (BW)</a:t>
            </a:r>
            <a:r>
              <a:rPr lang="en-US"/>
              <a:t> is that portion of the electromagnetic spectrum occupied by a signal. </a:t>
            </a:r>
          </a:p>
          <a:p>
            <a:pPr lvl="1">
              <a:lnSpc>
                <a:spcPct val="80000"/>
              </a:lnSpc>
            </a:pPr>
            <a:endParaRPr lang="en-US" b="1"/>
          </a:p>
          <a:p>
            <a:pPr>
              <a:lnSpc>
                <a:spcPct val="80000"/>
              </a:lnSpc>
            </a:pPr>
            <a:r>
              <a:rPr lang="en-US" b="1"/>
              <a:t>Channel bandwidth</a:t>
            </a:r>
            <a:r>
              <a:rPr lang="en-US"/>
              <a:t> refers to the range of frequencies required to transmit the desired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1-6: Bandwidth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/>
              <a:t>More Room at the Top</a:t>
            </a:r>
          </a:p>
          <a:p>
            <a:pPr lvl="1"/>
            <a:r>
              <a:rPr lang="en-US"/>
              <a:t>Today, virtually the entire frequency spectrum between approximately 30 kHz and 300 MHz has been spoken for. </a:t>
            </a:r>
          </a:p>
          <a:p>
            <a:pPr lvl="1"/>
            <a:r>
              <a:rPr lang="en-US"/>
              <a:t>There is tremendous competition for these frequencies, between companies, individuals, and government services in individual carriers and between the different nations of the world. </a:t>
            </a:r>
          </a:p>
          <a:p>
            <a:pPr lvl="1"/>
            <a:r>
              <a:rPr lang="en-US"/>
              <a:t>The electromagnetic spectrum is one of our most precious natural resources.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1-6: Bandwidth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/>
              <a:t>More Room at the Top</a:t>
            </a:r>
          </a:p>
          <a:p>
            <a:pPr lvl="1"/>
            <a:r>
              <a:rPr lang="en-US"/>
              <a:t>Communication engineering is devoted to making the best use of that finite spectrum. </a:t>
            </a:r>
          </a:p>
          <a:p>
            <a:pPr lvl="1"/>
            <a:r>
              <a:rPr lang="en-US"/>
              <a:t>Great effort goes into developing communication techniques that  minimize the bandwidth required to transmit given information and thus conserve spectrum space. </a:t>
            </a:r>
          </a:p>
          <a:p>
            <a:pPr lvl="1"/>
            <a:r>
              <a:rPr lang="en-US"/>
              <a:t>This provides more room for additional communication channels and gives other services or users an opportunity to take advantage of it. 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1-6: Bandwidth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/>
              <a:t>Spectrum Management and Standards</a:t>
            </a:r>
          </a:p>
          <a:p>
            <a:pPr lvl="1"/>
            <a:r>
              <a:rPr lang="en-US" b="1"/>
              <a:t>Spectrum management</a:t>
            </a:r>
            <a:r>
              <a:rPr lang="en-US"/>
              <a:t> is provided by agencies set up by the United States and other countries to control spectrum use. </a:t>
            </a:r>
          </a:p>
          <a:p>
            <a:pPr lvl="2"/>
            <a:r>
              <a:rPr lang="en-US"/>
              <a:t>The Federal Communications Commission (FCC) and the National Telecommunications and Information Administration (NTIA)</a:t>
            </a:r>
            <a:r>
              <a:rPr lang="en-US" i="1"/>
              <a:t> </a:t>
            </a:r>
            <a:r>
              <a:rPr lang="en-US"/>
              <a:t>are two agencies that deal in spectrum management.</a:t>
            </a:r>
          </a:p>
          <a:p>
            <a:pPr lvl="1"/>
            <a:r>
              <a:rPr lang="en-US" b="1"/>
              <a:t>Standards </a:t>
            </a:r>
            <a:r>
              <a:rPr lang="en-US"/>
              <a:t>are specifications and guidelines necessary to ensure compatibility between transmitting and receiving equipment.</a:t>
            </a: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1-7: A Survey of </a:t>
            </a:r>
            <a:br>
              <a:rPr lang="en-US" sz="3900"/>
            </a:br>
            <a:r>
              <a:rPr lang="en-US" sz="3900"/>
              <a:t>Communications Applications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304800" indent="-304800"/>
            <a:r>
              <a:rPr lang="en-US"/>
              <a:t>Simplex</a:t>
            </a:r>
          </a:p>
          <a:p>
            <a:pPr marL="690563" lvl="1" indent="-304800"/>
            <a:r>
              <a:rPr lang="en-US" sz="2500"/>
              <a:t>AM and FM broadcasting</a:t>
            </a:r>
          </a:p>
          <a:p>
            <a:pPr marL="690563" lvl="1" indent="-304800"/>
            <a:r>
              <a:rPr lang="en-US" sz="2500"/>
              <a:t>Digital radio</a:t>
            </a:r>
          </a:p>
          <a:p>
            <a:pPr marL="690563" lvl="1" indent="-304800"/>
            <a:r>
              <a:rPr lang="en-US" sz="2500"/>
              <a:t>TV broadcasting</a:t>
            </a:r>
          </a:p>
          <a:p>
            <a:pPr marL="690563" lvl="1" indent="-304800"/>
            <a:r>
              <a:rPr lang="en-US" sz="2500"/>
              <a:t>Digital television (DTV)</a:t>
            </a:r>
          </a:p>
          <a:p>
            <a:pPr marL="690563" lvl="1" indent="-304800"/>
            <a:r>
              <a:rPr lang="en-US" sz="2500"/>
              <a:t>Cable television</a:t>
            </a:r>
          </a:p>
          <a:p>
            <a:pPr marL="690563" lvl="1" indent="-304800"/>
            <a:r>
              <a:rPr lang="en-US" sz="2500"/>
              <a:t>Facsimile</a:t>
            </a:r>
          </a:p>
          <a:p>
            <a:pPr marL="690563" lvl="1" indent="-304800"/>
            <a:r>
              <a:rPr lang="en-US" sz="2500"/>
              <a:t>Wireless remote control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785813" lvl="1" indent="-400050">
              <a:buFont typeface="Wingdings" pitchFamily="2" charset="2"/>
              <a:buAutoNum type="arabicPeriod" startAt="8"/>
            </a:pPr>
            <a:endParaRPr lang="en-US" sz="3200"/>
          </a:p>
          <a:p>
            <a:pPr marL="785813" lvl="1" indent="-400050"/>
            <a:r>
              <a:rPr lang="en-US" sz="2500"/>
              <a:t>Paging services</a:t>
            </a:r>
          </a:p>
          <a:p>
            <a:pPr marL="785813" lvl="1" indent="-400050"/>
            <a:r>
              <a:rPr lang="en-US" sz="2500"/>
              <a:t>Navigation and direction-finding services</a:t>
            </a:r>
          </a:p>
          <a:p>
            <a:pPr marL="785813" lvl="1" indent="-400050"/>
            <a:r>
              <a:rPr lang="en-US" sz="2500"/>
              <a:t>Telemetry</a:t>
            </a:r>
          </a:p>
          <a:p>
            <a:pPr marL="785813" lvl="1" indent="-400050"/>
            <a:r>
              <a:rPr lang="en-US" sz="2500"/>
              <a:t>Radio astronomy</a:t>
            </a:r>
          </a:p>
          <a:p>
            <a:pPr marL="785813" lvl="1" indent="-400050"/>
            <a:r>
              <a:rPr lang="en-US" sz="2500"/>
              <a:t>Surveillance</a:t>
            </a:r>
          </a:p>
          <a:p>
            <a:pPr marL="785813" lvl="1" indent="-400050"/>
            <a:r>
              <a:rPr lang="en-US" sz="2500"/>
              <a:t>Music services</a:t>
            </a:r>
          </a:p>
          <a:p>
            <a:pPr marL="785813" lvl="1" indent="-400050"/>
            <a:r>
              <a:rPr lang="en-US" sz="2500"/>
              <a:t>Internet radio and video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/>
              <a:t>1-7: A Survey of </a:t>
            </a:r>
            <a:br>
              <a:rPr lang="en-US" sz="3900"/>
            </a:br>
            <a:r>
              <a:rPr lang="en-US" sz="3900"/>
              <a:t>Communications Applications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US" sz="2700"/>
              <a:t>Duplex</a:t>
            </a:r>
          </a:p>
          <a:p>
            <a:pPr marL="1047750" lvl="1" indent="-476250">
              <a:lnSpc>
                <a:spcPct val="80000"/>
              </a:lnSpc>
            </a:pPr>
            <a:r>
              <a:rPr lang="en-US" sz="2500"/>
              <a:t>Telephones</a:t>
            </a:r>
          </a:p>
          <a:p>
            <a:pPr marL="1047750" lvl="1" indent="-476250">
              <a:lnSpc>
                <a:spcPct val="80000"/>
              </a:lnSpc>
            </a:pPr>
            <a:r>
              <a:rPr lang="en-US" sz="2500"/>
              <a:t>Two-way radio</a:t>
            </a:r>
          </a:p>
          <a:p>
            <a:pPr marL="1047750" lvl="1" indent="-476250">
              <a:lnSpc>
                <a:spcPct val="80000"/>
              </a:lnSpc>
            </a:pPr>
            <a:r>
              <a:rPr lang="en-US" sz="2500"/>
              <a:t>Radar</a:t>
            </a:r>
          </a:p>
          <a:p>
            <a:pPr marL="1047750" lvl="1" indent="-476250">
              <a:lnSpc>
                <a:spcPct val="80000"/>
              </a:lnSpc>
            </a:pPr>
            <a:r>
              <a:rPr lang="en-US" sz="2500"/>
              <a:t>Sonar</a:t>
            </a:r>
          </a:p>
          <a:p>
            <a:pPr marL="1047750" lvl="1" indent="-476250">
              <a:lnSpc>
                <a:spcPct val="80000"/>
              </a:lnSpc>
            </a:pPr>
            <a:r>
              <a:rPr lang="en-US" sz="2500"/>
              <a:t>Amateur radio</a:t>
            </a:r>
          </a:p>
          <a:p>
            <a:pPr marL="1047750" lvl="1" indent="-476250">
              <a:lnSpc>
                <a:spcPct val="80000"/>
              </a:lnSpc>
            </a:pPr>
            <a:r>
              <a:rPr lang="en-US" sz="2500"/>
              <a:t>Citizens radio</a:t>
            </a:r>
          </a:p>
          <a:p>
            <a:pPr marL="1047750" lvl="1" indent="-476250">
              <a:lnSpc>
                <a:spcPct val="80000"/>
              </a:lnSpc>
            </a:pPr>
            <a:endParaRPr lang="en-US" sz="2500"/>
          </a:p>
        </p:txBody>
      </p:sp>
      <p:sp>
        <p:nvSpPr>
          <p:cNvPr id="9626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54575" y="1447800"/>
            <a:ext cx="3984625" cy="4700588"/>
          </a:xfrm>
        </p:spPr>
        <p:txBody>
          <a:bodyPr/>
          <a:lstStyle/>
          <a:p>
            <a:pPr marL="823913" lvl="1" indent="-438150">
              <a:buFont typeface="Wingdings" pitchFamily="2" charset="2"/>
              <a:buAutoNum type="arabicPeriod" startAt="21"/>
            </a:pPr>
            <a:endParaRPr lang="en-US" sz="2500"/>
          </a:p>
          <a:p>
            <a:pPr marL="823913" lvl="1" indent="-438150"/>
            <a:r>
              <a:rPr lang="en-US" sz="2500"/>
              <a:t>Family Radio service</a:t>
            </a:r>
          </a:p>
          <a:p>
            <a:pPr marL="823913" lvl="1" indent="-438150"/>
            <a:r>
              <a:rPr lang="en-US" sz="2500"/>
              <a:t>The Internet</a:t>
            </a:r>
          </a:p>
          <a:p>
            <a:pPr marL="823913" lvl="1" indent="-438150"/>
            <a:r>
              <a:rPr lang="en-US" sz="2500"/>
              <a:t>Wide-area networks (WANs)</a:t>
            </a:r>
          </a:p>
          <a:p>
            <a:pPr marL="823913" lvl="1" indent="-438150"/>
            <a:r>
              <a:rPr lang="en-US" sz="2500"/>
              <a:t>Metropolitan-area networks (MANs)</a:t>
            </a:r>
          </a:p>
          <a:p>
            <a:pPr marL="823913" lvl="1" indent="-438150"/>
            <a:r>
              <a:rPr lang="en-US" sz="2500"/>
              <a:t>Local area networks (LANs)</a:t>
            </a:r>
            <a:endParaRPr lang="en-US" sz="23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</TotalTime>
  <Words>2215</Words>
  <Application>Microsoft Office PowerPoint</Application>
  <PresentationFormat>On-screen Show (4:3)</PresentationFormat>
  <Paragraphs>300</Paragraphs>
  <Slides>49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Solstice</vt:lpstr>
      <vt:lpstr>Slide 1</vt:lpstr>
      <vt:lpstr>Index</vt:lpstr>
      <vt:lpstr>1-1: Significance of  Human Communication</vt:lpstr>
      <vt:lpstr>1-1: Significance of  Human Communication</vt:lpstr>
      <vt:lpstr>1-2: Communication Systems</vt:lpstr>
      <vt:lpstr>1-2: Communication Systems</vt:lpstr>
      <vt:lpstr>1-2: Communication Systems</vt:lpstr>
      <vt:lpstr>1-2: Communication Systems</vt:lpstr>
      <vt:lpstr>1-2: Communication Systems</vt:lpstr>
      <vt:lpstr>1-2: Communication Systems</vt:lpstr>
      <vt:lpstr>1-2: Communication Systems</vt:lpstr>
      <vt:lpstr>1-2: Communication Systems</vt:lpstr>
      <vt:lpstr>1-3: Types of Electronic Communication</vt:lpstr>
      <vt:lpstr>1-3: Types of Electronic Communication</vt:lpstr>
      <vt:lpstr>1-3: Types of Electronic Communication</vt:lpstr>
      <vt:lpstr>1-3: Types of Electronic Communication</vt:lpstr>
      <vt:lpstr>1-3: Types of Electronic Communication</vt:lpstr>
      <vt:lpstr>1-3: Types of Electronic Communication</vt:lpstr>
      <vt:lpstr>1-3: Types of Electronic Communication</vt:lpstr>
      <vt:lpstr>1-3: Types of Electronic Communication</vt:lpstr>
      <vt:lpstr>1-3: Types of Electronic Communication</vt:lpstr>
      <vt:lpstr>1-4: Modulation and Multiplexing</vt:lpstr>
      <vt:lpstr>1-4: Modulation and Multiplexing</vt:lpstr>
      <vt:lpstr>1-4: Modulation and Multiplexing</vt:lpstr>
      <vt:lpstr>1-4: Modulation and Multiplexing</vt:lpstr>
      <vt:lpstr>1-4: Modulation and Multiplexing</vt:lpstr>
      <vt:lpstr>1-4: Modulation and Multiplexing</vt:lpstr>
      <vt:lpstr>1-4: Modulation and Multiplexing</vt:lpstr>
      <vt:lpstr>1-4: Modulation and Multiplexing</vt:lpstr>
      <vt:lpstr>1-4: Modulation and Multiplexing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1-5: The Electromagnetic Spectrum</vt:lpstr>
      <vt:lpstr>1-6: Bandwidth</vt:lpstr>
      <vt:lpstr>1-6: Bandwidth</vt:lpstr>
      <vt:lpstr>1-6: Bandwidth</vt:lpstr>
      <vt:lpstr>1-6: Bandwidth</vt:lpstr>
      <vt:lpstr>1-7: A Survey of  Communications Applications</vt:lpstr>
      <vt:lpstr>1-7: A Survey of  Communications Applications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2</cp:revision>
  <dcterms:created xsi:type="dcterms:W3CDTF">2019-09-10T08:36:54Z</dcterms:created>
  <dcterms:modified xsi:type="dcterms:W3CDTF">2019-09-10T08:51:03Z</dcterms:modified>
</cp:coreProperties>
</file>