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90" r:id="rId2"/>
    <p:sldId id="361" r:id="rId3"/>
    <p:sldId id="382" r:id="rId4"/>
    <p:sldId id="344" r:id="rId5"/>
    <p:sldId id="365" r:id="rId6"/>
    <p:sldId id="346" r:id="rId7"/>
    <p:sldId id="366" r:id="rId8"/>
    <p:sldId id="345" r:id="rId9"/>
    <p:sldId id="367" r:id="rId10"/>
    <p:sldId id="269" r:id="rId11"/>
    <p:sldId id="363" r:id="rId12"/>
    <p:sldId id="384" r:id="rId13"/>
    <p:sldId id="368" r:id="rId14"/>
    <p:sldId id="347" r:id="rId15"/>
    <p:sldId id="369" r:id="rId16"/>
    <p:sldId id="370" r:id="rId17"/>
    <p:sldId id="371" r:id="rId18"/>
    <p:sldId id="387" r:id="rId19"/>
    <p:sldId id="281" r:id="rId20"/>
    <p:sldId id="386" r:id="rId21"/>
    <p:sldId id="385" r:id="rId22"/>
    <p:sldId id="282" r:id="rId23"/>
    <p:sldId id="268" r:id="rId24"/>
    <p:sldId id="373" r:id="rId25"/>
    <p:sldId id="375" r:id="rId26"/>
    <p:sldId id="325" r:id="rId27"/>
    <p:sldId id="378" r:id="rId28"/>
    <p:sldId id="381" r:id="rId29"/>
    <p:sldId id="379" r:id="rId30"/>
    <p:sldId id="389" r:id="rId31"/>
  </p:sldIdLst>
  <p:sldSz cx="9144000" cy="6858000" type="screen4x3"/>
  <p:notesSz cx="7150100" cy="9448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9900CC"/>
    <a:srgbClr val="FF6600"/>
    <a:srgbClr val="800080"/>
    <a:srgbClr val="663300"/>
    <a:srgbClr val="FFFF99"/>
    <a:srgbClr val="33CC33"/>
    <a:srgbClr val="0000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576" autoAdjust="0"/>
  </p:normalViewPr>
  <p:slideViewPr>
    <p:cSldViewPr snapToGrid="0">
      <p:cViewPr>
        <p:scale>
          <a:sx n="66" d="100"/>
          <a:sy n="66" d="100"/>
        </p:scale>
        <p:origin x="-63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t" anchorCtr="0" compatLnSpc="1">
            <a:prstTxWarp prst="textNoShape">
              <a:avLst/>
            </a:prstTxWarp>
          </a:bodyPr>
          <a:lstStyle>
            <a:lvl1pPr defTabSz="947738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51300" y="0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t" anchorCtr="0" compatLnSpc="1">
            <a:prstTxWarp prst="textNoShape">
              <a:avLst/>
            </a:prstTxWarp>
          </a:bodyPr>
          <a:lstStyle>
            <a:lvl1pPr algn="r" defTabSz="947738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b" anchorCtr="0" compatLnSpc="1">
            <a:prstTxWarp prst="textNoShape">
              <a:avLst/>
            </a:prstTxWarp>
          </a:bodyPr>
          <a:lstStyle>
            <a:lvl1pPr defTabSz="947738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51300" y="8975725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b" anchorCtr="0" compatLnSpc="1">
            <a:prstTxWarp prst="textNoShape">
              <a:avLst/>
            </a:prstTxWarp>
          </a:bodyPr>
          <a:lstStyle>
            <a:lvl1pPr algn="r" defTabSz="947738">
              <a:defRPr sz="1000" i="1">
                <a:latin typeface="Times New Roman" pitchFamily="18" charset="0"/>
              </a:defRPr>
            </a:lvl1pPr>
          </a:lstStyle>
          <a:p>
            <a:fld id="{D9655ED1-FEE2-4DEA-99A4-7E263574AE4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670675" y="9040813"/>
            <a:ext cx="40798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509" tIns="47755" rIns="95509" bIns="47755" anchor="ctr">
            <a:spAutoFit/>
          </a:bodyPr>
          <a:lstStyle/>
          <a:p>
            <a:pPr algn="r" defTabSz="947738"/>
            <a:fld id="{C1DCB9B8-446F-4384-928A-939C19CEA33B}" type="slidenum">
              <a:rPr lang="en-US" sz="1500">
                <a:latin typeface="Times New Roman" pitchFamily="18" charset="0"/>
              </a:rPr>
              <a:pPr algn="r" defTabSz="947738"/>
              <a:t>‹#›</a:t>
            </a:fld>
            <a:endParaRPr lang="en-US" sz="15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t" anchorCtr="0" compatLnSpc="1">
            <a:prstTxWarp prst="textNoShape">
              <a:avLst/>
            </a:prstTxWarp>
          </a:bodyPr>
          <a:lstStyle>
            <a:lvl1pPr defTabSz="947738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51300" y="0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t" anchorCtr="0" compatLnSpc="1">
            <a:prstTxWarp prst="textNoShape">
              <a:avLst/>
            </a:prstTxWarp>
          </a:bodyPr>
          <a:lstStyle>
            <a:lvl1pPr algn="r" defTabSz="947738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b" anchorCtr="0" compatLnSpc="1">
            <a:prstTxWarp prst="textNoShape">
              <a:avLst/>
            </a:prstTxWarp>
          </a:bodyPr>
          <a:lstStyle>
            <a:lvl1pPr defTabSz="947738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51300" y="8975725"/>
            <a:ext cx="309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761" tIns="0" rIns="19761" bIns="0" numCol="1" anchor="b" anchorCtr="0" compatLnSpc="1">
            <a:prstTxWarp prst="textNoShape">
              <a:avLst/>
            </a:prstTxWarp>
          </a:bodyPr>
          <a:lstStyle>
            <a:lvl1pPr algn="r" defTabSz="947738">
              <a:defRPr sz="1000" i="1">
                <a:latin typeface="Times New Roman" pitchFamily="18" charset="0"/>
              </a:defRPr>
            </a:lvl1pPr>
          </a:lstStyle>
          <a:p>
            <a:fld id="{922101A1-6FF4-420E-BB9D-F19E0F6D328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4" name="Rectangle 6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22375" y="715963"/>
            <a:ext cx="4705350" cy="35290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5" name="Rectangle 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4088" y="4487863"/>
            <a:ext cx="5241925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09" tIns="47755" rIns="95509" bIns="477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6670675" y="9040813"/>
            <a:ext cx="40798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509" tIns="47755" rIns="95509" bIns="47755" anchor="ctr">
            <a:spAutoFit/>
          </a:bodyPr>
          <a:lstStyle/>
          <a:p>
            <a:pPr algn="r" defTabSz="947738"/>
            <a:fld id="{33834591-0087-4FFD-A5E8-B26230204151}" type="slidenum">
              <a:rPr lang="en-US" sz="1500">
                <a:latin typeface="Times New Roman" pitchFamily="18" charset="0"/>
              </a:rPr>
              <a:pPr algn="r" defTabSz="947738"/>
              <a:t>‹#›</a:t>
            </a:fld>
            <a:endParaRPr lang="en-US" sz="15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43363" name="Rectangle 1027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954088" y="4487863"/>
            <a:ext cx="5241925" cy="4252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509" tIns="47755" rIns="95509" bIns="47755"/>
          <a:lstStyle/>
          <a:p>
            <a:endParaRPr lang="en-US"/>
          </a:p>
        </p:txBody>
      </p:sp>
      <p:sp>
        <p:nvSpPr>
          <p:cNvPr id="187395" name="Rectangle 3"/>
          <p:cNvSpPr>
            <a:spLocks noChangeArrowheads="1"/>
          </p:cNvSpPr>
          <p:nvPr>
            <p:ph type="sldImg"/>
          </p:nvPr>
        </p:nvSpPr>
        <p:spPr bwMode="auto">
          <a:xfrm>
            <a:off x="1222375" y="715963"/>
            <a:ext cx="4705350" cy="3529012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222375" y="715963"/>
            <a:ext cx="4705350" cy="3529012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9149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54088" y="4487863"/>
            <a:ext cx="5241925" cy="4252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509" tIns="47755" rIns="95509" bIns="47755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222375" y="715963"/>
            <a:ext cx="4705350" cy="3529012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9865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54088" y="4487863"/>
            <a:ext cx="5241925" cy="4252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509" tIns="47755" rIns="95509" bIns="47755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222375" y="715963"/>
            <a:ext cx="4705350" cy="3529012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9353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54088" y="4487863"/>
            <a:ext cx="5241925" cy="4252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5509" tIns="47755" rIns="95509" bIns="47755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F151992-B505-4CF5-B4FF-9D3BB813AF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CA57AF-DD63-45CA-849F-0CF752503A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971DE-324C-4CAB-85B6-BEAAAF1347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413D1-2732-41EE-A0DC-A1BC47E4F6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3E51E-B5F2-4199-801A-CC43CC76DD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EEBF3-989D-468C-8990-B2925B54FC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F60B1-4551-40E4-A5B5-AB03B0FCA3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D2926-A5ED-49DB-9254-7768D5E215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07C0A-97B5-4751-9F67-D36759AB0E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227C8-0091-4A8D-9926-C08703D12B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146050"/>
            <a:ext cx="1962150" cy="5949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6050"/>
            <a:ext cx="5734050" cy="5949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10063-543C-4017-9C60-3B72E8457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4605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562878-45D8-4E18-A232-CD74DF8ED3E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Monotype Sort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Monotype Sort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Monotype Sort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Monotype Sort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Monotype Sort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Monotype Sort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S.T.E.S &amp; Co-Op Edu. Society Ltd.,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Science Sr. College, Shahada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3600" b="1" dirty="0" smtClean="0">
                <a:solidFill>
                  <a:srgbClr val="0000CC"/>
                </a:solidFill>
                <a:latin typeface="+mj-lt"/>
              </a:rPr>
              <a:t>C++ Templates and Exceptions</a:t>
            </a:r>
          </a:p>
          <a:p>
            <a:pPr algn="ctr">
              <a:buNone/>
            </a:pPr>
            <a:endParaRPr lang="en-US" sz="3600" b="1" dirty="0" smtClean="0">
              <a:solidFill>
                <a:srgbClr val="0000CC"/>
              </a:solidFill>
              <a:latin typeface="+mj-lt"/>
            </a:endParaRPr>
          </a:p>
          <a:p>
            <a:pPr algn="ctr">
              <a:buNone/>
            </a:pPr>
            <a:endParaRPr lang="en-US" sz="3600" b="1" dirty="0">
              <a:solidFill>
                <a:srgbClr val="0000CC"/>
              </a:solidFill>
              <a:latin typeface="+mj-lt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00CC"/>
                </a:solidFill>
                <a:latin typeface="+mj-lt"/>
              </a:rPr>
              <a:t>By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0000CC"/>
                </a:solidFill>
                <a:latin typeface="+mj-lt"/>
              </a:rPr>
              <a:t>Asst. Prof. Pravin R. Patil</a:t>
            </a:r>
            <a:endParaRPr lang="en-US" sz="3600" b="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23888" y="985838"/>
            <a:ext cx="7772400" cy="800100"/>
          </a:xfrm>
          <a:noFill/>
          <a:ln/>
        </p:spPr>
        <p:txBody>
          <a:bodyPr/>
          <a:lstStyle/>
          <a:p>
            <a:r>
              <a:rPr lang="en-US" b="0" dirty="0"/>
              <a:t> </a:t>
            </a:r>
            <a:r>
              <a:rPr lang="en-US" b="0" dirty="0">
                <a:solidFill>
                  <a:srgbClr val="0000CC"/>
                </a:solidFill>
              </a:rPr>
              <a:t>Introduction to </a:t>
            </a:r>
            <a:br>
              <a:rPr lang="en-US" b="0" dirty="0">
                <a:solidFill>
                  <a:srgbClr val="0000CC"/>
                </a:solidFill>
              </a:rPr>
            </a:br>
            <a:r>
              <a:rPr lang="en-US" b="0" dirty="0">
                <a:solidFill>
                  <a:srgbClr val="0000CC"/>
                </a:solidFill>
              </a:rPr>
              <a:t> C++ Templates and Exceptions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2271713"/>
            <a:ext cx="8477250" cy="2460625"/>
          </a:xfrm>
          <a:noFill/>
          <a:ln/>
        </p:spPr>
        <p:txBody>
          <a:bodyPr/>
          <a:lstStyle/>
          <a:p>
            <a:pPr>
              <a:buSzPct val="60000"/>
            </a:pPr>
            <a:r>
              <a:rPr lang="en-US" sz="4000" b="1" dirty="0">
                <a:latin typeface="Times New Roman" pitchFamily="18" charset="0"/>
              </a:rPr>
              <a:t>C++ Function Templates</a:t>
            </a:r>
          </a:p>
          <a:p>
            <a:pPr>
              <a:buSzPct val="60000"/>
            </a:pPr>
            <a:r>
              <a:rPr lang="en-US" sz="4000" b="1" dirty="0">
                <a:latin typeface="Times New Roman" pitchFamily="18" charset="0"/>
              </a:rPr>
              <a:t>C++ Class Templates</a:t>
            </a:r>
          </a:p>
          <a:p>
            <a:pPr>
              <a:buSzPct val="60000"/>
            </a:pPr>
            <a:r>
              <a:rPr lang="en-US" sz="4000" b="1" dirty="0">
                <a:latin typeface="Times New Roman" pitchFamily="18" charset="0"/>
              </a:rPr>
              <a:t>Exception and Exception Handler</a:t>
            </a:r>
            <a:endParaRPr lang="en-US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13" y="493713"/>
            <a:ext cx="7772400" cy="800100"/>
          </a:xfrm>
          <a:noFill/>
          <a:ln/>
        </p:spPr>
        <p:txBody>
          <a:bodyPr/>
          <a:lstStyle/>
          <a:p>
            <a:r>
              <a:rPr lang="en-US" b="0">
                <a:latin typeface="Comic Sans MS" pitchFamily="66" charset="0"/>
              </a:rPr>
              <a:t> </a:t>
            </a:r>
            <a:r>
              <a:rPr lang="en-US" b="0">
                <a:solidFill>
                  <a:srgbClr val="0000CC"/>
                </a:solidFill>
                <a:latin typeface="Comic Sans MS" pitchFamily="66" charset="0"/>
              </a:rPr>
              <a:t>C++ Function Templates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1489075"/>
            <a:ext cx="8477250" cy="4586288"/>
          </a:xfrm>
          <a:noFill/>
          <a:ln/>
        </p:spPr>
        <p:txBody>
          <a:bodyPr/>
          <a:lstStyle/>
          <a:p>
            <a:pPr>
              <a:buSzPct val="60000"/>
            </a:pPr>
            <a:r>
              <a:rPr lang="en-US" b="1">
                <a:solidFill>
                  <a:schemeClr val="folHlink"/>
                </a:solidFill>
                <a:latin typeface="Times New Roman" pitchFamily="18" charset="0"/>
              </a:rPr>
              <a:t>Approaches for functions that implement identical tasks for different data types</a:t>
            </a:r>
          </a:p>
          <a:p>
            <a:pPr lvl="1">
              <a:buSzPct val="60000"/>
            </a:pPr>
            <a:r>
              <a:rPr lang="en-US" b="1"/>
              <a:t>Naïve Approach</a:t>
            </a:r>
            <a:r>
              <a:rPr lang="en-US"/>
              <a:t> </a:t>
            </a:r>
            <a:endParaRPr lang="en-US" sz="3200" b="1">
              <a:latin typeface="Times New Roman" pitchFamily="18" charset="0"/>
            </a:endParaRPr>
          </a:p>
          <a:p>
            <a:pPr lvl="1">
              <a:buSzPct val="60000"/>
            </a:pPr>
            <a:r>
              <a:rPr lang="en-US" sz="3200" b="1">
                <a:latin typeface="Times New Roman" pitchFamily="18" charset="0"/>
              </a:rPr>
              <a:t>Function Overloading</a:t>
            </a:r>
          </a:p>
          <a:p>
            <a:pPr lvl="1">
              <a:buSzPct val="60000"/>
            </a:pPr>
            <a:r>
              <a:rPr lang="en-US" sz="3200" b="1">
                <a:latin typeface="Times New Roman" pitchFamily="18" charset="0"/>
              </a:rPr>
              <a:t>Function Template</a:t>
            </a:r>
          </a:p>
          <a:p>
            <a:pPr>
              <a:buSzPct val="60000"/>
            </a:pPr>
            <a:r>
              <a:rPr lang="en-US" b="1">
                <a:solidFill>
                  <a:srgbClr val="336600"/>
                </a:solidFill>
                <a:latin typeface="Times New Roman" pitchFamily="18" charset="0"/>
              </a:rPr>
              <a:t>Instantiating a Function Templates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647700"/>
            <a:ext cx="8515350" cy="1143000"/>
          </a:xfrm>
          <a:noFill/>
          <a:ln/>
        </p:spPr>
        <p:txBody>
          <a:bodyPr/>
          <a:lstStyle/>
          <a:p>
            <a:pPr algn="l"/>
            <a:r>
              <a:rPr lang="en-US"/>
              <a:t>Approach 1: Naïve Approach</a:t>
            </a:r>
            <a:endParaRPr lang="en-US" b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2152650"/>
            <a:ext cx="7791450" cy="3300413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SzPct val="60000"/>
            </a:pPr>
            <a:r>
              <a:rPr lang="en-US" b="1">
                <a:solidFill>
                  <a:schemeClr val="folHlink"/>
                </a:solidFill>
              </a:rPr>
              <a:t>create unique functions with unique names for each combination of data types</a:t>
            </a:r>
            <a:r>
              <a:rPr lang="en-US">
                <a:solidFill>
                  <a:schemeClr val="folHlink"/>
                </a:solidFill>
              </a:rPr>
              <a:t> </a:t>
            </a:r>
          </a:p>
          <a:p>
            <a:pPr>
              <a:lnSpc>
                <a:spcPct val="90000"/>
              </a:lnSpc>
              <a:buSzPct val="60000"/>
            </a:pPr>
            <a:endParaRPr lang="en-US" b="1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  <a:buSzPct val="60000"/>
            </a:pPr>
            <a:r>
              <a:rPr lang="en-US" b="1">
                <a:solidFill>
                  <a:srgbClr val="3399FF"/>
                </a:solidFill>
              </a:rPr>
              <a:t>difficult to keeping track of multiple function names</a:t>
            </a:r>
            <a:r>
              <a:rPr lang="en-US" b="1"/>
              <a:t> 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b="1">
                <a:solidFill>
                  <a:srgbClr val="9900CC"/>
                </a:solidFill>
              </a:rPr>
              <a:t>lead to programming errors</a:t>
            </a:r>
            <a:r>
              <a:rPr lang="en-US"/>
              <a:t> </a:t>
            </a:r>
          </a:p>
        </p:txBody>
      </p:sp>
      <p:sp>
        <p:nvSpPr>
          <p:cNvPr id="110608" name="Text Box 16"/>
          <p:cNvSpPr txBox="1">
            <a:spLocks noChangeArrowheads="1"/>
          </p:cNvSpPr>
          <p:nvPr/>
        </p:nvSpPr>
        <p:spPr bwMode="auto">
          <a:xfrm>
            <a:off x="1123950" y="4000500"/>
            <a:ext cx="68961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92100"/>
            <a:ext cx="8229600" cy="779463"/>
          </a:xfrm>
        </p:spPr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92213"/>
            <a:ext cx="6800850" cy="5448300"/>
          </a:xfrm>
          <a:solidFill>
            <a:srgbClr val="E1FF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PrintInt( int n )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"***Debug" &lt;&lt; endl;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"Value is " &lt;&lt; n &lt;&lt; endl;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PrintChar( char ch )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"***Debug" &lt;&lt; endl;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"Value is " &lt;&lt; ch &lt;&lt; endl;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PrintFloat( float x )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…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PrintDouble( double d )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…</a:t>
            </a:r>
            <a:endParaRPr lang="en-US" sz="1800" b="1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1800" b="1"/>
          </a:p>
        </p:txBody>
      </p:sp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4976813" y="4281488"/>
            <a:ext cx="3638550" cy="22860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1600" b="1">
              <a:latin typeface="Courier New" pitchFamily="49" charset="0"/>
              <a:cs typeface="Times New Roman" pitchFamily="18" charset="0"/>
            </a:endParaRPr>
          </a:p>
          <a:p>
            <a:endParaRPr lang="en-US" sz="1600" b="1">
              <a:cs typeface="Times New Roman" pitchFamily="18" charset="0"/>
            </a:endParaRPr>
          </a:p>
          <a:p>
            <a:r>
              <a:rPr lang="en-US" sz="2000" b="1">
                <a:solidFill>
                  <a:srgbClr val="9900CC"/>
                </a:solidFill>
                <a:latin typeface="Courier New" pitchFamily="49" charset="0"/>
                <a:cs typeface="Times New Roman" pitchFamily="18" charset="0"/>
              </a:rPr>
              <a:t>PrintInt</a:t>
            </a:r>
            <a:r>
              <a:rPr lang="en-US" sz="2000" b="1">
                <a:latin typeface="Courier New" pitchFamily="49" charset="0"/>
                <a:cs typeface="Times New Roman" pitchFamily="18" charset="0"/>
              </a:rPr>
              <a:t>(sum);</a:t>
            </a:r>
            <a:endParaRPr lang="en-US" sz="2000" b="1">
              <a:cs typeface="Times New Roman" pitchFamily="18" charset="0"/>
            </a:endParaRPr>
          </a:p>
          <a:p>
            <a:r>
              <a:rPr lang="en-US" sz="2000" b="1">
                <a:latin typeface="Courier New" pitchFamily="49" charset="0"/>
                <a:cs typeface="Times New Roman" pitchFamily="18" charset="0"/>
              </a:rPr>
              <a:t>  </a:t>
            </a:r>
            <a:endParaRPr lang="en-US" sz="2000" b="1">
              <a:cs typeface="Times New Roman" pitchFamily="18" charset="0"/>
            </a:endParaRPr>
          </a:p>
          <a:p>
            <a:r>
              <a:rPr lang="en-US" sz="20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PrintChar</a:t>
            </a:r>
            <a:r>
              <a:rPr lang="en-US" sz="2000" b="1">
                <a:latin typeface="Courier New" pitchFamily="49" charset="0"/>
                <a:cs typeface="Times New Roman" pitchFamily="18" charset="0"/>
              </a:rPr>
              <a:t>(initial);</a:t>
            </a:r>
            <a:endParaRPr lang="en-US" sz="2000" b="1">
              <a:cs typeface="Times New Roman" pitchFamily="18" charset="0"/>
            </a:endParaRPr>
          </a:p>
          <a:p>
            <a:r>
              <a:rPr lang="en-US" sz="2000" b="1">
                <a:latin typeface="Courier New" pitchFamily="49" charset="0"/>
                <a:cs typeface="Times New Roman" pitchFamily="18" charset="0"/>
              </a:rPr>
              <a:t>  </a:t>
            </a:r>
            <a:endParaRPr lang="en-US" sz="2000" b="1">
              <a:cs typeface="Times New Roman" pitchFamily="18" charset="0"/>
            </a:endParaRPr>
          </a:p>
          <a:p>
            <a:r>
              <a:rPr lang="en-US" sz="2000" b="1">
                <a:solidFill>
                  <a:srgbClr val="33CC33"/>
                </a:solidFill>
                <a:latin typeface="Courier New" pitchFamily="49" charset="0"/>
                <a:cs typeface="Times New Roman" pitchFamily="18" charset="0"/>
              </a:rPr>
              <a:t>PrintFloat</a:t>
            </a:r>
            <a:r>
              <a:rPr lang="en-US" sz="2000" b="1">
                <a:latin typeface="Courier New" pitchFamily="49" charset="0"/>
                <a:cs typeface="Times New Roman" pitchFamily="18" charset="0"/>
              </a:rPr>
              <a:t>(angle);</a:t>
            </a:r>
            <a:r>
              <a:rPr lang="en-US" sz="1600" b="1"/>
              <a:t> </a:t>
            </a:r>
          </a:p>
        </p:txBody>
      </p:sp>
      <p:sp>
        <p:nvSpPr>
          <p:cNvPr id="163845" name="Text Box 5"/>
          <p:cNvSpPr txBox="1">
            <a:spLocks noChangeArrowheads="1"/>
          </p:cNvSpPr>
          <p:nvPr/>
        </p:nvSpPr>
        <p:spPr bwMode="auto">
          <a:xfrm>
            <a:off x="4848225" y="4262438"/>
            <a:ext cx="3935413" cy="33655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To output the traced values, we insert: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 animBg="1"/>
      <p:bldP spid="1638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0225"/>
            <a:ext cx="8610600" cy="1155700"/>
          </a:xfrm>
          <a:noFill/>
          <a:ln/>
        </p:spPr>
        <p:txBody>
          <a:bodyPr/>
          <a:lstStyle/>
          <a:p>
            <a:r>
              <a:rPr lang="en-US"/>
              <a:t>Approach 2:Function Overloading (Review)</a:t>
            </a:r>
            <a:endParaRPr lang="en-US" b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2057400"/>
            <a:ext cx="8439150" cy="1257300"/>
          </a:xfrm>
          <a:noFill/>
          <a:ln/>
        </p:spPr>
        <p:txBody>
          <a:bodyPr/>
          <a:lstStyle/>
          <a:p>
            <a:pPr lvl="1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 b="1">
                <a:solidFill>
                  <a:schemeClr val="folHlink"/>
                </a:solidFill>
              </a:rPr>
              <a:t>The use of the same name for different C++ functions, distinguished from each other by their parameter lists</a:t>
            </a:r>
            <a:endParaRPr lang="en-US" sz="4000" b="1">
              <a:solidFill>
                <a:schemeClr val="folHlink"/>
              </a:solidFill>
            </a:endParaRP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876300" y="3714750"/>
            <a:ext cx="7448550" cy="1735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b="1">
                <a:solidFill>
                  <a:srgbClr val="3399FF"/>
                </a:solidFill>
              </a:rPr>
              <a:t>    Eliminates need to come up with many different names for identical tasks.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b="1">
                <a:solidFill>
                  <a:srgbClr val="9900CC"/>
                </a:solidFill>
              </a:rPr>
              <a:t>    Reduces the chance of unexpected results caused by using the wrong function name.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0" y="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Example of Function Overloading</a:t>
            </a:r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876300" y="1371600"/>
            <a:ext cx="6800850" cy="4705350"/>
          </a:xfrm>
          <a:prstGeom prst="rect">
            <a:avLst/>
          </a:prstGeom>
          <a:solidFill>
            <a:srgbClr val="FFDDD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Print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( int n )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"***Debug" &lt;&lt; endl;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"Value is " &lt;&lt; n &lt;&lt; endl;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Print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( char ch )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"***Debug" &lt;&lt; endl;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cout &lt;&lt; "Value is " &lt;&lt; ch &lt;&lt; endl;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Print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( float x )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</a:t>
            </a:r>
            <a:endParaRPr lang="en-US" sz="1800" b="1">
              <a:cs typeface="Times New Roman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sz="1800" b="1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4595813" y="4419600"/>
            <a:ext cx="3619500" cy="203835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2000">
              <a:latin typeface="Comic Sans MS" pitchFamily="66" charset="0"/>
              <a:cs typeface="Times New Roman" pitchFamily="18" charset="0"/>
            </a:endParaRPr>
          </a:p>
          <a:p>
            <a:r>
              <a:rPr lang="en-US" sz="200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Print</a:t>
            </a:r>
            <a:r>
              <a:rPr lang="en-US" sz="2000">
                <a:latin typeface="Comic Sans MS" pitchFamily="66" charset="0"/>
                <a:cs typeface="Times New Roman" pitchFamily="18" charset="0"/>
              </a:rPr>
              <a:t>(someInt);</a:t>
            </a:r>
          </a:p>
          <a:p>
            <a:r>
              <a:rPr lang="en-US" sz="200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Print</a:t>
            </a:r>
            <a:r>
              <a:rPr lang="en-US" sz="2000">
                <a:latin typeface="Comic Sans MS" pitchFamily="66" charset="0"/>
                <a:cs typeface="Times New Roman" pitchFamily="18" charset="0"/>
              </a:rPr>
              <a:t>(someChar);</a:t>
            </a:r>
          </a:p>
          <a:p>
            <a:r>
              <a:rPr lang="en-US" sz="200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Print</a:t>
            </a:r>
            <a:r>
              <a:rPr lang="en-US" sz="2000">
                <a:latin typeface="Comic Sans MS" pitchFamily="66" charset="0"/>
                <a:cs typeface="Times New Roman" pitchFamily="18" charset="0"/>
              </a:rPr>
              <a:t>(someFloat);</a:t>
            </a:r>
          </a:p>
          <a:p>
            <a:endParaRPr lang="en-US" sz="200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64869" name="Text Box 5"/>
          <p:cNvSpPr txBox="1">
            <a:spLocks noChangeArrowheads="1"/>
          </p:cNvSpPr>
          <p:nvPr/>
        </p:nvSpPr>
        <p:spPr bwMode="auto">
          <a:xfrm>
            <a:off x="4486275" y="4395788"/>
            <a:ext cx="4022725" cy="33655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To output the traced values, we insert: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8" grpId="0" animBg="1"/>
      <p:bldP spid="1648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52400"/>
            <a:ext cx="8034337" cy="1143000"/>
          </a:xfrm>
          <a:noFill/>
          <a:ln/>
        </p:spPr>
        <p:txBody>
          <a:bodyPr/>
          <a:lstStyle/>
          <a:p>
            <a:r>
              <a:rPr lang="en-US"/>
              <a:t>Approach 3: Function Template</a:t>
            </a:r>
            <a:endParaRPr lang="en-US" b="0"/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361950" y="1390650"/>
            <a:ext cx="76581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514350" y="1447800"/>
            <a:ext cx="8039100" cy="1187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 A C++ language construct that allows the compiler to generate </a:t>
            </a:r>
            <a:r>
              <a:rPr lang="en-US" b="1" u="sng"/>
              <a:t>multiple</a:t>
            </a:r>
            <a:r>
              <a:rPr lang="en-US" b="1"/>
              <a:t> versions of a function by allowing </a:t>
            </a:r>
            <a:r>
              <a:rPr lang="en-US" b="1" u="sng"/>
              <a:t>parameterized data types</a:t>
            </a:r>
            <a:r>
              <a:rPr lang="en-US" b="1"/>
              <a:t>.</a:t>
            </a:r>
          </a:p>
        </p:txBody>
      </p:sp>
      <p:sp>
        <p:nvSpPr>
          <p:cNvPr id="112647" name="Text Box 7"/>
          <p:cNvSpPr txBox="1">
            <a:spLocks noChangeArrowheads="1"/>
          </p:cNvSpPr>
          <p:nvPr/>
        </p:nvSpPr>
        <p:spPr bwMode="auto">
          <a:xfrm>
            <a:off x="1104900" y="2800350"/>
            <a:ext cx="72199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2652" name="Rectangle 12"/>
          <p:cNvSpPr>
            <a:spLocks noChangeArrowheads="1"/>
          </p:cNvSpPr>
          <p:nvPr/>
        </p:nvSpPr>
        <p:spPr bwMode="auto">
          <a:xfrm>
            <a:off x="1752600" y="3333750"/>
            <a:ext cx="4876800" cy="1123950"/>
          </a:xfrm>
          <a:prstGeom prst="rect">
            <a:avLst/>
          </a:prstGeom>
          <a:solidFill>
            <a:srgbClr val="FFCC99"/>
          </a:solidFill>
          <a:ln w="12700">
            <a:solidFill>
              <a:schemeClr val="fol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b="1"/>
              <a:t>Template &lt; TemplateParamList &gt;</a:t>
            </a:r>
          </a:p>
          <a:p>
            <a:r>
              <a:rPr lang="en-US" b="1"/>
              <a:t>FunctionDefinition</a:t>
            </a:r>
          </a:p>
        </p:txBody>
      </p: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742950" y="2857500"/>
            <a:ext cx="68199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800080"/>
                </a:solidFill>
              </a:rPr>
              <a:t>FunctionTemplate</a:t>
            </a:r>
          </a:p>
        </p:txBody>
      </p:sp>
      <p:sp>
        <p:nvSpPr>
          <p:cNvPr id="112655" name="Text Box 15"/>
          <p:cNvSpPr txBox="1">
            <a:spLocks noChangeArrowheads="1"/>
          </p:cNvSpPr>
          <p:nvPr/>
        </p:nvSpPr>
        <p:spPr bwMode="auto">
          <a:xfrm>
            <a:off x="723900" y="4622800"/>
            <a:ext cx="62626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800080"/>
                </a:solidFill>
              </a:rPr>
              <a:t>TemplateParamDeclaration: placeholder</a:t>
            </a:r>
          </a:p>
        </p:txBody>
      </p:sp>
      <p:sp>
        <p:nvSpPr>
          <p:cNvPr id="112661" name="Rectangle 21"/>
          <p:cNvSpPr>
            <a:spLocks noChangeArrowheads="1"/>
          </p:cNvSpPr>
          <p:nvPr/>
        </p:nvSpPr>
        <p:spPr bwMode="auto">
          <a:xfrm>
            <a:off x="1698625" y="5199063"/>
            <a:ext cx="5921375" cy="1276350"/>
          </a:xfrm>
          <a:prstGeom prst="rect">
            <a:avLst/>
          </a:prstGeom>
          <a:solidFill>
            <a:srgbClr val="FFCC99"/>
          </a:solidFill>
          <a:ln w="12700">
            <a:solidFill>
              <a:srgbClr val="00008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 	 	class 	typeIdentifier                          </a:t>
            </a:r>
          </a:p>
          <a:p>
            <a:pPr algn="ctr"/>
            <a:r>
              <a:rPr lang="en-US" b="1"/>
              <a:t>		typename variableIdentifier                  </a:t>
            </a:r>
          </a:p>
        </p:txBody>
      </p:sp>
      <p:sp>
        <p:nvSpPr>
          <p:cNvPr id="112665" name="AutoShape 25"/>
          <p:cNvSpPr>
            <a:spLocks/>
          </p:cNvSpPr>
          <p:nvPr/>
        </p:nvSpPr>
        <p:spPr bwMode="auto">
          <a:xfrm>
            <a:off x="2097088" y="5443538"/>
            <a:ext cx="414337" cy="942975"/>
          </a:xfrm>
          <a:prstGeom prst="leftBrace">
            <a:avLst>
              <a:gd name="adj1" fmla="val 1896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0" y="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Example of a Function Template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838200" y="1371600"/>
            <a:ext cx="6800850" cy="47053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just"/>
            <a:r>
              <a:rPr lang="en-US" sz="2000" b="1">
                <a:latin typeface="Times Roman" charset="0"/>
                <a:cs typeface="Times New Roman" pitchFamily="18" charset="0"/>
              </a:rPr>
              <a:t> </a:t>
            </a:r>
            <a:endParaRPr lang="en-US" sz="2000" b="1">
              <a:cs typeface="Times New Roman" pitchFamily="18" charset="0"/>
            </a:endParaRPr>
          </a:p>
          <a:p>
            <a:pPr marL="342900" indent="-342900" algn="just"/>
            <a:r>
              <a:rPr lang="en-US" sz="2000" b="1">
                <a:solidFill>
                  <a:srgbClr val="336600"/>
                </a:solidFill>
                <a:latin typeface="Courier New" pitchFamily="49" charset="0"/>
                <a:cs typeface="Times New Roman" pitchFamily="18" charset="0"/>
              </a:rPr>
              <a:t>template&lt;class SomeType&gt;</a:t>
            </a:r>
          </a:p>
          <a:p>
            <a:pPr marL="342900" indent="-342900" algn="just"/>
            <a:endParaRPr lang="en-US" sz="2000" b="1">
              <a:cs typeface="Times New Roman" pitchFamily="18" charset="0"/>
            </a:endParaRPr>
          </a:p>
          <a:p>
            <a:pPr marL="342900" indent="-342900" algn="just"/>
            <a:r>
              <a:rPr lang="en-US" sz="2000" b="1">
                <a:latin typeface="Courier New" pitchFamily="49" charset="0"/>
                <a:cs typeface="Times New Roman" pitchFamily="18" charset="0"/>
              </a:rPr>
              <a:t>void Print( SomeType val )</a:t>
            </a:r>
            <a:endParaRPr lang="en-US" sz="2000" b="1">
              <a:cs typeface="Times New Roman" pitchFamily="18" charset="0"/>
            </a:endParaRPr>
          </a:p>
          <a:p>
            <a:pPr marL="342900" indent="-342900" algn="just"/>
            <a:r>
              <a:rPr lang="en-US" sz="20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2000" b="1">
              <a:cs typeface="Times New Roman" pitchFamily="18" charset="0"/>
            </a:endParaRPr>
          </a:p>
          <a:p>
            <a:pPr marL="342900" indent="-342900" algn="just"/>
            <a:r>
              <a:rPr lang="en-US" sz="2000" b="1">
                <a:latin typeface="Courier New" pitchFamily="49" charset="0"/>
                <a:cs typeface="Times New Roman" pitchFamily="18" charset="0"/>
              </a:rPr>
              <a:t>    cout &lt;&lt; "***Debug" &lt;&lt; endl;</a:t>
            </a:r>
            <a:endParaRPr lang="en-US" sz="2000" b="1">
              <a:cs typeface="Times New Roman" pitchFamily="18" charset="0"/>
            </a:endParaRPr>
          </a:p>
          <a:p>
            <a:pPr marL="342900" indent="-342900" algn="just"/>
            <a:r>
              <a:rPr lang="en-US" sz="2000" b="1">
                <a:latin typeface="Courier New" pitchFamily="49" charset="0"/>
                <a:cs typeface="Times New Roman" pitchFamily="18" charset="0"/>
              </a:rPr>
              <a:t>    cout &lt;&lt; "Value is " &lt;&lt; val &lt;&lt; endl;</a:t>
            </a:r>
            <a:endParaRPr lang="en-US" sz="2000" b="1">
              <a:cs typeface="Times New Roman" pitchFamily="18" charset="0"/>
            </a:endParaRPr>
          </a:p>
          <a:p>
            <a:pPr marL="342900" indent="-342900" algn="just"/>
            <a:r>
              <a:rPr lang="en-US" sz="20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2000" b="1">
              <a:cs typeface="Times New Roman" pitchFamily="18" charset="0"/>
            </a:endParaRPr>
          </a:p>
          <a:p>
            <a:pPr marL="342900" indent="-342900"/>
            <a:endParaRPr lang="en-US" sz="2000" b="1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sz="2000" b="1"/>
          </a:p>
        </p:txBody>
      </p:sp>
      <p:sp>
        <p:nvSpPr>
          <p:cNvPr id="165893" name="Rectangle 5"/>
          <p:cNvSpPr>
            <a:spLocks noChangeArrowheads="1"/>
          </p:cNvSpPr>
          <p:nvPr/>
        </p:nvSpPr>
        <p:spPr bwMode="auto">
          <a:xfrm>
            <a:off x="4533900" y="4381500"/>
            <a:ext cx="3619500" cy="203835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Print&lt;int&gt;(sum);</a:t>
            </a: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Print&lt;char&gt;(initial);</a:t>
            </a: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Print&lt;float&gt;(angle); </a:t>
            </a:r>
          </a:p>
          <a:p>
            <a:endParaRPr lang="en-US" sz="1800" b="1"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4471988" y="4381500"/>
            <a:ext cx="40957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To output the traced values, we insert:</a:t>
            </a:r>
          </a:p>
        </p:txBody>
      </p:sp>
      <p:sp>
        <p:nvSpPr>
          <p:cNvPr id="165895" name="Oval 7"/>
          <p:cNvSpPr>
            <a:spLocks noChangeArrowheads="1"/>
          </p:cNvSpPr>
          <p:nvPr/>
        </p:nvSpPr>
        <p:spPr bwMode="auto">
          <a:xfrm>
            <a:off x="3181350" y="1638300"/>
            <a:ext cx="1276350" cy="51435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8" name="Line 10"/>
          <p:cNvSpPr>
            <a:spLocks noChangeShapeType="1"/>
          </p:cNvSpPr>
          <p:nvPr/>
        </p:nvSpPr>
        <p:spPr bwMode="auto">
          <a:xfrm flipH="1" flipV="1">
            <a:off x="4400550" y="1752600"/>
            <a:ext cx="1657350" cy="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6038850" y="1562100"/>
            <a:ext cx="2655888" cy="1066800"/>
          </a:xfrm>
          <a:prstGeom prst="rect">
            <a:avLst/>
          </a:prstGeom>
          <a:solidFill>
            <a:schemeClr val="bg2">
              <a:alpha val="5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>
                <a:solidFill>
                  <a:schemeClr val="accent2"/>
                </a:solidFill>
              </a:rPr>
              <a:t>Template parameter</a:t>
            </a:r>
          </a:p>
          <a:p>
            <a:pPr>
              <a:spcBef>
                <a:spcPct val="50000"/>
              </a:spcBef>
            </a:pPr>
            <a:r>
              <a:rPr lang="en-US" sz="1800" b="1" i="1">
                <a:solidFill>
                  <a:schemeClr val="accent2"/>
                </a:solidFill>
              </a:rPr>
              <a:t>(class, user defined type, built-in types)</a:t>
            </a:r>
          </a:p>
        </p:txBody>
      </p:sp>
      <p:sp>
        <p:nvSpPr>
          <p:cNvPr id="165900" name="Oval 12"/>
          <p:cNvSpPr>
            <a:spLocks noChangeArrowheads="1"/>
          </p:cNvSpPr>
          <p:nvPr/>
        </p:nvSpPr>
        <p:spPr bwMode="auto">
          <a:xfrm>
            <a:off x="5429250" y="4819650"/>
            <a:ext cx="438150" cy="3429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01" name="Line 13"/>
          <p:cNvSpPr>
            <a:spLocks noChangeShapeType="1"/>
          </p:cNvSpPr>
          <p:nvPr/>
        </p:nvSpPr>
        <p:spPr bwMode="auto">
          <a:xfrm>
            <a:off x="3257550" y="4762500"/>
            <a:ext cx="2171700" cy="13335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902" name="Text Box 14"/>
          <p:cNvSpPr txBox="1">
            <a:spLocks noChangeArrowheads="1"/>
          </p:cNvSpPr>
          <p:nvPr/>
        </p:nvSpPr>
        <p:spPr bwMode="auto">
          <a:xfrm>
            <a:off x="2019300" y="4438650"/>
            <a:ext cx="17526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>
                <a:solidFill>
                  <a:schemeClr val="accent2"/>
                </a:solidFill>
              </a:rPr>
              <a:t>Template</a:t>
            </a:r>
            <a:r>
              <a:rPr lang="en-US" sz="1800" i="1">
                <a:solidFill>
                  <a:schemeClr val="accent2"/>
                </a:solidFill>
              </a:rPr>
              <a:t> </a:t>
            </a:r>
            <a:r>
              <a:rPr lang="en-US" sz="1800" b="1" i="1">
                <a:solidFill>
                  <a:schemeClr val="accent2"/>
                </a:solidFill>
              </a:rPr>
              <a:t>argument</a:t>
            </a:r>
          </a:p>
        </p:txBody>
      </p:sp>
      <p:sp>
        <p:nvSpPr>
          <p:cNvPr id="165904" name="Oval 16"/>
          <p:cNvSpPr>
            <a:spLocks noChangeArrowheads="1"/>
          </p:cNvSpPr>
          <p:nvPr/>
        </p:nvSpPr>
        <p:spPr bwMode="auto">
          <a:xfrm>
            <a:off x="2571750" y="2324100"/>
            <a:ext cx="1485900" cy="4953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05" name="Line 17"/>
          <p:cNvSpPr>
            <a:spLocks noChangeShapeType="1"/>
          </p:cNvSpPr>
          <p:nvPr/>
        </p:nvSpPr>
        <p:spPr bwMode="auto">
          <a:xfrm flipH="1">
            <a:off x="3962400" y="1809750"/>
            <a:ext cx="2114550" cy="59055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animBg="1"/>
      <p:bldP spid="165894" grpId="0"/>
      <p:bldP spid="165900" grpId="0" animBg="1"/>
      <p:bldP spid="165901" grpId="0" animBg="1"/>
      <p:bldP spid="1659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571500"/>
            <a:ext cx="8248650" cy="1143000"/>
          </a:xfrm>
          <a:noFill/>
          <a:ln/>
        </p:spPr>
        <p:txBody>
          <a:bodyPr/>
          <a:lstStyle/>
          <a:p>
            <a:r>
              <a:rPr lang="en-US"/>
              <a:t>Instantiating a Function Template</a:t>
            </a:r>
            <a:endParaRPr lang="en-US" b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2019300"/>
            <a:ext cx="8001000" cy="1955800"/>
          </a:xfrm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sz="2800" b="1">
                <a:latin typeface="Geneva" charset="0"/>
              </a:rPr>
              <a:t>When the compiler instantiates a template, it substitutes the </a:t>
            </a:r>
            <a:r>
              <a:rPr lang="en-US" sz="2800" b="1">
                <a:solidFill>
                  <a:schemeClr val="accent2"/>
                </a:solidFill>
                <a:latin typeface="Geneva" charset="0"/>
              </a:rPr>
              <a:t>template argument</a:t>
            </a:r>
            <a:r>
              <a:rPr lang="en-US" sz="2800" b="1">
                <a:latin typeface="Geneva" charset="0"/>
              </a:rPr>
              <a:t> for the </a:t>
            </a:r>
            <a:r>
              <a:rPr lang="en-US" sz="2800" b="1">
                <a:solidFill>
                  <a:schemeClr val="accent2"/>
                </a:solidFill>
                <a:latin typeface="Geneva" charset="0"/>
              </a:rPr>
              <a:t>template parameter</a:t>
            </a:r>
            <a:r>
              <a:rPr lang="en-US" sz="2800" b="1">
                <a:latin typeface="Geneva" charset="0"/>
              </a:rPr>
              <a:t> throughout the function template.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762000" y="4914900"/>
            <a:ext cx="7734300" cy="142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Function  &lt;  TemplateArgList  &gt; (FunctionArgList)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704850" y="4419600"/>
            <a:ext cx="45148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6600"/>
                </a:solidFill>
              </a:rPr>
              <a:t>TemplateFunction Call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257175" y="441325"/>
            <a:ext cx="8439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Summary of Three Approaches</a:t>
            </a:r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247650" y="2019300"/>
            <a:ext cx="4057650" cy="1638300"/>
          </a:xfrm>
          <a:prstGeom prst="rect">
            <a:avLst/>
          </a:prstGeom>
          <a:solidFill>
            <a:srgbClr val="FFDDDE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accent2"/>
                </a:solidFill>
              </a:rPr>
              <a:t>Naïve Approach</a:t>
            </a:r>
          </a:p>
          <a:p>
            <a:pPr algn="ctr"/>
            <a:r>
              <a:rPr lang="en-US"/>
              <a:t>Different Function Definitions</a:t>
            </a:r>
          </a:p>
          <a:p>
            <a:pPr algn="ctr"/>
            <a:r>
              <a:rPr lang="en-US"/>
              <a:t>Different Function Names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4629150" y="2038350"/>
            <a:ext cx="4114800" cy="1657350"/>
          </a:xfrm>
          <a:prstGeom prst="rect">
            <a:avLst/>
          </a:prstGeom>
          <a:solidFill>
            <a:srgbClr val="E1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accent2"/>
                </a:solidFill>
              </a:rPr>
              <a:t>Function Overloading</a:t>
            </a:r>
          </a:p>
          <a:p>
            <a:pPr algn="ctr"/>
            <a:r>
              <a:rPr lang="en-US"/>
              <a:t>Different Function Definitions</a:t>
            </a:r>
          </a:p>
          <a:p>
            <a:pPr algn="ctr"/>
            <a:r>
              <a:rPr lang="en-US"/>
              <a:t>Same Function Name</a:t>
            </a:r>
          </a:p>
        </p:txBody>
      </p:sp>
      <p:sp>
        <p:nvSpPr>
          <p:cNvPr id="160775" name="Rectangle 7"/>
          <p:cNvSpPr>
            <a:spLocks noChangeArrowheads="1"/>
          </p:cNvSpPr>
          <p:nvPr/>
        </p:nvSpPr>
        <p:spPr bwMode="auto">
          <a:xfrm>
            <a:off x="1257300" y="3886200"/>
            <a:ext cx="6477000" cy="18859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accent2"/>
                </a:solidFill>
              </a:rPr>
              <a:t>Template Functions</a:t>
            </a:r>
          </a:p>
          <a:p>
            <a:pPr algn="ctr"/>
            <a:r>
              <a:rPr lang="en-US"/>
              <a:t>One Function Definition (a function template)</a:t>
            </a:r>
          </a:p>
          <a:p>
            <a:pPr algn="ctr"/>
            <a:r>
              <a:rPr lang="en-US"/>
              <a:t>Compiler Generates Individual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52400"/>
            <a:ext cx="8034337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Comic Sans MS" pitchFamily="66" charset="0"/>
              </a:rPr>
              <a:t>Class Template</a:t>
            </a:r>
            <a:endParaRPr lang="en-US" b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90467" name="Text Box 3"/>
          <p:cNvSpPr txBox="1">
            <a:spLocks noChangeArrowheads="1"/>
          </p:cNvSpPr>
          <p:nvPr/>
        </p:nvSpPr>
        <p:spPr bwMode="auto">
          <a:xfrm>
            <a:off x="361950" y="1390650"/>
            <a:ext cx="76581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514350" y="1447800"/>
            <a:ext cx="8039100" cy="1187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b="1"/>
              <a:t> A C++ language construct that allows the compiler to generate </a:t>
            </a:r>
            <a:r>
              <a:rPr lang="en-US" b="1" u="sng"/>
              <a:t>multiple</a:t>
            </a:r>
            <a:r>
              <a:rPr lang="en-US" b="1"/>
              <a:t> versions of a class by allowing </a:t>
            </a:r>
            <a:r>
              <a:rPr lang="en-US" b="1" u="sng"/>
              <a:t>parameterized data types</a:t>
            </a:r>
            <a:r>
              <a:rPr lang="en-US" b="1"/>
              <a:t>.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1104900" y="2800350"/>
            <a:ext cx="72199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0470" name="Rectangle 6"/>
          <p:cNvSpPr>
            <a:spLocks noChangeArrowheads="1"/>
          </p:cNvSpPr>
          <p:nvPr/>
        </p:nvSpPr>
        <p:spPr bwMode="auto">
          <a:xfrm>
            <a:off x="939800" y="3319463"/>
            <a:ext cx="4876800" cy="1123950"/>
          </a:xfrm>
          <a:prstGeom prst="rect">
            <a:avLst/>
          </a:prstGeom>
          <a:solidFill>
            <a:srgbClr val="FFCC99"/>
          </a:solidFill>
          <a:ln w="12700">
            <a:solidFill>
              <a:schemeClr val="fol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b="1"/>
              <a:t>Template &lt; TemplateParamList &gt;</a:t>
            </a:r>
          </a:p>
          <a:p>
            <a:r>
              <a:rPr lang="en-US" b="1"/>
              <a:t>ClassDefinition</a:t>
            </a:r>
          </a:p>
        </p:txBody>
      </p:sp>
      <p:sp>
        <p:nvSpPr>
          <p:cNvPr id="190471" name="Text Box 7"/>
          <p:cNvSpPr txBox="1">
            <a:spLocks noChangeArrowheads="1"/>
          </p:cNvSpPr>
          <p:nvPr/>
        </p:nvSpPr>
        <p:spPr bwMode="auto">
          <a:xfrm>
            <a:off x="742950" y="2857500"/>
            <a:ext cx="68199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800080"/>
                </a:solidFill>
              </a:rPr>
              <a:t>Class Template</a:t>
            </a:r>
          </a:p>
        </p:txBody>
      </p:sp>
      <p:sp>
        <p:nvSpPr>
          <p:cNvPr id="190472" name="Text Box 8"/>
          <p:cNvSpPr txBox="1">
            <a:spLocks noChangeArrowheads="1"/>
          </p:cNvSpPr>
          <p:nvPr/>
        </p:nvSpPr>
        <p:spPr bwMode="auto">
          <a:xfrm>
            <a:off x="419100" y="4667250"/>
            <a:ext cx="6350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800080"/>
                </a:solidFill>
              </a:rPr>
              <a:t>TemplateParamDeclaration: placeholder</a:t>
            </a:r>
          </a:p>
        </p:txBody>
      </p:sp>
      <p:sp>
        <p:nvSpPr>
          <p:cNvPr id="190474" name="AutoShape 10"/>
          <p:cNvSpPr>
            <a:spLocks/>
          </p:cNvSpPr>
          <p:nvPr/>
        </p:nvSpPr>
        <p:spPr bwMode="auto">
          <a:xfrm>
            <a:off x="3127375" y="5341938"/>
            <a:ext cx="414338" cy="942975"/>
          </a:xfrm>
          <a:prstGeom prst="leftBrace">
            <a:avLst>
              <a:gd name="adj1" fmla="val 1896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190477" name="Rectangle 13"/>
          <p:cNvSpPr>
            <a:spLocks noChangeArrowheads="1"/>
          </p:cNvSpPr>
          <p:nvPr/>
        </p:nvSpPr>
        <p:spPr bwMode="auto">
          <a:xfrm>
            <a:off x="1800225" y="5197475"/>
            <a:ext cx="5921375" cy="1276350"/>
          </a:xfrm>
          <a:prstGeom prst="rect">
            <a:avLst/>
          </a:prstGeom>
          <a:solidFill>
            <a:srgbClr val="FFCC99"/>
          </a:solidFill>
          <a:ln w="12700">
            <a:solidFill>
              <a:srgbClr val="00008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 	 	class 	typeIdentifier                          </a:t>
            </a:r>
          </a:p>
          <a:p>
            <a:pPr algn="ctr"/>
            <a:r>
              <a:rPr lang="en-US" b="1"/>
              <a:t>		typename variableIdentifier                  </a:t>
            </a:r>
          </a:p>
        </p:txBody>
      </p:sp>
      <p:sp>
        <p:nvSpPr>
          <p:cNvPr id="190478" name="AutoShape 14"/>
          <p:cNvSpPr>
            <a:spLocks/>
          </p:cNvSpPr>
          <p:nvPr/>
        </p:nvSpPr>
        <p:spPr bwMode="auto">
          <a:xfrm>
            <a:off x="2097088" y="5443538"/>
            <a:ext cx="414337" cy="942975"/>
          </a:xfrm>
          <a:prstGeom prst="leftBrace">
            <a:avLst>
              <a:gd name="adj1" fmla="val 1896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a Class Template</a:t>
            </a:r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833438" y="1514475"/>
            <a:ext cx="7219950" cy="49149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just"/>
            <a:r>
              <a:rPr lang="en-US" sz="1800" b="1">
                <a:solidFill>
                  <a:srgbClr val="336600"/>
                </a:solidFill>
                <a:latin typeface="Courier New" pitchFamily="49" charset="0"/>
                <a:cs typeface="Times New Roman" pitchFamily="18" charset="0"/>
              </a:rPr>
              <a:t>template&lt;class ItemType&gt;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class GList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public: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bool IsEmpty() const;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bool IsFull() const;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int  Length() const;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void Insert( /* in */ </a:t>
            </a:r>
            <a:r>
              <a:rPr lang="en-US" sz="1800" b="1">
                <a:solidFill>
                  <a:srgbClr val="336600"/>
                </a:solidFill>
                <a:latin typeface="Courier New" pitchFamily="49" charset="0"/>
                <a:cs typeface="Times New Roman" pitchFamily="18" charset="0"/>
              </a:rPr>
              <a:t>ItemType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item );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void Delete( /* in */ </a:t>
            </a:r>
            <a:r>
              <a:rPr lang="en-US" sz="1800" b="1">
                <a:solidFill>
                  <a:srgbClr val="336600"/>
                </a:solidFill>
                <a:latin typeface="Courier New" pitchFamily="49" charset="0"/>
                <a:cs typeface="Times New Roman" pitchFamily="18" charset="0"/>
              </a:rPr>
              <a:t>ItemType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item );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bool IsPresent( /* in */ </a:t>
            </a:r>
            <a:r>
              <a:rPr lang="en-US" sz="1800" b="1">
                <a:solidFill>
                  <a:srgbClr val="336600"/>
                </a:solidFill>
                <a:latin typeface="Courier New" pitchFamily="49" charset="0"/>
                <a:cs typeface="Times New Roman" pitchFamily="18" charset="0"/>
              </a:rPr>
              <a:t>ItemType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item ) const;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void SelSort();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void Print() const;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GList();                   // Constructor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private: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int      length;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    </a:t>
            </a:r>
            <a:r>
              <a:rPr lang="en-US" sz="1800" b="1">
                <a:solidFill>
                  <a:srgbClr val="336600"/>
                </a:solidFill>
                <a:latin typeface="Courier New" pitchFamily="49" charset="0"/>
                <a:cs typeface="Times New Roman" pitchFamily="18" charset="0"/>
              </a:rPr>
              <a:t>ItemType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data[MAX_LENGTH];</a:t>
            </a:r>
          </a:p>
          <a:p>
            <a:pPr marL="342900" indent="-342900" algn="just"/>
            <a:r>
              <a:rPr lang="en-US" sz="1800" b="1">
                <a:latin typeface="Courier New" pitchFamily="49" charset="0"/>
                <a:cs typeface="Times New Roman" pitchFamily="18" charset="0"/>
              </a:rPr>
              <a:t>};</a:t>
            </a:r>
          </a:p>
        </p:txBody>
      </p:sp>
      <p:sp>
        <p:nvSpPr>
          <p:cNvPr id="168965" name="Oval 5"/>
          <p:cNvSpPr>
            <a:spLocks noChangeArrowheads="1"/>
          </p:cNvSpPr>
          <p:nvPr/>
        </p:nvSpPr>
        <p:spPr bwMode="auto">
          <a:xfrm>
            <a:off x="2933700" y="1509713"/>
            <a:ext cx="1162050" cy="4191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67" name="Line 7"/>
          <p:cNvSpPr>
            <a:spLocks noChangeShapeType="1"/>
          </p:cNvSpPr>
          <p:nvPr/>
        </p:nvSpPr>
        <p:spPr bwMode="auto">
          <a:xfrm flipH="1" flipV="1">
            <a:off x="3995738" y="1876425"/>
            <a:ext cx="1238250" cy="43815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5157788" y="2009775"/>
            <a:ext cx="19431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>
                <a:solidFill>
                  <a:schemeClr val="accent2"/>
                </a:solidFill>
              </a:rPr>
              <a:t>Template</a:t>
            </a:r>
            <a:r>
              <a:rPr lang="en-US" sz="1800" b="1" i="1"/>
              <a:t> </a:t>
            </a:r>
            <a:r>
              <a:rPr lang="en-US" sz="1800" b="1" i="1">
                <a:solidFill>
                  <a:schemeClr val="accent2"/>
                </a:solidFill>
              </a:rPr>
              <a:t>parameter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438150"/>
            <a:ext cx="8515350" cy="971550"/>
          </a:xfrm>
          <a:noFill/>
          <a:ln/>
        </p:spPr>
        <p:txBody>
          <a:bodyPr/>
          <a:lstStyle/>
          <a:p>
            <a:r>
              <a:rPr lang="en-US"/>
              <a:t>Instantiating a Class Template</a:t>
            </a:r>
            <a:endParaRPr lang="en-US" b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19250"/>
            <a:ext cx="7962900" cy="4324350"/>
          </a:xfrm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b="1">
                <a:solidFill>
                  <a:srgbClr val="800080"/>
                </a:solidFill>
                <a:latin typeface="Geneva" charset="0"/>
              </a:rPr>
              <a:t>Class template arguments </a:t>
            </a:r>
            <a:r>
              <a:rPr lang="en-US" b="1" i="1">
                <a:solidFill>
                  <a:srgbClr val="800080"/>
                </a:solidFill>
                <a:latin typeface="Geneva" charset="0"/>
              </a:rPr>
              <a:t>must</a:t>
            </a:r>
            <a:r>
              <a:rPr lang="en-US" b="1">
                <a:solidFill>
                  <a:srgbClr val="800080"/>
                </a:solidFill>
                <a:latin typeface="Geneva" charset="0"/>
              </a:rPr>
              <a:t> be explicit.</a:t>
            </a:r>
          </a:p>
          <a:p>
            <a:pPr>
              <a:buFontTx/>
              <a:buChar char="•"/>
            </a:pPr>
            <a:r>
              <a:rPr lang="en-US" b="1">
                <a:solidFill>
                  <a:schemeClr val="hlink"/>
                </a:solidFill>
                <a:latin typeface="Geneva" charset="0"/>
              </a:rPr>
              <a:t>The compiler generates distinct class types called template classes or generated classes.</a:t>
            </a:r>
          </a:p>
          <a:p>
            <a:pPr>
              <a:buFontTx/>
              <a:buChar char="•"/>
            </a:pPr>
            <a:r>
              <a:rPr lang="en-US" b="1">
                <a:solidFill>
                  <a:srgbClr val="990000"/>
                </a:solidFill>
                <a:latin typeface="Geneva" charset="0"/>
              </a:rPr>
              <a:t>When instantiating a template, a compiler substitutes the template argument for the template parameter throughout the class template.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Instantiating a Class Template </a:t>
            </a:r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571500" y="1943100"/>
            <a:ext cx="4381500" cy="2628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// Client code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 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GList&lt;int&gt; list1;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GList&lt;float&gt; list2;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GList&lt;string&gt; list3;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 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list1.Insert(356);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list2.Insert(84.375);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list3.Insert("Muffler bolt");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0" y="1409700"/>
            <a:ext cx="60388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To create lists of different data types</a:t>
            </a:r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5200650" y="4471988"/>
            <a:ext cx="3371850" cy="1162050"/>
          </a:xfrm>
          <a:prstGeom prst="rect">
            <a:avLst/>
          </a:prstGeom>
          <a:solidFill>
            <a:srgbClr val="E1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GList_int list1;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GList_float list2;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GList_string list3;</a:t>
            </a:r>
          </a:p>
        </p:txBody>
      </p:sp>
      <p:sp>
        <p:nvSpPr>
          <p:cNvPr id="169990" name="Oval 6"/>
          <p:cNvSpPr>
            <a:spLocks noChangeArrowheads="1"/>
          </p:cNvSpPr>
          <p:nvPr/>
        </p:nvSpPr>
        <p:spPr bwMode="auto">
          <a:xfrm>
            <a:off x="1466850" y="2552700"/>
            <a:ext cx="457200" cy="32385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1" name="Line 7"/>
          <p:cNvSpPr>
            <a:spLocks noChangeShapeType="1"/>
          </p:cNvSpPr>
          <p:nvPr/>
        </p:nvSpPr>
        <p:spPr bwMode="auto">
          <a:xfrm flipH="1">
            <a:off x="1866900" y="2381250"/>
            <a:ext cx="1981200" cy="1905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9993" name="Text Box 9"/>
          <p:cNvSpPr txBox="1">
            <a:spLocks noChangeArrowheads="1"/>
          </p:cNvSpPr>
          <p:nvPr/>
        </p:nvSpPr>
        <p:spPr bwMode="auto">
          <a:xfrm>
            <a:off x="3832225" y="2112963"/>
            <a:ext cx="22288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800080"/>
                </a:solidFill>
              </a:rPr>
              <a:t>template argument</a:t>
            </a:r>
          </a:p>
        </p:txBody>
      </p:sp>
      <p:sp>
        <p:nvSpPr>
          <p:cNvPr id="169994" name="Text Box 10"/>
          <p:cNvSpPr txBox="1">
            <a:spLocks noChangeArrowheads="1"/>
          </p:cNvSpPr>
          <p:nvPr/>
        </p:nvSpPr>
        <p:spPr bwMode="auto">
          <a:xfrm>
            <a:off x="5238750" y="3505200"/>
            <a:ext cx="332422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Compiler generates 3 distinct class types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9" grpId="0" animBg="1"/>
      <p:bldP spid="1699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Substitution Example</a:t>
            </a:r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819150" y="1657350"/>
            <a:ext cx="7524750" cy="46863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fol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class GList_int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Courier New" pitchFamily="49" charset="0"/>
              </a:rPr>
              <a:t>public: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     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Courier New" pitchFamily="49" charset="0"/>
              </a:rPr>
              <a:t>void Insert( /* in */ ItemType item );</a:t>
            </a:r>
          </a:p>
          <a:p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Courier New" pitchFamily="49" charset="0"/>
              </a:rPr>
              <a:t>    void Delete( /* in */ ItemType item );</a:t>
            </a:r>
          </a:p>
          <a:p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    bool IsPresent( /* in */ ItemType item ) const;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     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private: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    int      length;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    ItemType data[MAX_LENGTH];</a:t>
            </a:r>
            <a:endParaRPr lang="en-US" sz="1800" b="1">
              <a:cs typeface="Times New Roman" pitchFamily="18" charset="0"/>
            </a:endParaRPr>
          </a:p>
          <a:p>
            <a:r>
              <a:rPr lang="en-US" sz="1800" b="1">
                <a:latin typeface="Courier New" pitchFamily="49" charset="0"/>
                <a:cs typeface="Times New Roman" pitchFamily="18" charset="0"/>
              </a:rPr>
              <a:t>};</a:t>
            </a:r>
          </a:p>
        </p:txBody>
      </p:sp>
      <p:sp>
        <p:nvSpPr>
          <p:cNvPr id="171012" name="AutoShape 4"/>
          <p:cNvSpPr>
            <a:spLocks/>
          </p:cNvSpPr>
          <p:nvPr/>
        </p:nvSpPr>
        <p:spPr bwMode="auto">
          <a:xfrm>
            <a:off x="6759575" y="3351213"/>
            <a:ext cx="533400" cy="381000"/>
          </a:xfrm>
          <a:prstGeom prst="callout2">
            <a:avLst>
              <a:gd name="adj1" fmla="val 50000"/>
              <a:gd name="adj2" fmla="val -13690"/>
              <a:gd name="adj3" fmla="val 50000"/>
              <a:gd name="adj4" fmla="val -122023"/>
              <a:gd name="adj5" fmla="val 85000"/>
              <a:gd name="adj6" fmla="val -231546"/>
            </a:avLst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 type="stealth" w="med" len="med"/>
          </a:ln>
        </p:spPr>
        <p:txBody>
          <a:bodyPr lIns="0" rIns="0"/>
          <a:lstStyle/>
          <a:p>
            <a:r>
              <a:rPr lang="en-US" sz="1800" b="1">
                <a:solidFill>
                  <a:schemeClr val="accent2"/>
                </a:solidFill>
                <a:latin typeface="Courier New" pitchFamily="49" charset="0"/>
              </a:rPr>
              <a:t>int</a:t>
            </a:r>
          </a:p>
        </p:txBody>
      </p:sp>
      <p:sp>
        <p:nvSpPr>
          <p:cNvPr id="171013" name="AutoShape 5"/>
          <p:cNvSpPr>
            <a:spLocks/>
          </p:cNvSpPr>
          <p:nvPr/>
        </p:nvSpPr>
        <p:spPr bwMode="auto">
          <a:xfrm>
            <a:off x="5883275" y="2579688"/>
            <a:ext cx="685800" cy="400050"/>
          </a:xfrm>
          <a:prstGeom prst="callout2">
            <a:avLst>
              <a:gd name="adj1" fmla="val 50000"/>
              <a:gd name="adj2" fmla="val -10648"/>
              <a:gd name="adj3" fmla="val 50000"/>
              <a:gd name="adj4" fmla="val -72917"/>
              <a:gd name="adj5" fmla="val 138097"/>
              <a:gd name="adj6" fmla="val -135648"/>
            </a:avLst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 type="stealth" w="med" len="med"/>
          </a:ln>
        </p:spPr>
        <p:txBody>
          <a:bodyPr lIns="0" rIns="0"/>
          <a:lstStyle/>
          <a:p>
            <a:r>
              <a:rPr lang="en-US" sz="1800" b="1">
                <a:solidFill>
                  <a:schemeClr val="accent2"/>
                </a:solidFill>
                <a:latin typeface="Courier New" pitchFamily="49" charset="0"/>
              </a:rPr>
              <a:t>int</a:t>
            </a:r>
          </a:p>
        </p:txBody>
      </p:sp>
      <p:sp>
        <p:nvSpPr>
          <p:cNvPr id="171014" name="AutoShape 6"/>
          <p:cNvSpPr>
            <a:spLocks/>
          </p:cNvSpPr>
          <p:nvPr/>
        </p:nvSpPr>
        <p:spPr bwMode="auto">
          <a:xfrm>
            <a:off x="6073775" y="4800600"/>
            <a:ext cx="857250" cy="342900"/>
          </a:xfrm>
          <a:prstGeom prst="callout2">
            <a:avLst>
              <a:gd name="adj1" fmla="val 50000"/>
              <a:gd name="adj2" fmla="val -8519"/>
              <a:gd name="adj3" fmla="val 50000"/>
              <a:gd name="adj4" fmla="val -38333"/>
              <a:gd name="adj5" fmla="val -44444"/>
              <a:gd name="adj6" fmla="val -68519"/>
            </a:avLst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 type="stealth" w="med" len="med"/>
          </a:ln>
        </p:spPr>
        <p:txBody>
          <a:bodyPr lIns="0" rIns="0"/>
          <a:lstStyle/>
          <a:p>
            <a:r>
              <a:rPr lang="en-US" sz="1800" b="1">
                <a:solidFill>
                  <a:schemeClr val="accent2"/>
                </a:solidFill>
                <a:latin typeface="Courier New" pitchFamily="49" charset="0"/>
              </a:rPr>
              <a:t>int</a:t>
            </a:r>
          </a:p>
        </p:txBody>
      </p:sp>
      <p:sp>
        <p:nvSpPr>
          <p:cNvPr id="171015" name="Oval 7"/>
          <p:cNvSpPr>
            <a:spLocks noChangeArrowheads="1"/>
          </p:cNvSpPr>
          <p:nvPr/>
        </p:nvSpPr>
        <p:spPr bwMode="auto">
          <a:xfrm>
            <a:off x="3790950" y="3067050"/>
            <a:ext cx="1314450" cy="4191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71016" name="Oval 8"/>
          <p:cNvSpPr>
            <a:spLocks noChangeArrowheads="1"/>
          </p:cNvSpPr>
          <p:nvPr/>
        </p:nvSpPr>
        <p:spPr bwMode="auto">
          <a:xfrm>
            <a:off x="4286250" y="3638550"/>
            <a:ext cx="1314450" cy="4191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7" name="Oval 9"/>
          <p:cNvSpPr>
            <a:spLocks noChangeArrowheads="1"/>
          </p:cNvSpPr>
          <p:nvPr/>
        </p:nvSpPr>
        <p:spPr bwMode="auto">
          <a:xfrm>
            <a:off x="4686300" y="4152900"/>
            <a:ext cx="1314450" cy="4191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8" name="Oval 10"/>
          <p:cNvSpPr>
            <a:spLocks noChangeArrowheads="1"/>
          </p:cNvSpPr>
          <p:nvPr/>
        </p:nvSpPr>
        <p:spPr bwMode="auto">
          <a:xfrm>
            <a:off x="1314450" y="5276850"/>
            <a:ext cx="1314450" cy="4191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9" name="AutoShape 11"/>
          <p:cNvSpPr>
            <a:spLocks/>
          </p:cNvSpPr>
          <p:nvPr/>
        </p:nvSpPr>
        <p:spPr bwMode="auto">
          <a:xfrm>
            <a:off x="2778125" y="5943600"/>
            <a:ext cx="857250" cy="342900"/>
          </a:xfrm>
          <a:prstGeom prst="callout2">
            <a:avLst>
              <a:gd name="adj1" fmla="val 50000"/>
              <a:gd name="adj2" fmla="val -8519"/>
              <a:gd name="adj3" fmla="val 50000"/>
              <a:gd name="adj4" fmla="val -38333"/>
              <a:gd name="adj5" fmla="val -55556"/>
              <a:gd name="adj6" fmla="val -6851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 type="stealth" w="med" len="med"/>
          </a:ln>
        </p:spPr>
        <p:txBody>
          <a:bodyPr lIns="0" rIns="0"/>
          <a:lstStyle/>
          <a:p>
            <a:r>
              <a:rPr lang="en-US" sz="1800" b="1">
                <a:solidFill>
                  <a:schemeClr val="accent2"/>
                </a:solidFill>
                <a:latin typeface="Courier New" pitchFamily="49" charset="0"/>
              </a:rPr>
              <a:t>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247650"/>
            <a:ext cx="7848600" cy="1143000"/>
          </a:xfrm>
        </p:spPr>
        <p:txBody>
          <a:bodyPr/>
          <a:lstStyle/>
          <a:p>
            <a:r>
              <a:rPr lang="en-US" b="0"/>
              <a:t>Function Definitions for Members of a Template Class</a:t>
            </a:r>
          </a:p>
        </p:txBody>
      </p:sp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576263" y="1546225"/>
            <a:ext cx="7734300" cy="2430463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template&lt;class ItemType&gt;</a:t>
            </a:r>
            <a:endParaRPr lang="en-US" sz="1800" b="1">
              <a:solidFill>
                <a:srgbClr val="0000FF"/>
              </a:solidFill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GList&lt;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ItemType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&gt;::Insert( /* in */ 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ItemType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item )</a:t>
            </a: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data[length] = item;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length++;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/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704850" y="4210050"/>
            <a:ext cx="7581900" cy="2430463"/>
          </a:xfrm>
          <a:prstGeom prst="rect">
            <a:avLst/>
          </a:prstGeom>
          <a:solidFill>
            <a:srgbClr val="E1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//after substitution of float</a:t>
            </a: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void GList&lt;</a:t>
            </a:r>
            <a:r>
              <a:rPr lang="en-US" sz="1800" b="1">
                <a:solidFill>
                  <a:schemeClr val="folHlink"/>
                </a:solidFill>
                <a:latin typeface="Courier New" pitchFamily="49" charset="0"/>
                <a:cs typeface="Times New Roman" pitchFamily="18" charset="0"/>
              </a:rPr>
              <a:t>float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&gt;::Insert( /* in */ </a:t>
            </a:r>
            <a:r>
              <a:rPr lang="en-US" sz="1800" b="1">
                <a:solidFill>
                  <a:schemeClr val="folHlink"/>
                </a:solidFill>
                <a:latin typeface="Courier New" pitchFamily="49" charset="0"/>
                <a:cs typeface="Times New Roman" pitchFamily="18" charset="0"/>
              </a:rPr>
              <a:t>float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item )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data[length] = item;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length++;</a:t>
            </a:r>
            <a:endParaRPr lang="en-US" sz="18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5" y="706438"/>
            <a:ext cx="7848600" cy="1143000"/>
          </a:xfrm>
        </p:spPr>
        <p:txBody>
          <a:bodyPr/>
          <a:lstStyle/>
          <a:p>
            <a:r>
              <a:rPr lang="en-US"/>
              <a:t>Another Template Example: passing two parameters</a:t>
            </a:r>
            <a:endParaRPr lang="th-TH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1488" y="2562225"/>
            <a:ext cx="5322887" cy="2633663"/>
          </a:xfrm>
          <a:solidFill>
            <a:schemeClr val="bg1"/>
          </a:solidFill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/>
              <a:t>template &lt;class T, int size&gt;</a:t>
            </a:r>
          </a:p>
          <a:p>
            <a:pPr>
              <a:buFont typeface="Monotype Sorts" pitchFamily="2" charset="2"/>
              <a:buNone/>
            </a:pPr>
            <a:r>
              <a:rPr lang="en-US"/>
              <a:t>  class Stack {...</a:t>
            </a:r>
          </a:p>
          <a:p>
            <a:pPr>
              <a:buFont typeface="Monotype Sorts" pitchFamily="2" charset="2"/>
              <a:buNone/>
            </a:pPr>
            <a:r>
              <a:rPr lang="en-US"/>
              <a:t>  };</a:t>
            </a:r>
          </a:p>
          <a:p>
            <a:pPr>
              <a:buFont typeface="Monotype Sorts" pitchFamily="2" charset="2"/>
              <a:buNone/>
            </a:pPr>
            <a:endParaRPr lang="en-US" sz="1000"/>
          </a:p>
          <a:p>
            <a:pPr>
              <a:buFont typeface="Monotype Sorts" pitchFamily="2" charset="2"/>
              <a:buNone/>
            </a:pPr>
            <a:r>
              <a:rPr lang="en-US">
                <a:solidFill>
                  <a:srgbClr val="0000FF"/>
                </a:solidFill>
              </a:rPr>
              <a:t>Stack&lt;int,128&gt; mystack;</a:t>
            </a:r>
            <a:endParaRPr lang="th-TH">
              <a:solidFill>
                <a:srgbClr val="0000FF"/>
              </a:solidFill>
            </a:endParaRPr>
          </a:p>
        </p:txBody>
      </p:sp>
      <p:sp>
        <p:nvSpPr>
          <p:cNvPr id="199685" name="Rectangle 5"/>
          <p:cNvSpPr>
            <a:spLocks noChangeArrowheads="1"/>
          </p:cNvSpPr>
          <p:nvPr/>
        </p:nvSpPr>
        <p:spPr bwMode="auto">
          <a:xfrm>
            <a:off x="5748338" y="3352800"/>
            <a:ext cx="2974975" cy="6826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0000FF"/>
                </a:solidFill>
              </a:rPr>
              <a:t>non-type parameter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19138" y="855663"/>
            <a:ext cx="77724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Comic Sans MS" pitchFamily="66" charset="0"/>
              </a:rPr>
              <a:t>Exception</a:t>
            </a:r>
            <a:r>
              <a:rPr lang="en-US"/>
              <a:t> </a:t>
            </a:r>
            <a:endParaRPr lang="en-US" b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925" y="2428875"/>
            <a:ext cx="8382000" cy="3598863"/>
          </a:xfrm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b="1">
                <a:solidFill>
                  <a:schemeClr val="folHlink"/>
                </a:solidFill>
                <a:latin typeface="Geneva" charset="0"/>
              </a:rPr>
              <a:t>An exception is a unusual, often </a:t>
            </a:r>
            <a:r>
              <a:rPr lang="en-US" b="1" u="sng">
                <a:solidFill>
                  <a:schemeClr val="folHlink"/>
                </a:solidFill>
                <a:latin typeface="Geneva" charset="0"/>
              </a:rPr>
              <a:t>unpredictable</a:t>
            </a:r>
            <a:r>
              <a:rPr lang="en-US" b="1">
                <a:solidFill>
                  <a:schemeClr val="folHlink"/>
                </a:solidFill>
                <a:latin typeface="Geneva" charset="0"/>
              </a:rPr>
              <a:t> event, detectable by </a:t>
            </a:r>
            <a:r>
              <a:rPr lang="en-US" b="1" u="sng">
                <a:solidFill>
                  <a:schemeClr val="folHlink"/>
                </a:solidFill>
                <a:latin typeface="Geneva" charset="0"/>
              </a:rPr>
              <a:t>software</a:t>
            </a:r>
            <a:r>
              <a:rPr lang="en-US" b="1">
                <a:solidFill>
                  <a:schemeClr val="folHlink"/>
                </a:solidFill>
                <a:latin typeface="Geneva" charset="0"/>
              </a:rPr>
              <a:t> or</a:t>
            </a:r>
            <a:r>
              <a:rPr lang="en-US" b="1" u="sng">
                <a:solidFill>
                  <a:schemeClr val="folHlink"/>
                </a:solidFill>
                <a:latin typeface="Geneva" charset="0"/>
              </a:rPr>
              <a:t> hardware</a:t>
            </a:r>
            <a:r>
              <a:rPr lang="en-US" b="1">
                <a:solidFill>
                  <a:schemeClr val="folHlink"/>
                </a:solidFill>
                <a:latin typeface="Geneva" charset="0"/>
              </a:rPr>
              <a:t>, that requires special processing occurring at runtime</a:t>
            </a:r>
          </a:p>
          <a:p>
            <a:pPr>
              <a:buFontTx/>
              <a:buChar char="•"/>
            </a:pPr>
            <a:endParaRPr lang="en-US" sz="1000" b="1">
              <a:solidFill>
                <a:schemeClr val="folHlink"/>
              </a:solidFill>
              <a:latin typeface="Geneva" charset="0"/>
            </a:endParaRPr>
          </a:p>
          <a:p>
            <a:pPr>
              <a:buFontTx/>
              <a:buChar char="•"/>
            </a:pPr>
            <a:r>
              <a:rPr lang="en-US" b="1">
                <a:solidFill>
                  <a:srgbClr val="9900CC"/>
                </a:solidFill>
                <a:latin typeface="Geneva" charset="0"/>
              </a:rPr>
              <a:t>In C++, a variable or class object that represents an exceptional </a:t>
            </a:r>
            <a:r>
              <a:rPr lang="en-US" b="1" u="sng">
                <a:solidFill>
                  <a:srgbClr val="9900CC"/>
                </a:solidFill>
                <a:latin typeface="Geneva" charset="0"/>
              </a:rPr>
              <a:t>event</a:t>
            </a:r>
            <a:r>
              <a:rPr lang="en-US" b="1">
                <a:solidFill>
                  <a:srgbClr val="9900CC"/>
                </a:solidFill>
                <a:latin typeface="Geneva" charset="0"/>
              </a:rPr>
              <a:t>.</a:t>
            </a:r>
            <a:r>
              <a:rPr lang="en-US" sz="1400" b="1">
                <a:solidFill>
                  <a:srgbClr val="9900CC"/>
                </a:solidFill>
                <a:latin typeface="Geneva" charset="0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6288" y="42863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Handling Exception </a:t>
            </a:r>
            <a:endParaRPr lang="en-US" b="0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925" y="1614488"/>
            <a:ext cx="8382000" cy="4381500"/>
          </a:xfrm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sz="2800" b="1">
                <a:solidFill>
                  <a:srgbClr val="996600"/>
                </a:solidFill>
                <a:latin typeface="Geneva" charset="0"/>
              </a:rPr>
              <a:t>If without handling,</a:t>
            </a:r>
          </a:p>
          <a:p>
            <a:pPr lvl="2">
              <a:buFontTx/>
              <a:buChar char="•"/>
            </a:pPr>
            <a:r>
              <a:rPr lang="en-US" sz="2800" b="1">
                <a:solidFill>
                  <a:srgbClr val="996600"/>
                </a:solidFill>
                <a:latin typeface="Geneva" charset="0"/>
              </a:rPr>
              <a:t>Program crashes</a:t>
            </a:r>
          </a:p>
          <a:p>
            <a:pPr lvl="2">
              <a:buFontTx/>
              <a:buChar char="•"/>
            </a:pPr>
            <a:r>
              <a:rPr lang="en-US" sz="2800" b="1">
                <a:solidFill>
                  <a:srgbClr val="996600"/>
                </a:solidFill>
                <a:latin typeface="Geneva" charset="0"/>
              </a:rPr>
              <a:t>Falls into unknown state</a:t>
            </a:r>
          </a:p>
          <a:p>
            <a:pPr>
              <a:buFontTx/>
              <a:buChar char="•"/>
            </a:pPr>
            <a:r>
              <a:rPr lang="en-US" sz="2800" b="1">
                <a:solidFill>
                  <a:srgbClr val="9900CC"/>
                </a:solidFill>
                <a:latin typeface="Geneva" charset="0"/>
              </a:rPr>
              <a:t>An </a:t>
            </a:r>
            <a:r>
              <a:rPr lang="en-US" sz="2800" b="1">
                <a:solidFill>
                  <a:srgbClr val="FF3300"/>
                </a:solidFill>
                <a:latin typeface="Geneva" charset="0"/>
              </a:rPr>
              <a:t>exception handler</a:t>
            </a:r>
            <a:r>
              <a:rPr lang="en-US" sz="2800" b="1">
                <a:solidFill>
                  <a:srgbClr val="9900CC"/>
                </a:solidFill>
                <a:latin typeface="Geneva" charset="0"/>
              </a:rPr>
              <a:t> is a section of program code that is designed to execute when a particular exception occurs</a:t>
            </a:r>
          </a:p>
          <a:p>
            <a:pPr lvl="2">
              <a:buFontTx/>
              <a:buChar char="•"/>
            </a:pPr>
            <a:r>
              <a:rPr lang="en-US" sz="2800" b="1">
                <a:solidFill>
                  <a:srgbClr val="006600"/>
                </a:solidFill>
                <a:latin typeface="Geneva" charset="0"/>
              </a:rPr>
              <a:t>Resolve the exception</a:t>
            </a:r>
          </a:p>
          <a:p>
            <a:pPr lvl="2">
              <a:buFontTx/>
              <a:buChar char="•"/>
            </a:pPr>
            <a:r>
              <a:rPr lang="en-US" sz="2800" b="1">
                <a:solidFill>
                  <a:srgbClr val="006600"/>
                </a:solidFill>
                <a:latin typeface="Geneva" charset="0"/>
              </a:rPr>
              <a:t>Lead to known state, such as exiting the program						</a:t>
            </a:r>
            <a:endParaRPr lang="en-US" sz="2000" b="1">
              <a:solidFill>
                <a:srgbClr val="006600"/>
              </a:solidFill>
              <a:latin typeface="Genev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7075" y="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Standard Exceptions</a:t>
            </a:r>
            <a:r>
              <a:rPr lang="en-US" b="0"/>
              <a:t> 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2613" y="1539875"/>
            <a:ext cx="8101012" cy="3622675"/>
          </a:xfrm>
          <a:noFill/>
          <a:ln/>
        </p:spPr>
        <p:txBody>
          <a:bodyPr/>
          <a:lstStyle/>
          <a:p>
            <a:pPr>
              <a:buSzPct val="60000"/>
            </a:pPr>
            <a:r>
              <a:rPr lang="en-US" b="1">
                <a:solidFill>
                  <a:schemeClr val="folHlink"/>
                </a:solidFill>
              </a:rPr>
              <a:t>Exceptions Thrown by the Language</a:t>
            </a:r>
          </a:p>
          <a:p>
            <a:pPr lvl="2">
              <a:buSzPct val="60000"/>
            </a:pPr>
            <a:r>
              <a:rPr lang="en-US" sz="3600" b="1">
                <a:latin typeface="Courier New" pitchFamily="49" charset="0"/>
              </a:rPr>
              <a:t>new</a:t>
            </a:r>
            <a:r>
              <a:rPr lang="en-US" b="1">
                <a:latin typeface="Courier New" pitchFamily="49" charset="0"/>
              </a:rPr>
              <a:t>				</a:t>
            </a:r>
          </a:p>
          <a:p>
            <a:pPr>
              <a:buSzPct val="60000"/>
            </a:pPr>
            <a:r>
              <a:rPr lang="en-US" b="1">
                <a:solidFill>
                  <a:srgbClr val="FF6600"/>
                </a:solidFill>
              </a:rPr>
              <a:t>Exceptions Thrown by Standard Library Routines</a:t>
            </a:r>
          </a:p>
          <a:p>
            <a:pPr>
              <a:buSzPct val="60000"/>
            </a:pPr>
            <a:r>
              <a:rPr lang="en-US" b="1">
                <a:solidFill>
                  <a:srgbClr val="9900CC"/>
                </a:solidFill>
              </a:rPr>
              <a:t>Exceptions Thrown by user code, using </a:t>
            </a:r>
            <a:r>
              <a:rPr lang="en-US" b="1" i="1">
                <a:solidFill>
                  <a:srgbClr val="9900CC"/>
                </a:solidFill>
                <a:latin typeface="Times New Roman" pitchFamily="18" charset="0"/>
              </a:rPr>
              <a:t>throw</a:t>
            </a:r>
            <a:r>
              <a:rPr lang="en-US" b="1">
                <a:solidFill>
                  <a:srgbClr val="9900CC"/>
                </a:solidFill>
              </a:rPr>
              <a:t> statement</a:t>
            </a:r>
            <a:endParaRPr lang="en-US" sz="4400" b="1">
              <a:solidFill>
                <a:srgbClr val="99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</a:t>
            </a:r>
            <a:r>
              <a:rPr lang="en-US" i="1">
                <a:solidFill>
                  <a:srgbClr val="0000FF"/>
                </a:solidFill>
              </a:rPr>
              <a:t>throw</a:t>
            </a:r>
            <a:r>
              <a:rPr lang="en-US"/>
              <a:t> Statement</a:t>
            </a:r>
            <a:endParaRPr lang="en-US" b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1600200"/>
            <a:ext cx="8058150" cy="398145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b="1">
                <a:solidFill>
                  <a:schemeClr val="accent2"/>
                </a:solidFill>
                <a:latin typeface="Geneva" charset="0"/>
              </a:rPr>
              <a:t>   Throw</a:t>
            </a:r>
            <a:r>
              <a:rPr lang="en-US" b="1">
                <a:latin typeface="Geneva" charset="0"/>
              </a:rPr>
              <a:t>: to signal the fact that an exception has occurred; also called </a:t>
            </a:r>
            <a:r>
              <a:rPr lang="en-US" b="1" i="1">
                <a:solidFill>
                  <a:schemeClr val="accent2"/>
                </a:solidFill>
                <a:latin typeface="Geneva" charset="0"/>
              </a:rPr>
              <a:t>raise</a:t>
            </a:r>
          </a:p>
          <a:p>
            <a:pPr>
              <a:buFont typeface="Monotype Sorts" pitchFamily="2" charset="2"/>
              <a:buNone/>
            </a:pPr>
            <a:r>
              <a:rPr lang="en-US" b="1" i="1">
                <a:latin typeface="Geneva" charset="0"/>
              </a:rPr>
              <a:t>	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Geneva" charset="0"/>
              </a:rPr>
              <a:t>   </a:t>
            </a:r>
            <a:r>
              <a:rPr lang="en-US" sz="2800">
                <a:latin typeface="Geneva" charset="0"/>
              </a:rPr>
              <a:t>ThrowStatement</a:t>
            </a:r>
            <a:endParaRPr lang="en-US" sz="2800" b="1" i="1">
              <a:latin typeface="Geneva" charset="0"/>
            </a:endParaRPr>
          </a:p>
          <a:p>
            <a:pPr>
              <a:buFont typeface="Monotype Sorts" pitchFamily="2" charset="2"/>
              <a:buNone/>
            </a:pPr>
            <a:endParaRPr lang="en-US" sz="2800" b="1">
              <a:latin typeface="Geneva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4286250" y="3557588"/>
            <a:ext cx="3143250" cy="1028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latin typeface="Courier New" pitchFamily="49" charset="0"/>
              </a:rPr>
              <a:t>throw</a:t>
            </a:r>
            <a:r>
              <a:rPr lang="en-US" b="1"/>
              <a:t>  </a:t>
            </a:r>
            <a:r>
              <a:rPr lang="en-US" b="1">
                <a:latin typeface="Times New Roman" pitchFamily="18" charset="0"/>
              </a:rPr>
              <a:t>Expression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68275"/>
            <a:ext cx="8610600" cy="1155700"/>
          </a:xfrm>
          <a:noFill/>
          <a:ln/>
        </p:spPr>
        <p:txBody>
          <a:bodyPr/>
          <a:lstStyle/>
          <a:p>
            <a:r>
              <a:rPr lang="en-US"/>
              <a:t>The </a:t>
            </a:r>
            <a:r>
              <a:rPr lang="en-US">
                <a:solidFill>
                  <a:srgbClr val="0000FF"/>
                </a:solidFill>
                <a:latin typeface="Courier New" pitchFamily="49" charset="0"/>
              </a:rPr>
              <a:t>try-catch</a:t>
            </a:r>
            <a:r>
              <a:rPr lang="en-US">
                <a:latin typeface="Courier New" pitchFamily="49" charset="0"/>
              </a:rPr>
              <a:t> </a:t>
            </a:r>
            <a:r>
              <a:rPr lang="en-US"/>
              <a:t>Statement</a:t>
            </a:r>
            <a:endParaRPr lang="en-US" b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423988" y="2767013"/>
            <a:ext cx="5010150" cy="1866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en-US" b="1">
                <a:latin typeface="Courier New" pitchFamily="49" charset="0"/>
              </a:rPr>
              <a:t>try</a:t>
            </a:r>
          </a:p>
          <a:p>
            <a:r>
              <a:rPr lang="en-US" b="1"/>
              <a:t>   Block</a:t>
            </a:r>
          </a:p>
          <a:p>
            <a:r>
              <a:rPr lang="en-US" b="1">
                <a:latin typeface="Courier New" pitchFamily="49" charset="0"/>
              </a:rPr>
              <a:t>catch </a:t>
            </a:r>
            <a:r>
              <a:rPr lang="en-US" b="1"/>
              <a:t>(FormalParameter)</a:t>
            </a:r>
          </a:p>
          <a:p>
            <a:r>
              <a:rPr lang="en-US" b="1"/>
              <a:t>   Block</a:t>
            </a:r>
          </a:p>
          <a:p>
            <a:r>
              <a:rPr lang="en-US" b="1">
                <a:latin typeface="Courier New" pitchFamily="49" charset="0"/>
              </a:rPr>
              <a:t>catch </a:t>
            </a:r>
            <a:r>
              <a:rPr lang="en-US" b="1"/>
              <a:t>(FormalParameter) 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71538" y="2290763"/>
            <a:ext cx="35433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6600"/>
                </a:solidFill>
              </a:rPr>
              <a:t>TryCatchStatement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14338" y="1376363"/>
            <a:ext cx="81153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800080"/>
                </a:solidFill>
              </a:rPr>
              <a:t>How one part of the program catches and processes the exception that another part of the program throws.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928688" y="4786313"/>
            <a:ext cx="37147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6600"/>
                </a:solidFill>
              </a:rPr>
              <a:t>FormalParameter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1347788" y="5205413"/>
            <a:ext cx="4953000" cy="1276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DataType VariableName</a:t>
            </a:r>
          </a:p>
          <a:p>
            <a:pPr algn="ctr"/>
            <a:endParaRPr lang="en-US"/>
          </a:p>
          <a:p>
            <a:pPr algn="ctr"/>
            <a:r>
              <a:rPr lang="en-US"/>
              <a:t>…                                     </a:t>
            </a:r>
          </a:p>
        </p:txBody>
      </p:sp>
      <p:sp>
        <p:nvSpPr>
          <p:cNvPr id="29705" name="AutoShape 9"/>
          <p:cNvSpPr>
            <a:spLocks/>
          </p:cNvSpPr>
          <p:nvPr/>
        </p:nvSpPr>
        <p:spPr bwMode="auto">
          <a:xfrm>
            <a:off x="1520825" y="5353050"/>
            <a:ext cx="414338" cy="942975"/>
          </a:xfrm>
          <a:prstGeom prst="leftBrace">
            <a:avLst>
              <a:gd name="adj1" fmla="val 1896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598488"/>
            <a:ext cx="7848600" cy="620712"/>
          </a:xfrm>
        </p:spPr>
        <p:txBody>
          <a:bodyPr/>
          <a:lstStyle/>
          <a:p>
            <a:r>
              <a:rPr lang="en-US" sz="3600"/>
              <a:t>Example of a </a:t>
            </a:r>
            <a:r>
              <a:rPr lang="en-US" sz="3600">
                <a:latin typeface="Courier New" pitchFamily="49" charset="0"/>
              </a:rPr>
              <a:t>try-catch</a:t>
            </a:r>
            <a:r>
              <a:rPr lang="en-US" sz="3600"/>
              <a:t> Statement</a:t>
            </a:r>
          </a:p>
        </p:txBody>
      </p:sp>
      <p:sp>
        <p:nvSpPr>
          <p:cNvPr id="174083" name="Text Box 3"/>
          <p:cNvSpPr txBox="1">
            <a:spLocks noChangeArrowheads="1"/>
          </p:cNvSpPr>
          <p:nvPr/>
        </p:nvSpPr>
        <p:spPr bwMode="auto">
          <a:xfrm>
            <a:off x="952500" y="1576388"/>
            <a:ext cx="6705600" cy="4926012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try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    // Statements that process personnel data and may throw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    // exceptions of type int, string, and SalaryError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catch ( int )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    // Statements to handle an int exception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catch ( string s )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         cout &lt;&lt; s &lt;&lt; endl;  // Prints "Invalid customer age"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          // More statements to handle an age error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}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solidFill>
                  <a:srgbClr val="0000CC"/>
                </a:solidFill>
                <a:latin typeface="Times New Roman" pitchFamily="18" charset="0"/>
              </a:rPr>
              <a:t>catch ( SalaryError )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{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         // Statements to handle a salary error</a:t>
            </a:r>
          </a:p>
          <a:p>
            <a:pPr algn="just">
              <a:lnSpc>
                <a:spcPct val="5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0"/>
            <a:ext cx="7848600" cy="1143000"/>
          </a:xfrm>
        </p:spPr>
        <p:txBody>
          <a:bodyPr/>
          <a:lstStyle/>
          <a:p>
            <a:r>
              <a:rPr lang="en-US"/>
              <a:t>Execution of </a:t>
            </a:r>
            <a:r>
              <a:rPr lang="en-US">
                <a:latin typeface="Courier New" pitchFamily="49" charset="0"/>
              </a:rPr>
              <a:t>try-catch</a:t>
            </a:r>
            <a:endParaRPr lang="en-US"/>
          </a:p>
        </p:txBody>
      </p:sp>
      <p:sp>
        <p:nvSpPr>
          <p:cNvPr id="176131" name="Oval 3"/>
          <p:cNvSpPr>
            <a:spLocks noChangeArrowheads="1"/>
          </p:cNvSpPr>
          <p:nvPr/>
        </p:nvSpPr>
        <p:spPr bwMode="auto">
          <a:xfrm>
            <a:off x="5295900" y="1562100"/>
            <a:ext cx="2552700" cy="1314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 No</a:t>
            </a:r>
          </a:p>
          <a:p>
            <a:pPr algn="ctr"/>
            <a:r>
              <a:rPr lang="en-US" sz="2000"/>
              <a:t> statements throw </a:t>
            </a:r>
          </a:p>
          <a:p>
            <a:pPr algn="ctr"/>
            <a:r>
              <a:rPr lang="en-US" sz="2000"/>
              <a:t>an exception</a:t>
            </a:r>
            <a:r>
              <a:rPr lang="en-US"/>
              <a:t> </a:t>
            </a:r>
          </a:p>
        </p:txBody>
      </p:sp>
      <p:sp>
        <p:nvSpPr>
          <p:cNvPr id="176134" name="Oval 6"/>
          <p:cNvSpPr>
            <a:spLocks noChangeArrowheads="1"/>
          </p:cNvSpPr>
          <p:nvPr/>
        </p:nvSpPr>
        <p:spPr bwMode="auto">
          <a:xfrm>
            <a:off x="3009900" y="5410200"/>
            <a:ext cx="3086100" cy="11430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Statement </a:t>
            </a:r>
          </a:p>
          <a:p>
            <a:pPr algn="ctr"/>
            <a:r>
              <a:rPr lang="en-US" sz="2000"/>
              <a:t>following entire try-catch </a:t>
            </a:r>
          </a:p>
          <a:p>
            <a:pPr algn="ctr"/>
            <a:r>
              <a:rPr lang="en-US" sz="2000"/>
              <a:t>statement</a:t>
            </a:r>
          </a:p>
        </p:txBody>
      </p:sp>
      <p:sp>
        <p:nvSpPr>
          <p:cNvPr id="176135" name="Oval 7"/>
          <p:cNvSpPr>
            <a:spLocks noChangeArrowheads="1"/>
          </p:cNvSpPr>
          <p:nvPr/>
        </p:nvSpPr>
        <p:spPr bwMode="auto">
          <a:xfrm>
            <a:off x="1333500" y="1562100"/>
            <a:ext cx="2381250" cy="1219200"/>
          </a:xfrm>
          <a:prstGeom prst="ellipse">
            <a:avLst/>
          </a:prstGeom>
          <a:solidFill>
            <a:srgbClr val="FF99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A</a:t>
            </a:r>
          </a:p>
          <a:p>
            <a:pPr algn="ctr"/>
            <a:r>
              <a:rPr lang="en-US" sz="2000"/>
              <a:t> statement throws</a:t>
            </a:r>
          </a:p>
          <a:p>
            <a:pPr algn="ctr"/>
            <a:r>
              <a:rPr lang="en-US" sz="2000"/>
              <a:t>an exception</a:t>
            </a:r>
          </a:p>
        </p:txBody>
      </p:sp>
      <p:sp>
        <p:nvSpPr>
          <p:cNvPr id="176137" name="Oval 9"/>
          <p:cNvSpPr>
            <a:spLocks noChangeArrowheads="1"/>
          </p:cNvSpPr>
          <p:nvPr/>
        </p:nvSpPr>
        <p:spPr bwMode="auto">
          <a:xfrm>
            <a:off x="3619500" y="2647950"/>
            <a:ext cx="1885950" cy="1123950"/>
          </a:xfrm>
          <a:prstGeom prst="ellipse">
            <a:avLst/>
          </a:prstGeom>
          <a:solidFill>
            <a:srgbClr val="00FF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/>
              <a:t>Exception</a:t>
            </a:r>
          </a:p>
          <a:p>
            <a:pPr algn="ctr"/>
            <a:r>
              <a:rPr lang="en-US"/>
              <a:t> Handler</a:t>
            </a:r>
          </a:p>
        </p:txBody>
      </p:sp>
      <p:sp>
        <p:nvSpPr>
          <p:cNvPr id="176141" name="Line 13"/>
          <p:cNvSpPr>
            <a:spLocks noChangeShapeType="1"/>
          </p:cNvSpPr>
          <p:nvPr/>
        </p:nvSpPr>
        <p:spPr bwMode="auto">
          <a:xfrm>
            <a:off x="2819400" y="2857500"/>
            <a:ext cx="74295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6142" name="Rectangle 14"/>
          <p:cNvSpPr>
            <a:spLocks noChangeArrowheads="1"/>
          </p:cNvSpPr>
          <p:nvPr/>
        </p:nvSpPr>
        <p:spPr bwMode="auto">
          <a:xfrm>
            <a:off x="1866900" y="4305300"/>
            <a:ext cx="5467350" cy="5143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Statements to deal with exception are executed</a:t>
            </a:r>
          </a:p>
        </p:txBody>
      </p:sp>
      <p:sp>
        <p:nvSpPr>
          <p:cNvPr id="176144" name="Line 16"/>
          <p:cNvSpPr>
            <a:spLocks noChangeShapeType="1"/>
          </p:cNvSpPr>
          <p:nvPr/>
        </p:nvSpPr>
        <p:spPr bwMode="auto">
          <a:xfrm>
            <a:off x="4552950" y="382905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6145" name="Line 17"/>
          <p:cNvSpPr>
            <a:spLocks noChangeShapeType="1"/>
          </p:cNvSpPr>
          <p:nvPr/>
        </p:nvSpPr>
        <p:spPr bwMode="auto">
          <a:xfrm>
            <a:off x="4591050" y="485775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6150" name="Freeform 22"/>
          <p:cNvSpPr>
            <a:spLocks/>
          </p:cNvSpPr>
          <p:nvPr/>
        </p:nvSpPr>
        <p:spPr bwMode="auto">
          <a:xfrm>
            <a:off x="6172200" y="2952750"/>
            <a:ext cx="2482850" cy="3124200"/>
          </a:xfrm>
          <a:custGeom>
            <a:avLst/>
            <a:gdLst/>
            <a:ahLst/>
            <a:cxnLst>
              <a:cxn ang="0">
                <a:pos x="888" y="0"/>
              </a:cxn>
              <a:cxn ang="0">
                <a:pos x="1596" y="1536"/>
              </a:cxn>
              <a:cxn ang="0">
                <a:pos x="0" y="1968"/>
              </a:cxn>
            </a:cxnLst>
            <a:rect l="0" t="0" r="r" b="b"/>
            <a:pathLst>
              <a:path w="1744" h="1968">
                <a:moveTo>
                  <a:pt x="888" y="0"/>
                </a:moveTo>
                <a:cubicBezTo>
                  <a:pt x="1316" y="604"/>
                  <a:pt x="1744" y="1208"/>
                  <a:pt x="1596" y="1536"/>
                </a:cubicBezTo>
                <a:cubicBezTo>
                  <a:pt x="1448" y="1864"/>
                  <a:pt x="266" y="1896"/>
                  <a:pt x="0" y="19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6151" name="Text Box 23"/>
          <p:cNvSpPr txBox="1">
            <a:spLocks noChangeArrowheads="1"/>
          </p:cNvSpPr>
          <p:nvPr/>
        </p:nvSpPr>
        <p:spPr bwMode="auto">
          <a:xfrm>
            <a:off x="1238250" y="2914650"/>
            <a:ext cx="2266950" cy="825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Control moves </a:t>
            </a:r>
            <a:r>
              <a:rPr lang="en-US" sz="1600" b="1">
                <a:solidFill>
                  <a:srgbClr val="FF0066"/>
                </a:solidFill>
              </a:rPr>
              <a:t>directly</a:t>
            </a:r>
            <a:r>
              <a:rPr lang="en-US" sz="1600" b="1"/>
              <a:t> to exception handler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603250"/>
            <a:ext cx="7848600" cy="1143000"/>
          </a:xfrm>
          <a:noFill/>
          <a:ln/>
        </p:spPr>
        <p:txBody>
          <a:bodyPr/>
          <a:lstStyle/>
          <a:p>
            <a:r>
              <a:rPr lang="en-US"/>
              <a:t>Throwing an Exception to be Caught by the Calling Code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4949825" y="3070225"/>
            <a:ext cx="3903663" cy="22558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latin typeface="Courier New" pitchFamily="49" charset="0"/>
              </a:rPr>
              <a:t> void Func4()</a:t>
            </a:r>
          </a:p>
          <a:p>
            <a:r>
              <a:rPr lang="en-US" sz="1800" b="1">
                <a:latin typeface="Courier New" pitchFamily="49" charset="0"/>
              </a:rPr>
              <a:t> {	</a:t>
            </a:r>
          </a:p>
          <a:p>
            <a:r>
              <a:rPr lang="en-US" sz="1800" b="1">
                <a:latin typeface="Courier New" pitchFamily="49" charset="0"/>
              </a:rPr>
              <a:t>     </a:t>
            </a:r>
          </a:p>
          <a:p>
            <a:r>
              <a:rPr lang="en-US" sz="1800" b="1">
                <a:latin typeface="Courier New" pitchFamily="49" charset="0"/>
              </a:rPr>
              <a:t>   if ( error )</a:t>
            </a:r>
          </a:p>
          <a:p>
            <a:r>
              <a:rPr lang="en-US" sz="1800" b="1">
                <a:latin typeface="Courier New" pitchFamily="49" charset="0"/>
              </a:rPr>
              <a:t>       throw ErrType();  </a:t>
            </a:r>
          </a:p>
          <a:p>
            <a:r>
              <a:rPr lang="en-US" sz="1800" b="1">
                <a:latin typeface="Courier New" pitchFamily="49" charset="0"/>
              </a:rPr>
              <a:t> </a:t>
            </a:r>
          </a:p>
          <a:p>
            <a:r>
              <a:rPr lang="en-US" sz="1800" b="1">
                <a:latin typeface="Courier New" pitchFamily="49" charset="0"/>
              </a:rPr>
              <a:t>}</a:t>
            </a:r>
          </a:p>
          <a:p>
            <a:endParaRPr lang="en-US" sz="1800" b="1">
              <a:latin typeface="Courier New" pitchFamily="49" charset="0"/>
            </a:endParaRPr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4068763" y="3898900"/>
            <a:ext cx="1252537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chemeClr val="accent2"/>
                </a:solidFill>
                <a:latin typeface="Times New Roman" pitchFamily="18" charset="0"/>
              </a:rPr>
              <a:t>Normal</a:t>
            </a:r>
          </a:p>
          <a:p>
            <a:r>
              <a:rPr lang="en-US" sz="1800" b="1">
                <a:solidFill>
                  <a:schemeClr val="accent2"/>
                </a:solidFill>
                <a:latin typeface="Times New Roman" pitchFamily="18" charset="0"/>
              </a:rPr>
              <a:t>return</a:t>
            </a:r>
          </a:p>
        </p:txBody>
      </p:sp>
      <p:sp>
        <p:nvSpPr>
          <p:cNvPr id="80906" name="Text Box 10"/>
          <p:cNvSpPr txBox="1">
            <a:spLocks noChangeArrowheads="1"/>
          </p:cNvSpPr>
          <p:nvPr>
            <p:ph type="body" idx="1"/>
          </p:nvPr>
        </p:nvSpPr>
        <p:spPr>
          <a:xfrm>
            <a:off x="304800" y="2049463"/>
            <a:ext cx="3562350" cy="4202112"/>
          </a:xfrm>
          <a:solidFill>
            <a:srgbClr val="FFFFFF"/>
          </a:solidFill>
          <a:ln w="12700">
            <a:solidFill>
              <a:schemeClr val="folHlink"/>
            </a:solidFill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void Func3()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{ 	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try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{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 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    Func4();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 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}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catch ( ErrType )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{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}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  <a:endParaRPr lang="en-US" sz="900" b="1">
              <a:latin typeface="Courier New" pitchFamily="49" charset="0"/>
            </a:endParaRPr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 flipV="1">
            <a:off x="2871788" y="3736975"/>
            <a:ext cx="2552700" cy="1714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 flipH="1" flipV="1">
            <a:off x="1519238" y="4079875"/>
            <a:ext cx="394335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11" name="Freeform 15"/>
          <p:cNvSpPr>
            <a:spLocks/>
          </p:cNvSpPr>
          <p:nvPr/>
        </p:nvSpPr>
        <p:spPr bwMode="auto">
          <a:xfrm>
            <a:off x="1916113" y="4738688"/>
            <a:ext cx="5675312" cy="801687"/>
          </a:xfrm>
          <a:custGeom>
            <a:avLst/>
            <a:gdLst/>
            <a:ahLst/>
            <a:cxnLst>
              <a:cxn ang="0">
                <a:pos x="6630" y="0"/>
              </a:cxn>
              <a:cxn ang="0">
                <a:pos x="5793" y="1205"/>
              </a:cxn>
              <a:cxn ang="0">
                <a:pos x="0" y="335"/>
              </a:cxn>
            </a:cxnLst>
            <a:rect l="0" t="0" r="r" b="b"/>
            <a:pathLst>
              <a:path w="6898" h="1261">
                <a:moveTo>
                  <a:pt x="6630" y="0"/>
                </a:moveTo>
                <a:cubicBezTo>
                  <a:pt x="6764" y="574"/>
                  <a:pt x="6898" y="1149"/>
                  <a:pt x="5793" y="1205"/>
                </a:cubicBezTo>
                <a:cubicBezTo>
                  <a:pt x="4688" y="1261"/>
                  <a:pt x="2344" y="798"/>
                  <a:pt x="0" y="335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0912" name="Text Box 16"/>
          <p:cNvSpPr txBox="1">
            <a:spLocks noChangeArrowheads="1"/>
          </p:cNvSpPr>
          <p:nvPr/>
        </p:nvSpPr>
        <p:spPr bwMode="auto">
          <a:xfrm>
            <a:off x="3897313" y="3181350"/>
            <a:ext cx="1346200" cy="8620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chemeClr val="accent2"/>
                </a:solidFill>
                <a:latin typeface="Times New Roman" pitchFamily="18" charset="0"/>
              </a:rPr>
              <a:t>Function</a:t>
            </a:r>
          </a:p>
          <a:p>
            <a:r>
              <a:rPr lang="en-US" sz="1800" b="1">
                <a:solidFill>
                  <a:schemeClr val="accent2"/>
                </a:solidFill>
                <a:latin typeface="Times New Roman" pitchFamily="18" charset="0"/>
              </a:rPr>
              <a:t>call</a:t>
            </a:r>
          </a:p>
        </p:txBody>
      </p:sp>
      <p:sp>
        <p:nvSpPr>
          <p:cNvPr id="80913" name="Text Box 17"/>
          <p:cNvSpPr txBox="1">
            <a:spLocks noChangeArrowheads="1"/>
          </p:cNvSpPr>
          <p:nvPr/>
        </p:nvSpPr>
        <p:spPr bwMode="auto">
          <a:xfrm>
            <a:off x="4379913" y="5467350"/>
            <a:ext cx="18192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800" b="1">
                <a:solidFill>
                  <a:schemeClr val="accent2"/>
                </a:solidFill>
                <a:latin typeface="Times New Roman" pitchFamily="18" charset="0"/>
              </a:rPr>
              <a:t>Return from</a:t>
            </a:r>
          </a:p>
          <a:p>
            <a:r>
              <a:rPr lang="en-US" sz="1800" b="1">
                <a:solidFill>
                  <a:schemeClr val="accent2"/>
                </a:solidFill>
                <a:latin typeface="Times New Roman" pitchFamily="18" charset="0"/>
              </a:rPr>
              <a:t>thrown exception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5" grpId="0"/>
      <p:bldP spid="80907" grpId="0" animBg="1"/>
      <p:bldP spid="80908" grpId="0" animBg="1"/>
      <p:bldP spid="80911" grpId="0" animBg="1"/>
      <p:bldP spid="80912" grpId="0"/>
      <p:bldP spid="809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Practice: Dividing by ZERO</a:t>
            </a:r>
          </a:p>
        </p:txBody>
      </p:sp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438150" y="1543050"/>
            <a:ext cx="74104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Apply what you know:</a:t>
            </a:r>
          </a:p>
        </p:txBody>
      </p:sp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400050" y="2133600"/>
            <a:ext cx="8305800" cy="391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int </a:t>
            </a:r>
            <a:r>
              <a:rPr lang="en-US" sz="20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Quotient</a:t>
            </a:r>
            <a:r>
              <a:rPr lang="en-US" sz="2000" b="1">
                <a:latin typeface="Courier New" pitchFamily="49" charset="0"/>
                <a:cs typeface="Times New Roman" pitchFamily="18" charset="0"/>
              </a:rPr>
              <a:t>(int numer,    // The numerator</a:t>
            </a:r>
            <a:endParaRPr lang="en-US" sz="20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		 int denom )   // The denominator</a:t>
            </a:r>
            <a:endParaRPr lang="en-US" sz="20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20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    </a:t>
            </a:r>
            <a:r>
              <a:rPr lang="en-US" sz="20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if</a:t>
            </a:r>
            <a:r>
              <a:rPr lang="en-US" sz="2000" b="1">
                <a:latin typeface="Courier New" pitchFamily="49" charset="0"/>
                <a:cs typeface="Times New Roman" pitchFamily="18" charset="0"/>
              </a:rPr>
              <a:t> (denom != 0)</a:t>
            </a:r>
            <a:endParaRPr lang="en-US" sz="20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        return numer / denom;</a:t>
            </a:r>
            <a:endParaRPr lang="en-US" sz="2000" b="1"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    </a:t>
            </a:r>
            <a:r>
              <a:rPr lang="en-US" sz="20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else</a:t>
            </a:r>
            <a:endParaRPr lang="en-US" sz="2000" b="1">
              <a:solidFill>
                <a:srgbClr val="0000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        //</a:t>
            </a:r>
            <a:r>
              <a:rPr lang="en-US" sz="20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What to do??</a:t>
            </a:r>
            <a:r>
              <a:rPr lang="en-US" sz="2000" b="1">
                <a:latin typeface="Courier New" pitchFamily="49" charset="0"/>
                <a:cs typeface="Times New Roman" pitchFamily="18" charset="0"/>
              </a:rPr>
              <a:t> do sth. to avoid program 	  //crash</a:t>
            </a:r>
            <a:endParaRPr lang="en-US" sz="20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pitchFamily="49" charset="0"/>
                <a:cs typeface="Times New Roman" pitchFamily="18" charset="0"/>
              </a:rPr>
              <a:t>}</a:t>
            </a:r>
            <a:r>
              <a:rPr lang="en-US" sz="20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1068388" y="1993900"/>
            <a:ext cx="7059612" cy="325596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int 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Quotient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(int numer,    // The numerator</a:t>
            </a:r>
            <a:endParaRPr lang="en-US" sz="18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	       int denom )   // The denominator</a:t>
            </a:r>
            <a:endParaRPr lang="en-US" sz="18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{</a:t>
            </a:r>
            <a:endParaRPr lang="en-US" sz="18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if (denom == 0)</a:t>
            </a:r>
            <a:endParaRPr lang="en-US" sz="18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   </a:t>
            </a:r>
            <a:r>
              <a:rPr lang="en-US" sz="1800" b="1">
                <a:solidFill>
                  <a:srgbClr val="0000FF"/>
                </a:solidFill>
                <a:latin typeface="Courier New" pitchFamily="49" charset="0"/>
                <a:cs typeface="Times New Roman" pitchFamily="18" charset="0"/>
              </a:rPr>
              <a:t>throw</a:t>
            </a:r>
            <a:r>
              <a:rPr lang="en-US" sz="1800" b="1">
                <a:latin typeface="Courier New" pitchFamily="49" charset="0"/>
                <a:cs typeface="Times New Roman" pitchFamily="18" charset="0"/>
              </a:rPr>
              <a:t> DivByZero();  </a:t>
            </a: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	//throw exception of class DivByZero</a:t>
            </a:r>
            <a:endParaRPr lang="en-US" sz="18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  return numer / denom;</a:t>
            </a:r>
            <a:endParaRPr lang="en-US" sz="1800" b="1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800" b="1">
                <a:latin typeface="Courier New" pitchFamily="49" charset="0"/>
                <a:cs typeface="Times New Roman" pitchFamily="18" charset="0"/>
              </a:rPr>
              <a:t>}</a:t>
            </a:r>
            <a:endParaRPr lang="en-US" sz="1800" b="1"/>
          </a:p>
        </p:txBody>
      </p:sp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609600" y="14605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A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Solution</a:t>
            </a: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246063" y="1927225"/>
            <a:ext cx="3927475" cy="406558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// quotient.cpp -- Quotient program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800" b="1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#include&lt;iostream.h&gt;</a:t>
            </a:r>
            <a:br>
              <a:rPr lang="en-US" sz="1800" b="1">
                <a:latin typeface="Times New Roman" pitchFamily="18" charset="0"/>
                <a:cs typeface="Times New Roman" pitchFamily="18" charset="0"/>
              </a:rPr>
            </a:br>
            <a:r>
              <a:rPr lang="en-US" sz="1800" b="1">
                <a:latin typeface="Times New Roman" pitchFamily="18" charset="0"/>
                <a:cs typeface="Times New Roman" pitchFamily="18" charset="0"/>
              </a:rPr>
              <a:t>#include &lt;string.h&gt;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 Quotient</a:t>
            </a:r>
            <a:r>
              <a:rPr lang="en-US" sz="1800" b="1">
                <a:latin typeface="Times New Roman" pitchFamily="18" charset="0"/>
                <a:cs typeface="Times New Roman" pitchFamily="18" charset="0"/>
              </a:rPr>
              <a:t>( int, int );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class DivByZero</a:t>
            </a:r>
            <a:r>
              <a:rPr lang="en-US" sz="1800" b="1">
                <a:latin typeface="Times New Roman" pitchFamily="18" charset="0"/>
                <a:cs typeface="Times New Roman" pitchFamily="18" charset="0"/>
              </a:rPr>
              <a:t> {}; // Exception class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int main()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int numer;   // Numerator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int denom;   // Denominator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endParaRPr lang="en-US" sz="800" b="1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//read in numerator 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and denominator</a:t>
            </a:r>
          </a:p>
        </p:txBody>
      </p:sp>
      <p:sp>
        <p:nvSpPr>
          <p:cNvPr id="181252" name="Text Box 4"/>
          <p:cNvSpPr txBox="1">
            <a:spLocks noChangeArrowheads="1"/>
          </p:cNvSpPr>
          <p:nvPr/>
        </p:nvSpPr>
        <p:spPr bwMode="auto">
          <a:xfrm>
            <a:off x="4348163" y="1835150"/>
            <a:ext cx="4591050" cy="4216400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while(cin)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{</a:t>
            </a:r>
            <a:br>
              <a:rPr lang="en-US" sz="1800" b="1">
                <a:latin typeface="Times New Roman" pitchFamily="18" charset="0"/>
                <a:cs typeface="Times New Roman" pitchFamily="18" charset="0"/>
              </a:rPr>
            </a:b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try</a:t>
            </a:r>
            <a:r>
              <a:rPr lang="en-US" sz="1800" b="1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>
                <a:latin typeface="Times New Roman" pitchFamily="18" charset="0"/>
                <a:cs typeface="Times New Roman" pitchFamily="18" charset="0"/>
              </a:rPr>
            </a:b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{</a:t>
            </a:r>
            <a:br>
              <a:rPr lang="en-US" sz="1800" b="1">
                <a:latin typeface="Times New Roman" pitchFamily="18" charset="0"/>
                <a:cs typeface="Times New Roman" pitchFamily="18" charset="0"/>
              </a:rPr>
            </a:b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 cout &lt;&lt; "Their quotient: "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         &lt;&lt; Quotient(numer,denom) &lt;&lt;endl;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}</a:t>
            </a:r>
            <a:br>
              <a:rPr lang="en-US" sz="1800" b="1">
                <a:latin typeface="Times New Roman" pitchFamily="18" charset="0"/>
                <a:cs typeface="Times New Roman" pitchFamily="18" charset="0"/>
              </a:rPr>
            </a:b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catch</a:t>
            </a:r>
            <a:r>
              <a:rPr lang="en-US" sz="1800" b="1">
                <a:latin typeface="Times New Roman" pitchFamily="18" charset="0"/>
                <a:cs typeface="Times New Roman" pitchFamily="18" charset="0"/>
              </a:rPr>
              <a:t> ( DivByZero )//exception handler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{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 cout&lt;&lt;“Denominator can't be 0"&lt;&lt; endl;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}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     // read in numerator and denominator    </a:t>
            </a:r>
            <a:br>
              <a:rPr lang="en-US" sz="1800" b="1">
                <a:latin typeface="Times New Roman" pitchFamily="18" charset="0"/>
                <a:cs typeface="Times New Roman" pitchFamily="18" charset="0"/>
              </a:rPr>
            </a:br>
            <a:r>
              <a:rPr lang="en-US" sz="1800" b="1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return 0;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  <a:cs typeface="Times New Roman" pitchFamily="18" charset="0"/>
              </a:rPr>
              <a:t>}</a:t>
            </a:r>
            <a:endParaRPr lang="en-US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609600" y="146050"/>
            <a:ext cx="7848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endParaRPr lang="en-US" sz="44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7876" name="Rectangle 4"/>
          <p:cNvSpPr>
            <a:spLocks noChangeArrowheads="1"/>
          </p:cNvSpPr>
          <p:nvPr/>
        </p:nvSpPr>
        <p:spPr bwMode="auto">
          <a:xfrm>
            <a:off x="434975" y="41275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b="1">
                <a:solidFill>
                  <a:srgbClr val="990000"/>
                </a:solidFill>
                <a:latin typeface="Comic Sans MS" pitchFamily="66" charset="0"/>
              </a:rPr>
              <a:t>Take Home Message</a:t>
            </a:r>
          </a:p>
        </p:txBody>
      </p:sp>
      <p:sp>
        <p:nvSpPr>
          <p:cNvPr id="207877" name="Rectangle 5"/>
          <p:cNvSpPr>
            <a:spLocks noChangeArrowheads="1"/>
          </p:cNvSpPr>
          <p:nvPr/>
        </p:nvSpPr>
        <p:spPr bwMode="auto">
          <a:xfrm>
            <a:off x="225425" y="1474788"/>
            <a:ext cx="86868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</a:pPr>
            <a:r>
              <a:rPr lang="en-US">
                <a:solidFill>
                  <a:srgbClr val="0000CC"/>
                </a:solidFill>
                <a:latin typeface="Comic Sans MS" pitchFamily="66" charset="0"/>
              </a:rPr>
              <a:t>Templates are mechanisms for generating functions and classes on </a:t>
            </a:r>
            <a:r>
              <a:rPr lang="en-US">
                <a:solidFill>
                  <a:srgbClr val="800080"/>
                </a:solidFill>
                <a:latin typeface="Comic Sans MS" pitchFamily="66" charset="0"/>
              </a:rPr>
              <a:t>type parameters</a:t>
            </a:r>
            <a:r>
              <a:rPr lang="en-US">
                <a:solidFill>
                  <a:srgbClr val="0000CC"/>
                </a:solidFill>
                <a:latin typeface="Comic Sans MS" pitchFamily="66" charset="0"/>
              </a:rPr>
              <a:t>. We can design a single class or function that operates on data of many types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</a:pPr>
            <a:endParaRPr lang="en-US" sz="1000">
              <a:solidFill>
                <a:srgbClr val="0000CC"/>
              </a:solidFill>
              <a:latin typeface="Comic Sans MS" pitchFamily="66" charset="0"/>
            </a:endParaRP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solidFill>
                  <a:srgbClr val="336600"/>
                </a:solidFill>
                <a:latin typeface="Comic Sans MS" pitchFamily="66" charset="0"/>
              </a:rPr>
              <a:t>function templates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solidFill>
                  <a:srgbClr val="006666"/>
                </a:solidFill>
                <a:latin typeface="Comic Sans MS" pitchFamily="66" charset="0"/>
              </a:rPr>
              <a:t>class templates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</a:pPr>
            <a:endParaRPr lang="en-US">
              <a:solidFill>
                <a:srgbClr val="0000CC"/>
              </a:solidFill>
              <a:latin typeface="Comic Sans MS" pitchFamily="66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</a:pPr>
            <a:r>
              <a:rPr lang="en-US">
                <a:solidFill>
                  <a:srgbClr val="CC3300"/>
                </a:solidFill>
                <a:latin typeface="Comic Sans MS" pitchFamily="66" charset="0"/>
              </a:rPr>
              <a:t>An exception is a unusual, often unpredictable event that requires special processing occurring at runtime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</a:pPr>
            <a:endParaRPr lang="en-US" sz="1000">
              <a:solidFill>
                <a:srgbClr val="CC3300"/>
              </a:solidFill>
              <a:latin typeface="Comic Sans MS" pitchFamily="66" charset="0"/>
            </a:endParaRP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solidFill>
                  <a:srgbClr val="993366"/>
                </a:solidFill>
                <a:latin typeface="Comic Sans MS" pitchFamily="66" charset="0"/>
              </a:rPr>
              <a:t>throw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solidFill>
                  <a:srgbClr val="663300"/>
                </a:solidFill>
                <a:latin typeface="Comic Sans MS" pitchFamily="66" charset="0"/>
              </a:rPr>
              <a:t>try-catch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uble Lines">
  <a:themeElements>
    <a:clrScheme name="">
      <a:dk1>
        <a:srgbClr val="000000"/>
      </a:dk1>
      <a:lt1>
        <a:srgbClr val="FFFFCC"/>
      </a:lt1>
      <a:dk2>
        <a:srgbClr val="4D4D4D"/>
      </a:dk2>
      <a:lt2>
        <a:srgbClr val="FFFFCC"/>
      </a:lt2>
      <a:accent1>
        <a:srgbClr val="FFCC00"/>
      </a:accent1>
      <a:accent2>
        <a:srgbClr val="6666FF"/>
      </a:accent2>
      <a:accent3>
        <a:srgbClr val="FFFFE2"/>
      </a:accent3>
      <a:accent4>
        <a:srgbClr val="000000"/>
      </a:accent4>
      <a:accent5>
        <a:srgbClr val="FFE2AA"/>
      </a:accent5>
      <a:accent6>
        <a:srgbClr val="5C5CE7"/>
      </a:accent6>
      <a:hlink>
        <a:srgbClr val="999933"/>
      </a:hlink>
      <a:folHlink>
        <a:srgbClr val="990066"/>
      </a:folHlink>
    </a:clrScheme>
    <a:fontScheme name="Double Line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ouble Lines 1">
        <a:dk1>
          <a:srgbClr val="000000"/>
        </a:dk1>
        <a:lt1>
          <a:srgbClr val="FFFFFF"/>
        </a:lt1>
        <a:dk2>
          <a:srgbClr val="990066"/>
        </a:dk2>
        <a:lt2>
          <a:srgbClr val="00CCCC"/>
        </a:lt2>
        <a:accent1>
          <a:srgbClr val="D60093"/>
        </a:accent1>
        <a:accent2>
          <a:srgbClr val="FFFF66"/>
        </a:accent2>
        <a:accent3>
          <a:srgbClr val="CAAAB8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uble Lines 2">
        <a:dk1>
          <a:srgbClr val="000000"/>
        </a:dk1>
        <a:lt1>
          <a:srgbClr val="FFFFCC"/>
        </a:lt1>
        <a:dk2>
          <a:srgbClr val="996600"/>
        </a:dk2>
        <a:lt2>
          <a:srgbClr val="FFFFCC"/>
        </a:lt2>
        <a:accent1>
          <a:srgbClr val="FFCC00"/>
        </a:accent1>
        <a:accent2>
          <a:srgbClr val="6666FF"/>
        </a:accent2>
        <a:accent3>
          <a:srgbClr val="FFFFE2"/>
        </a:accent3>
        <a:accent4>
          <a:srgbClr val="000000"/>
        </a:accent4>
        <a:accent5>
          <a:srgbClr val="FFE2AA"/>
        </a:accent5>
        <a:accent6>
          <a:srgbClr val="5C5CE7"/>
        </a:accent6>
        <a:hlink>
          <a:srgbClr val="999933"/>
        </a:hlink>
        <a:folHlink>
          <a:srgbClr val="99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uble Lines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Designs\Double Lines.pot</Template>
  <TotalTime>0</TotalTime>
  <Pages>27</Pages>
  <Words>1130</Words>
  <Application>Microsoft PowerPoint 4.0</Application>
  <PresentationFormat>On-screen Show (4:3)</PresentationFormat>
  <Paragraphs>343</Paragraphs>
  <Slides>30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Times New Roman</vt:lpstr>
      <vt:lpstr>Arial</vt:lpstr>
      <vt:lpstr>Monotype Sorts</vt:lpstr>
      <vt:lpstr>Comic Sans MS</vt:lpstr>
      <vt:lpstr>Courier New</vt:lpstr>
      <vt:lpstr>Times Roman</vt:lpstr>
      <vt:lpstr>Geneva</vt:lpstr>
      <vt:lpstr>Double Lines</vt:lpstr>
      <vt:lpstr>S.T.E.S &amp; Co-Op Edu. Society Ltd., Science Sr. College, Shahada</vt:lpstr>
      <vt:lpstr> Introduction to   C++ Templates and Exceptions</vt:lpstr>
      <vt:lpstr> C++ Function Templates</vt:lpstr>
      <vt:lpstr>Approach 1: Naïve Approach</vt:lpstr>
      <vt:lpstr>Example</vt:lpstr>
      <vt:lpstr>Approach 2:Function Overloading (Review)</vt:lpstr>
      <vt:lpstr>Slide 7</vt:lpstr>
      <vt:lpstr>Approach 3: Function Template</vt:lpstr>
      <vt:lpstr>Slide 9</vt:lpstr>
      <vt:lpstr>Instantiating a Function Template</vt:lpstr>
      <vt:lpstr>Slide 11</vt:lpstr>
      <vt:lpstr>Class Template</vt:lpstr>
      <vt:lpstr>Example of a Class Template</vt:lpstr>
      <vt:lpstr>Instantiating a Class Template</vt:lpstr>
      <vt:lpstr>Instantiating a Class Template </vt:lpstr>
      <vt:lpstr>Substitution Example</vt:lpstr>
      <vt:lpstr>Function Definitions for Members of a Template Class</vt:lpstr>
      <vt:lpstr>Another Template Example: passing two parameters</vt:lpstr>
      <vt:lpstr>Exception </vt:lpstr>
      <vt:lpstr>Handling Exception </vt:lpstr>
      <vt:lpstr>Standard Exceptions </vt:lpstr>
      <vt:lpstr>The throw Statement</vt:lpstr>
      <vt:lpstr>The try-catch Statement</vt:lpstr>
      <vt:lpstr>Example of a try-catch Statement</vt:lpstr>
      <vt:lpstr>Execution of try-catch</vt:lpstr>
      <vt:lpstr>Throwing an Exception to be Caught by the Calling Code</vt:lpstr>
      <vt:lpstr>Practice: Dividing by ZERO</vt:lpstr>
      <vt:lpstr>Slide 28</vt:lpstr>
      <vt:lpstr>A Solution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Template, Exception Handling</dc:title>
  <dc:creator>Wei Du</dc:creator>
  <cp:lastModifiedBy>aa</cp:lastModifiedBy>
  <cp:revision>227</cp:revision>
  <cp:lastPrinted>1999-04-25T01:40:36Z</cp:lastPrinted>
  <dcterms:created xsi:type="dcterms:W3CDTF">1995-11-15T14:37:07Z</dcterms:created>
  <dcterms:modified xsi:type="dcterms:W3CDTF">2019-09-11T09:54:42Z</dcterms:modified>
</cp:coreProperties>
</file>