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handoutMasterIdLst>
    <p:handoutMasterId r:id="rId22"/>
  </p:handoutMasterIdLst>
  <p:sldIdLst>
    <p:sldId id="285" r:id="rId2"/>
    <p:sldId id="259" r:id="rId3"/>
    <p:sldId id="260" r:id="rId4"/>
    <p:sldId id="261" r:id="rId5"/>
    <p:sldId id="262" r:id="rId6"/>
    <p:sldId id="263" r:id="rId7"/>
    <p:sldId id="266" r:id="rId8"/>
    <p:sldId id="267" r:id="rId9"/>
    <p:sldId id="269" r:id="rId10"/>
    <p:sldId id="272" r:id="rId11"/>
    <p:sldId id="271" r:id="rId12"/>
    <p:sldId id="276" r:id="rId13"/>
    <p:sldId id="277" r:id="rId14"/>
    <p:sldId id="278" r:id="rId15"/>
    <p:sldId id="279" r:id="rId16"/>
    <p:sldId id="280" r:id="rId17"/>
    <p:sldId id="281" r:id="rId18"/>
    <p:sldId id="282" r:id="rId19"/>
    <p:sldId id="283" r:id="rId20"/>
    <p:sldId id="284" r:id="rId21"/>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2321" autoAdjust="0"/>
    <p:restoredTop sz="90929"/>
  </p:normalViewPr>
  <p:slideViewPr>
    <p:cSldViewPr>
      <p:cViewPr>
        <p:scale>
          <a:sx n="66" d="100"/>
          <a:sy n="66" d="100"/>
        </p:scale>
        <p:origin x="-42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2662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2662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2662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8D6AC6A9-B3E9-4596-A3EA-84AC28162585}" type="slidenum">
              <a:rPr lang="en-US"/>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FE67B37-E4DB-4FD0-AF43-C9868614DC52}"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CBFDDD4-B4F1-4ADE-A039-FEFA8E593E0E}"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9FC3D5C-783E-4A6C-85E1-91D7D391E601}"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0E17BEB-AFDE-423B-80B3-040A2C31BC22}"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5C9C26F-B63C-417C-AD86-24DF832420E4}"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75D64138-3956-4A59-97A0-902F287A81D5}"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D215DDF0-5FF0-4C04-9F50-1B801562DE12}"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456F0A2-4DFC-4A0D-B257-98589F94E25A}"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3B2D789-1833-4448-9F21-3F62A4D628E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62557FB-8F73-4431-BE5E-A7B53FE61236}"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3AD34FB-25E7-46E1-A16D-62D329D0D358}"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D3C29409-9150-40E1-ABA4-869B8C1CBAB5}"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S.T.E.S &amp; Co-Op Edu. Society Ltd.,</a:t>
            </a:r>
            <a:r>
              <a:rPr lang="en-US" dirty="0" smtClean="0"/>
              <a:t/>
            </a:r>
            <a:br>
              <a:rPr lang="en-US" dirty="0" smtClean="0"/>
            </a:br>
            <a:r>
              <a:rPr lang="en-US" dirty="0" smtClean="0"/>
              <a:t>Science Sr. College, Shahada</a:t>
            </a:r>
            <a:endParaRPr lang="en-US" dirty="0"/>
          </a:p>
        </p:txBody>
      </p:sp>
      <p:sp>
        <p:nvSpPr>
          <p:cNvPr id="3" name="Content Placeholder 2"/>
          <p:cNvSpPr>
            <a:spLocks noGrp="1"/>
          </p:cNvSpPr>
          <p:nvPr>
            <p:ph idx="1"/>
          </p:nvPr>
        </p:nvSpPr>
        <p:spPr/>
        <p:txBody>
          <a:bodyPr/>
          <a:lstStyle/>
          <a:p>
            <a:pPr algn="ctr">
              <a:buNone/>
            </a:pPr>
            <a:endParaRPr lang="en-US" dirty="0" smtClean="0"/>
          </a:p>
          <a:p>
            <a:pPr algn="ctr">
              <a:buNone/>
            </a:pPr>
            <a:r>
              <a:rPr lang="en-US" dirty="0" smtClean="0"/>
              <a:t>Topic: Inheritance</a:t>
            </a:r>
          </a:p>
          <a:p>
            <a:pPr algn="ctr">
              <a:buNone/>
            </a:pPr>
            <a:endParaRPr lang="en-US" dirty="0"/>
          </a:p>
          <a:p>
            <a:pPr algn="ctr">
              <a:buNone/>
            </a:pPr>
            <a:r>
              <a:rPr lang="en-US" dirty="0" smtClean="0"/>
              <a:t>By </a:t>
            </a:r>
          </a:p>
          <a:p>
            <a:pPr algn="ctr">
              <a:buNone/>
            </a:pPr>
            <a:r>
              <a:rPr lang="en-US" dirty="0" smtClean="0"/>
              <a:t>Asst. Prof. Pravin R. Patil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381000"/>
            <a:ext cx="8458200" cy="685800"/>
          </a:xfrm>
        </p:spPr>
        <p:txBody>
          <a:bodyPr/>
          <a:lstStyle/>
          <a:p>
            <a:r>
              <a:rPr lang="en-US" sz="3600"/>
              <a:t>Inheritance</a:t>
            </a:r>
            <a:endParaRPr lang="en-US"/>
          </a:p>
        </p:txBody>
      </p:sp>
      <p:sp>
        <p:nvSpPr>
          <p:cNvPr id="5123" name="Rectangle 3"/>
          <p:cNvSpPr>
            <a:spLocks noGrp="1" noChangeArrowheads="1"/>
          </p:cNvSpPr>
          <p:nvPr>
            <p:ph type="body" idx="1"/>
          </p:nvPr>
        </p:nvSpPr>
        <p:spPr>
          <a:xfrm>
            <a:off x="609600" y="914400"/>
            <a:ext cx="8534400" cy="5638800"/>
          </a:xfrm>
        </p:spPr>
        <p:txBody>
          <a:bodyPr/>
          <a:lstStyle/>
          <a:p>
            <a:pPr>
              <a:spcBef>
                <a:spcPts val="200"/>
              </a:spcBef>
              <a:spcAft>
                <a:spcPts val="200"/>
              </a:spcAft>
              <a:buFontTx/>
              <a:buNone/>
            </a:pPr>
            <a:r>
              <a:rPr lang="en-US" sz="2800"/>
              <a:t>In C++</a:t>
            </a:r>
          </a:p>
          <a:p>
            <a:pPr lvl="1">
              <a:spcBef>
                <a:spcPts val="200"/>
              </a:spcBef>
              <a:spcAft>
                <a:spcPts val="200"/>
              </a:spcAft>
              <a:buFont typeface="Marlett" pitchFamily="2" charset="2"/>
              <a:buChar char="8"/>
            </a:pPr>
            <a:r>
              <a:rPr lang="en-US"/>
              <a:t>Inheritance is a mechanism for </a:t>
            </a:r>
          </a:p>
          <a:p>
            <a:pPr lvl="2">
              <a:spcBef>
                <a:spcPts val="200"/>
              </a:spcBef>
              <a:spcAft>
                <a:spcPts val="200"/>
              </a:spcAft>
            </a:pPr>
            <a:r>
              <a:rPr lang="en-US" sz="2800"/>
              <a:t>building class types from other class types</a:t>
            </a:r>
          </a:p>
          <a:p>
            <a:pPr lvl="2">
              <a:spcBef>
                <a:spcPts val="200"/>
              </a:spcBef>
              <a:spcAft>
                <a:spcPts val="200"/>
              </a:spcAft>
            </a:pPr>
            <a:r>
              <a:rPr lang="en-US" sz="2800"/>
              <a:t>defining new class types to be a </a:t>
            </a:r>
          </a:p>
          <a:p>
            <a:pPr lvl="3">
              <a:spcBef>
                <a:spcPts val="200"/>
              </a:spcBef>
              <a:spcAft>
                <a:spcPts val="200"/>
              </a:spcAft>
            </a:pPr>
            <a:r>
              <a:rPr lang="en-US" sz="2800"/>
              <a:t>specialization </a:t>
            </a:r>
          </a:p>
          <a:p>
            <a:pPr lvl="3">
              <a:spcBef>
                <a:spcPts val="200"/>
              </a:spcBef>
              <a:spcAft>
                <a:spcPts val="200"/>
              </a:spcAft>
            </a:pPr>
            <a:r>
              <a:rPr lang="en-US" sz="2800"/>
              <a:t>augmentation </a:t>
            </a:r>
          </a:p>
          <a:p>
            <a:pPr lvl="2">
              <a:spcBef>
                <a:spcPts val="200"/>
              </a:spcBef>
              <a:spcAft>
                <a:spcPts val="200"/>
              </a:spcAft>
              <a:buFontTx/>
              <a:buNone/>
            </a:pPr>
            <a:r>
              <a:rPr lang="en-US" sz="2800"/>
              <a:t>of existing types</a:t>
            </a:r>
          </a:p>
        </p:txBody>
      </p:sp>
      <p:pic>
        <p:nvPicPr>
          <p:cNvPr id="5127" name="Picture 7" descr="C:\ina\459.22\ladder.gif"/>
          <p:cNvPicPr>
            <a:picLocks noChangeAspect="1" noChangeArrowheads="1"/>
          </p:cNvPicPr>
          <p:nvPr/>
        </p:nvPicPr>
        <p:blipFill>
          <a:blip r:embed="rId2"/>
          <a:srcRect/>
          <a:stretch>
            <a:fillRect/>
          </a:stretch>
        </p:blipFill>
        <p:spPr bwMode="auto">
          <a:xfrm>
            <a:off x="5791200" y="3810000"/>
            <a:ext cx="758825" cy="198755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381000"/>
            <a:ext cx="8458200" cy="685800"/>
          </a:xfrm>
        </p:spPr>
        <p:txBody>
          <a:bodyPr/>
          <a:lstStyle/>
          <a:p>
            <a:r>
              <a:rPr lang="en-US" sz="3600"/>
              <a:t>Inheritance</a:t>
            </a:r>
            <a:endParaRPr lang="en-US"/>
          </a:p>
        </p:txBody>
      </p:sp>
      <p:sp>
        <p:nvSpPr>
          <p:cNvPr id="6147" name="Rectangle 3"/>
          <p:cNvSpPr>
            <a:spLocks noGrp="1" noChangeArrowheads="1"/>
          </p:cNvSpPr>
          <p:nvPr>
            <p:ph type="body" idx="1"/>
          </p:nvPr>
        </p:nvSpPr>
        <p:spPr>
          <a:xfrm>
            <a:off x="609600" y="1219200"/>
            <a:ext cx="8229600" cy="5257800"/>
          </a:xfrm>
        </p:spPr>
        <p:txBody>
          <a:bodyPr/>
          <a:lstStyle/>
          <a:p>
            <a:pPr>
              <a:spcBef>
                <a:spcPts val="200"/>
              </a:spcBef>
              <a:spcAft>
                <a:spcPts val="200"/>
              </a:spcAft>
              <a:buFontTx/>
              <a:buNone/>
            </a:pPr>
            <a:r>
              <a:rPr lang="en-US" sz="2800"/>
              <a:t>Subgroupings with respect to a parent are called</a:t>
            </a:r>
          </a:p>
          <a:p>
            <a:pPr lvl="1">
              <a:spcBef>
                <a:spcPts val="200"/>
              </a:spcBef>
              <a:spcAft>
                <a:spcPts val="200"/>
              </a:spcAft>
            </a:pPr>
            <a:r>
              <a:rPr lang="en-US" sz="2400"/>
              <a:t>Subclass</a:t>
            </a:r>
          </a:p>
          <a:p>
            <a:pPr lvl="1">
              <a:spcBef>
                <a:spcPts val="200"/>
              </a:spcBef>
              <a:spcAft>
                <a:spcPts val="200"/>
              </a:spcAft>
            </a:pPr>
            <a:r>
              <a:rPr lang="en-US" sz="2400"/>
              <a:t>Derived Class</a:t>
            </a:r>
          </a:p>
          <a:p>
            <a:pPr lvl="1">
              <a:spcBef>
                <a:spcPts val="200"/>
              </a:spcBef>
              <a:spcAft>
                <a:spcPts val="200"/>
              </a:spcAft>
            </a:pPr>
            <a:r>
              <a:rPr lang="en-US" sz="2400"/>
              <a:t>Children</a:t>
            </a:r>
          </a:p>
          <a:p>
            <a:pPr>
              <a:spcBef>
                <a:spcPts val="200"/>
              </a:spcBef>
              <a:spcAft>
                <a:spcPts val="200"/>
              </a:spcAft>
              <a:buFontTx/>
              <a:buNone/>
            </a:pPr>
            <a:r>
              <a:rPr lang="en-US" sz="2800"/>
              <a:t>The derived class </a:t>
            </a:r>
          </a:p>
          <a:p>
            <a:pPr lvl="1">
              <a:spcBef>
                <a:spcPts val="200"/>
              </a:spcBef>
              <a:spcAft>
                <a:spcPts val="200"/>
              </a:spcAft>
            </a:pPr>
            <a:r>
              <a:rPr lang="en-US"/>
              <a:t>inherits from the parent all </a:t>
            </a:r>
          </a:p>
          <a:p>
            <a:pPr lvl="2">
              <a:spcBef>
                <a:spcPts val="200"/>
              </a:spcBef>
              <a:spcAft>
                <a:spcPts val="200"/>
              </a:spcAft>
            </a:pPr>
            <a:r>
              <a:rPr lang="en-US"/>
              <a:t>characteristics </a:t>
            </a:r>
          </a:p>
          <a:p>
            <a:pPr lvl="2">
              <a:spcBef>
                <a:spcPts val="200"/>
              </a:spcBef>
              <a:spcAft>
                <a:spcPts val="200"/>
              </a:spcAft>
            </a:pPr>
            <a:r>
              <a:rPr lang="en-US"/>
              <a:t>properties </a:t>
            </a:r>
          </a:p>
          <a:p>
            <a:pPr lvl="2">
              <a:spcBef>
                <a:spcPts val="200"/>
              </a:spcBef>
              <a:spcAft>
                <a:spcPts val="200"/>
              </a:spcAft>
            </a:pPr>
            <a:r>
              <a:rPr lang="en-US"/>
              <a:t>capabilities </a:t>
            </a:r>
          </a:p>
          <a:p>
            <a:pPr lvl="1">
              <a:spcBef>
                <a:spcPts val="200"/>
              </a:spcBef>
              <a:spcAft>
                <a:spcPts val="200"/>
              </a:spcAft>
            </a:pPr>
            <a:r>
              <a:rPr lang="en-US"/>
              <a:t>can modify or extend inherited abilities</a:t>
            </a:r>
            <a:endParaRPr lang="en-US" sz="2400"/>
          </a:p>
          <a:p>
            <a:pPr>
              <a:spcBef>
                <a:spcPts val="200"/>
              </a:spcBef>
              <a:spcAft>
                <a:spcPts val="200"/>
              </a:spcAft>
              <a:buFontTx/>
              <a:buNone/>
            </a:pPr>
            <a:endParaRPr lang="en-US" sz="2800"/>
          </a:p>
        </p:txBody>
      </p:sp>
      <p:graphicFrame>
        <p:nvGraphicFramePr>
          <p:cNvPr id="6149" name="Object 5"/>
          <p:cNvGraphicFramePr>
            <a:graphicFrameLocks noChangeAspect="1"/>
          </p:cNvGraphicFramePr>
          <p:nvPr/>
        </p:nvGraphicFramePr>
        <p:xfrm>
          <a:off x="7010400" y="2362200"/>
          <a:ext cx="1752600" cy="1657350"/>
        </p:xfrm>
        <a:graphic>
          <a:graphicData uri="http://schemas.openxmlformats.org/presentationml/2006/ole">
            <p:oleObj spid="_x0000_s6149" name="Clip" r:id="rId3" imgW="1400040" imgH="1324800" progId="MS_ClipArt_Gallery.5">
              <p:embed/>
            </p:oleObj>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381000"/>
            <a:ext cx="8458200" cy="685800"/>
          </a:xfrm>
        </p:spPr>
        <p:txBody>
          <a:bodyPr/>
          <a:lstStyle/>
          <a:p>
            <a:r>
              <a:rPr lang="en-US" sz="3600"/>
              <a:t>Inheritance</a:t>
            </a:r>
            <a:endParaRPr lang="en-US"/>
          </a:p>
        </p:txBody>
      </p:sp>
      <p:sp>
        <p:nvSpPr>
          <p:cNvPr id="7178" name="Text Box 10"/>
          <p:cNvSpPr txBox="1">
            <a:spLocks noChangeArrowheads="1"/>
          </p:cNvSpPr>
          <p:nvPr/>
        </p:nvSpPr>
        <p:spPr bwMode="auto">
          <a:xfrm>
            <a:off x="1066800" y="1905000"/>
            <a:ext cx="7086600" cy="2109788"/>
          </a:xfrm>
          <a:prstGeom prst="rect">
            <a:avLst/>
          </a:prstGeom>
          <a:solidFill>
            <a:srgbClr val="99CCFF"/>
          </a:solidFill>
          <a:ln w="9525">
            <a:solidFill>
              <a:schemeClr val="tx1"/>
            </a:solidFill>
            <a:miter lim="800000"/>
            <a:headEnd/>
            <a:tailEnd/>
          </a:ln>
          <a:effectLst/>
        </p:spPr>
        <p:txBody>
          <a:bodyPr>
            <a:spAutoFit/>
          </a:bodyPr>
          <a:lstStyle/>
          <a:p>
            <a:pPr algn="ctr">
              <a:spcBef>
                <a:spcPct val="50000"/>
              </a:spcBef>
            </a:pPr>
            <a:r>
              <a:rPr lang="en-US" b="1"/>
              <a:t>VEHICLE</a:t>
            </a:r>
          </a:p>
          <a:p>
            <a:pPr>
              <a:spcBef>
                <a:spcPct val="50000"/>
              </a:spcBef>
            </a:pPr>
            <a:endParaRPr lang="en-US"/>
          </a:p>
          <a:p>
            <a:pPr>
              <a:spcBef>
                <a:spcPct val="50000"/>
              </a:spcBef>
            </a:pPr>
            <a:endParaRPr lang="en-US"/>
          </a:p>
          <a:p>
            <a:pPr>
              <a:spcBef>
                <a:spcPct val="50000"/>
              </a:spcBef>
            </a:pPr>
            <a:endParaRPr lang="en-US"/>
          </a:p>
        </p:txBody>
      </p:sp>
      <p:sp>
        <p:nvSpPr>
          <p:cNvPr id="7179" name="Text Box 11"/>
          <p:cNvSpPr txBox="1">
            <a:spLocks noChangeArrowheads="1"/>
          </p:cNvSpPr>
          <p:nvPr/>
        </p:nvSpPr>
        <p:spPr bwMode="auto">
          <a:xfrm>
            <a:off x="1600200" y="2514600"/>
            <a:ext cx="6172200" cy="1320800"/>
          </a:xfrm>
          <a:prstGeom prst="rect">
            <a:avLst/>
          </a:prstGeom>
          <a:solidFill>
            <a:schemeClr val="hlink"/>
          </a:solidFill>
          <a:ln w="9525">
            <a:solidFill>
              <a:schemeClr val="tx1"/>
            </a:solidFill>
            <a:miter lim="800000"/>
            <a:headEnd/>
            <a:tailEnd/>
          </a:ln>
          <a:effectLst/>
        </p:spPr>
        <p:txBody>
          <a:bodyPr>
            <a:spAutoFit/>
          </a:bodyPr>
          <a:lstStyle/>
          <a:p>
            <a:endParaRPr lang="en-US" sz="1600"/>
          </a:p>
          <a:p>
            <a:endParaRPr lang="en-US" sz="1600"/>
          </a:p>
          <a:p>
            <a:pPr algn="ctr"/>
            <a:endParaRPr lang="en-US"/>
          </a:p>
          <a:p>
            <a:pPr algn="ctr"/>
            <a:r>
              <a:rPr lang="en-US" b="1"/>
              <a:t>    LANDBASED</a:t>
            </a:r>
            <a:endParaRPr lang="en-US"/>
          </a:p>
        </p:txBody>
      </p:sp>
      <p:sp>
        <p:nvSpPr>
          <p:cNvPr id="7180" name="Text Box 12"/>
          <p:cNvSpPr txBox="1">
            <a:spLocks noChangeArrowheads="1"/>
          </p:cNvSpPr>
          <p:nvPr/>
        </p:nvSpPr>
        <p:spPr bwMode="auto">
          <a:xfrm>
            <a:off x="1752600" y="2971800"/>
            <a:ext cx="2438400" cy="466725"/>
          </a:xfrm>
          <a:prstGeom prst="rect">
            <a:avLst/>
          </a:prstGeom>
          <a:solidFill>
            <a:schemeClr val="bg1"/>
          </a:solidFill>
          <a:ln w="9525">
            <a:solidFill>
              <a:schemeClr val="tx1"/>
            </a:solidFill>
            <a:miter lim="800000"/>
            <a:headEnd/>
            <a:tailEnd/>
          </a:ln>
          <a:effectLst/>
        </p:spPr>
        <p:txBody>
          <a:bodyPr>
            <a:spAutoFit/>
          </a:bodyPr>
          <a:lstStyle/>
          <a:p>
            <a:pPr algn="ctr">
              <a:spcBef>
                <a:spcPct val="50000"/>
              </a:spcBef>
            </a:pPr>
            <a:r>
              <a:rPr lang="en-US" b="1"/>
              <a:t>AUTOMOBILE</a:t>
            </a:r>
          </a:p>
        </p:txBody>
      </p:sp>
      <p:sp>
        <p:nvSpPr>
          <p:cNvPr id="7181" name="Text Box 13"/>
          <p:cNvSpPr txBox="1">
            <a:spLocks noChangeArrowheads="1"/>
          </p:cNvSpPr>
          <p:nvPr/>
        </p:nvSpPr>
        <p:spPr bwMode="auto">
          <a:xfrm>
            <a:off x="5589588" y="2962275"/>
            <a:ext cx="1828800" cy="466725"/>
          </a:xfrm>
          <a:prstGeom prst="rect">
            <a:avLst/>
          </a:prstGeom>
          <a:solidFill>
            <a:schemeClr val="bg1"/>
          </a:solidFill>
          <a:ln w="9525">
            <a:solidFill>
              <a:schemeClr val="tx1"/>
            </a:solidFill>
            <a:miter lim="800000"/>
            <a:headEnd/>
            <a:tailEnd/>
          </a:ln>
          <a:effectLst/>
        </p:spPr>
        <p:txBody>
          <a:bodyPr>
            <a:spAutoFit/>
          </a:bodyPr>
          <a:lstStyle/>
          <a:p>
            <a:pPr algn="ctr">
              <a:spcBef>
                <a:spcPct val="50000"/>
              </a:spcBef>
            </a:pPr>
            <a:r>
              <a:rPr lang="en-US" b="1"/>
              <a:t>BICYCLE</a:t>
            </a:r>
            <a:endParaRPr lang="en-US"/>
          </a:p>
        </p:txBody>
      </p:sp>
      <p:sp>
        <p:nvSpPr>
          <p:cNvPr id="7183" name="Rectangle 15"/>
          <p:cNvSpPr>
            <a:spLocks noGrp="1" noChangeArrowheads="1"/>
          </p:cNvSpPr>
          <p:nvPr>
            <p:ph type="body" idx="1"/>
          </p:nvPr>
        </p:nvSpPr>
        <p:spPr>
          <a:xfrm>
            <a:off x="533400" y="1066800"/>
            <a:ext cx="8153400" cy="5410200"/>
          </a:xfrm>
        </p:spPr>
        <p:txBody>
          <a:bodyPr/>
          <a:lstStyle/>
          <a:p>
            <a:r>
              <a:rPr lang="en-US" sz="2800"/>
              <a:t>Consider the vehicle hierarchy:</a:t>
            </a:r>
            <a:endParaRPr lang="en-US"/>
          </a:p>
          <a:p>
            <a:endParaRPr lang="en-US"/>
          </a:p>
          <a:p>
            <a:endParaRPr lang="en-US"/>
          </a:p>
          <a:p>
            <a:endParaRPr lang="en-US"/>
          </a:p>
          <a:p>
            <a:endParaRPr lang="en-US"/>
          </a:p>
          <a:p>
            <a:endParaRPr lang="en-US" sz="2800"/>
          </a:p>
          <a:p>
            <a:r>
              <a:rPr lang="en-US" sz="2800"/>
              <a:t>Note that each entity is also a class </a:t>
            </a:r>
          </a:p>
          <a:p>
            <a:r>
              <a:rPr lang="en-US" sz="2800"/>
              <a:t>Classes are used in an object centered paradigm as a means of encapsulating common data and functions shared by members of the class</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5800" y="381000"/>
            <a:ext cx="8458200" cy="685800"/>
          </a:xfrm>
        </p:spPr>
        <p:txBody>
          <a:bodyPr/>
          <a:lstStyle/>
          <a:p>
            <a:r>
              <a:rPr lang="en-US" sz="3600">
                <a:solidFill>
                  <a:schemeClr val="tx1"/>
                </a:solidFill>
              </a:rPr>
              <a:t>Class and Instance Hierarchy</a:t>
            </a:r>
          </a:p>
        </p:txBody>
      </p:sp>
      <p:sp>
        <p:nvSpPr>
          <p:cNvPr id="8199" name="Rectangle 7"/>
          <p:cNvSpPr>
            <a:spLocks noGrp="1" noChangeArrowheads="1"/>
          </p:cNvSpPr>
          <p:nvPr>
            <p:ph type="body" idx="1"/>
          </p:nvPr>
        </p:nvSpPr>
        <p:spPr>
          <a:xfrm>
            <a:off x="838200" y="1066800"/>
            <a:ext cx="7696200" cy="1219200"/>
          </a:xfrm>
        </p:spPr>
        <p:txBody>
          <a:bodyPr/>
          <a:lstStyle/>
          <a:p>
            <a:pPr>
              <a:buFontTx/>
              <a:buNone/>
            </a:pPr>
            <a:r>
              <a:rPr lang="en-US" sz="2800"/>
              <a:t>We actually have two hierarchies</a:t>
            </a:r>
            <a:endParaRPr lang="en-US"/>
          </a:p>
        </p:txBody>
      </p:sp>
      <p:sp>
        <p:nvSpPr>
          <p:cNvPr id="8197" name="Text Box 5"/>
          <p:cNvSpPr txBox="1">
            <a:spLocks noChangeArrowheads="1"/>
          </p:cNvSpPr>
          <p:nvPr/>
        </p:nvSpPr>
        <p:spPr bwMode="auto">
          <a:xfrm>
            <a:off x="76200" y="4724400"/>
            <a:ext cx="2438400" cy="466725"/>
          </a:xfrm>
          <a:prstGeom prst="rect">
            <a:avLst/>
          </a:prstGeom>
          <a:solidFill>
            <a:schemeClr val="bg1"/>
          </a:solidFill>
          <a:ln w="9525">
            <a:solidFill>
              <a:schemeClr val="tx1"/>
            </a:solidFill>
            <a:miter lim="800000"/>
            <a:headEnd/>
            <a:tailEnd/>
          </a:ln>
          <a:effectLst/>
        </p:spPr>
        <p:txBody>
          <a:bodyPr>
            <a:spAutoFit/>
          </a:bodyPr>
          <a:lstStyle/>
          <a:p>
            <a:pPr algn="ctr">
              <a:spcBef>
                <a:spcPct val="50000"/>
              </a:spcBef>
            </a:pPr>
            <a:r>
              <a:rPr lang="en-US" b="1"/>
              <a:t>AUTOMOBILE</a:t>
            </a:r>
          </a:p>
        </p:txBody>
      </p:sp>
      <p:sp>
        <p:nvSpPr>
          <p:cNvPr id="8198" name="Text Box 6"/>
          <p:cNvSpPr txBox="1">
            <a:spLocks noChangeArrowheads="1"/>
          </p:cNvSpPr>
          <p:nvPr/>
        </p:nvSpPr>
        <p:spPr bwMode="auto">
          <a:xfrm>
            <a:off x="2743200" y="4724400"/>
            <a:ext cx="1828800" cy="466725"/>
          </a:xfrm>
          <a:prstGeom prst="rect">
            <a:avLst/>
          </a:prstGeom>
          <a:solidFill>
            <a:schemeClr val="bg1"/>
          </a:solidFill>
          <a:ln w="9525">
            <a:solidFill>
              <a:schemeClr val="tx1"/>
            </a:solidFill>
            <a:miter lim="800000"/>
            <a:headEnd/>
            <a:tailEnd/>
          </a:ln>
          <a:effectLst/>
        </p:spPr>
        <p:txBody>
          <a:bodyPr>
            <a:spAutoFit/>
          </a:bodyPr>
          <a:lstStyle/>
          <a:p>
            <a:pPr algn="ctr">
              <a:spcBef>
                <a:spcPct val="50000"/>
              </a:spcBef>
            </a:pPr>
            <a:r>
              <a:rPr lang="en-US" b="1"/>
              <a:t>BICYCLE</a:t>
            </a:r>
            <a:endParaRPr lang="en-US"/>
          </a:p>
        </p:txBody>
      </p:sp>
      <p:sp>
        <p:nvSpPr>
          <p:cNvPr id="8200" name="Text Box 8"/>
          <p:cNvSpPr txBox="1">
            <a:spLocks noChangeArrowheads="1"/>
          </p:cNvSpPr>
          <p:nvPr/>
        </p:nvSpPr>
        <p:spPr bwMode="auto">
          <a:xfrm>
            <a:off x="1295400" y="3429000"/>
            <a:ext cx="2209800" cy="466725"/>
          </a:xfrm>
          <a:prstGeom prst="rect">
            <a:avLst/>
          </a:prstGeom>
          <a:noFill/>
          <a:ln w="9525">
            <a:solidFill>
              <a:schemeClr val="tx1"/>
            </a:solidFill>
            <a:miter lim="800000"/>
            <a:headEnd/>
            <a:tailEnd/>
          </a:ln>
          <a:effectLst/>
        </p:spPr>
        <p:txBody>
          <a:bodyPr>
            <a:spAutoFit/>
          </a:bodyPr>
          <a:lstStyle/>
          <a:p>
            <a:pPr algn="ctr">
              <a:spcBef>
                <a:spcPct val="50000"/>
              </a:spcBef>
            </a:pPr>
            <a:r>
              <a:rPr lang="en-US" b="1"/>
              <a:t>LANDBASED</a:t>
            </a:r>
            <a:endParaRPr lang="en-US"/>
          </a:p>
        </p:txBody>
      </p:sp>
      <p:sp>
        <p:nvSpPr>
          <p:cNvPr id="8201" name="Text Box 9"/>
          <p:cNvSpPr txBox="1">
            <a:spLocks noChangeArrowheads="1"/>
          </p:cNvSpPr>
          <p:nvPr/>
        </p:nvSpPr>
        <p:spPr bwMode="auto">
          <a:xfrm>
            <a:off x="1371600" y="2286000"/>
            <a:ext cx="1828800" cy="466725"/>
          </a:xfrm>
          <a:prstGeom prst="rect">
            <a:avLst/>
          </a:prstGeom>
          <a:noFill/>
          <a:ln w="9525">
            <a:solidFill>
              <a:schemeClr val="tx1"/>
            </a:solidFill>
            <a:miter lim="800000"/>
            <a:headEnd/>
            <a:tailEnd/>
          </a:ln>
          <a:effectLst/>
        </p:spPr>
        <p:txBody>
          <a:bodyPr>
            <a:spAutoFit/>
          </a:bodyPr>
          <a:lstStyle/>
          <a:p>
            <a:pPr algn="ctr">
              <a:spcBef>
                <a:spcPct val="50000"/>
              </a:spcBef>
            </a:pPr>
            <a:r>
              <a:rPr lang="en-US" b="1"/>
              <a:t>VEHICLE</a:t>
            </a:r>
          </a:p>
        </p:txBody>
      </p:sp>
      <p:sp>
        <p:nvSpPr>
          <p:cNvPr id="8202" name="Line 10"/>
          <p:cNvSpPr>
            <a:spLocks noChangeShapeType="1"/>
          </p:cNvSpPr>
          <p:nvPr/>
        </p:nvSpPr>
        <p:spPr bwMode="auto">
          <a:xfrm flipV="1">
            <a:off x="1219200" y="3886200"/>
            <a:ext cx="609600" cy="838200"/>
          </a:xfrm>
          <a:prstGeom prst="line">
            <a:avLst/>
          </a:prstGeom>
          <a:noFill/>
          <a:ln w="9525">
            <a:solidFill>
              <a:schemeClr val="tx1"/>
            </a:solidFill>
            <a:round/>
            <a:headEnd/>
            <a:tailEnd type="triangle" w="lg" len="lg"/>
          </a:ln>
          <a:effectLst/>
        </p:spPr>
        <p:txBody>
          <a:bodyPr wrap="none" anchor="ctr"/>
          <a:lstStyle/>
          <a:p>
            <a:endParaRPr lang="en-US"/>
          </a:p>
        </p:txBody>
      </p:sp>
      <p:sp>
        <p:nvSpPr>
          <p:cNvPr id="8203" name="Line 11"/>
          <p:cNvSpPr>
            <a:spLocks noChangeShapeType="1"/>
          </p:cNvSpPr>
          <p:nvPr/>
        </p:nvSpPr>
        <p:spPr bwMode="auto">
          <a:xfrm flipH="1" flipV="1">
            <a:off x="2971800" y="3886200"/>
            <a:ext cx="609600" cy="838200"/>
          </a:xfrm>
          <a:prstGeom prst="line">
            <a:avLst/>
          </a:prstGeom>
          <a:noFill/>
          <a:ln w="9525">
            <a:solidFill>
              <a:schemeClr val="tx1"/>
            </a:solidFill>
            <a:round/>
            <a:headEnd/>
            <a:tailEnd type="triangle" w="lg" len="lg"/>
          </a:ln>
          <a:effectLst/>
        </p:spPr>
        <p:txBody>
          <a:bodyPr wrap="none" anchor="ctr"/>
          <a:lstStyle/>
          <a:p>
            <a:endParaRPr lang="en-US"/>
          </a:p>
        </p:txBody>
      </p:sp>
      <p:sp>
        <p:nvSpPr>
          <p:cNvPr id="8204" name="Line 12"/>
          <p:cNvSpPr>
            <a:spLocks noChangeShapeType="1"/>
          </p:cNvSpPr>
          <p:nvPr/>
        </p:nvSpPr>
        <p:spPr bwMode="auto">
          <a:xfrm flipV="1">
            <a:off x="2362200" y="2743200"/>
            <a:ext cx="1588" cy="685800"/>
          </a:xfrm>
          <a:prstGeom prst="line">
            <a:avLst/>
          </a:prstGeom>
          <a:noFill/>
          <a:ln w="9525">
            <a:solidFill>
              <a:schemeClr val="tx1"/>
            </a:solidFill>
            <a:round/>
            <a:headEnd/>
            <a:tailEnd type="triangle" w="lg" len="lg"/>
          </a:ln>
          <a:effectLst/>
        </p:spPr>
        <p:txBody>
          <a:bodyPr wrap="none" anchor="ctr"/>
          <a:lstStyle/>
          <a:p>
            <a:endParaRPr lang="en-US"/>
          </a:p>
        </p:txBody>
      </p:sp>
      <p:sp>
        <p:nvSpPr>
          <p:cNvPr id="8208" name="Text Box 16"/>
          <p:cNvSpPr txBox="1">
            <a:spLocks noChangeArrowheads="1"/>
          </p:cNvSpPr>
          <p:nvPr/>
        </p:nvSpPr>
        <p:spPr bwMode="auto">
          <a:xfrm>
            <a:off x="7253288" y="4724400"/>
            <a:ext cx="1828800" cy="466725"/>
          </a:xfrm>
          <a:prstGeom prst="rect">
            <a:avLst/>
          </a:prstGeom>
          <a:solidFill>
            <a:schemeClr val="bg1"/>
          </a:solidFill>
          <a:ln w="9525">
            <a:solidFill>
              <a:schemeClr val="tx1"/>
            </a:solidFill>
            <a:miter lim="800000"/>
            <a:headEnd/>
            <a:tailEnd/>
          </a:ln>
          <a:effectLst/>
        </p:spPr>
        <p:txBody>
          <a:bodyPr>
            <a:spAutoFit/>
          </a:bodyPr>
          <a:lstStyle/>
          <a:p>
            <a:pPr algn="ctr">
              <a:spcBef>
                <a:spcPct val="50000"/>
              </a:spcBef>
            </a:pPr>
            <a:r>
              <a:rPr lang="en-US" b="1"/>
              <a:t>myAuto</a:t>
            </a:r>
          </a:p>
        </p:txBody>
      </p:sp>
      <p:sp>
        <p:nvSpPr>
          <p:cNvPr id="8209" name="Text Box 17"/>
          <p:cNvSpPr txBox="1">
            <a:spLocks noChangeArrowheads="1"/>
          </p:cNvSpPr>
          <p:nvPr/>
        </p:nvSpPr>
        <p:spPr bwMode="auto">
          <a:xfrm>
            <a:off x="5257800" y="4724400"/>
            <a:ext cx="1828800" cy="466725"/>
          </a:xfrm>
          <a:prstGeom prst="rect">
            <a:avLst/>
          </a:prstGeom>
          <a:solidFill>
            <a:schemeClr val="bg1"/>
          </a:solidFill>
          <a:ln w="9525">
            <a:solidFill>
              <a:schemeClr val="tx1"/>
            </a:solidFill>
            <a:miter lim="800000"/>
            <a:headEnd/>
            <a:tailEnd/>
          </a:ln>
          <a:effectLst/>
        </p:spPr>
        <p:txBody>
          <a:bodyPr>
            <a:spAutoFit/>
          </a:bodyPr>
          <a:lstStyle/>
          <a:p>
            <a:pPr algn="ctr">
              <a:spcBef>
                <a:spcPct val="50000"/>
              </a:spcBef>
            </a:pPr>
            <a:r>
              <a:rPr lang="en-US" b="1"/>
              <a:t>myBicycle</a:t>
            </a:r>
            <a:endParaRPr lang="en-US"/>
          </a:p>
        </p:txBody>
      </p:sp>
      <p:sp>
        <p:nvSpPr>
          <p:cNvPr id="8210" name="Text Box 18"/>
          <p:cNvSpPr txBox="1">
            <a:spLocks noChangeArrowheads="1"/>
          </p:cNvSpPr>
          <p:nvPr/>
        </p:nvSpPr>
        <p:spPr bwMode="auto">
          <a:xfrm>
            <a:off x="5805488" y="3416300"/>
            <a:ext cx="2209800" cy="466725"/>
          </a:xfrm>
          <a:prstGeom prst="rect">
            <a:avLst/>
          </a:prstGeom>
          <a:noFill/>
          <a:ln w="9525">
            <a:solidFill>
              <a:schemeClr val="tx1"/>
            </a:solidFill>
            <a:miter lim="800000"/>
            <a:headEnd/>
            <a:tailEnd/>
          </a:ln>
          <a:effectLst/>
        </p:spPr>
        <p:txBody>
          <a:bodyPr>
            <a:spAutoFit/>
          </a:bodyPr>
          <a:lstStyle/>
          <a:p>
            <a:pPr>
              <a:spcBef>
                <a:spcPct val="50000"/>
              </a:spcBef>
            </a:pPr>
            <a:r>
              <a:rPr lang="en-US" b="1"/>
              <a:t>myLandBased</a:t>
            </a:r>
            <a:endParaRPr lang="en-US"/>
          </a:p>
        </p:txBody>
      </p:sp>
      <p:sp>
        <p:nvSpPr>
          <p:cNvPr id="8211" name="Text Box 19"/>
          <p:cNvSpPr txBox="1">
            <a:spLocks noChangeArrowheads="1"/>
          </p:cNvSpPr>
          <p:nvPr/>
        </p:nvSpPr>
        <p:spPr bwMode="auto">
          <a:xfrm>
            <a:off x="5881688" y="2273300"/>
            <a:ext cx="1828800" cy="466725"/>
          </a:xfrm>
          <a:prstGeom prst="rect">
            <a:avLst/>
          </a:prstGeom>
          <a:noFill/>
          <a:ln w="9525">
            <a:solidFill>
              <a:schemeClr val="tx1"/>
            </a:solidFill>
            <a:miter lim="800000"/>
            <a:headEnd/>
            <a:tailEnd/>
          </a:ln>
          <a:effectLst/>
        </p:spPr>
        <p:txBody>
          <a:bodyPr>
            <a:spAutoFit/>
          </a:bodyPr>
          <a:lstStyle/>
          <a:p>
            <a:pPr>
              <a:spcBef>
                <a:spcPct val="50000"/>
              </a:spcBef>
            </a:pPr>
            <a:r>
              <a:rPr lang="en-US" b="1"/>
              <a:t>myVehicle</a:t>
            </a:r>
          </a:p>
        </p:txBody>
      </p:sp>
      <p:sp>
        <p:nvSpPr>
          <p:cNvPr id="8212" name="Line 20"/>
          <p:cNvSpPr>
            <a:spLocks noChangeShapeType="1"/>
          </p:cNvSpPr>
          <p:nvPr/>
        </p:nvSpPr>
        <p:spPr bwMode="auto">
          <a:xfrm flipV="1">
            <a:off x="5729288" y="3873500"/>
            <a:ext cx="609600" cy="838200"/>
          </a:xfrm>
          <a:prstGeom prst="line">
            <a:avLst/>
          </a:prstGeom>
          <a:noFill/>
          <a:ln w="9525">
            <a:solidFill>
              <a:schemeClr val="tx1"/>
            </a:solidFill>
            <a:round/>
            <a:headEnd/>
            <a:tailEnd type="triangle" w="lg" len="lg"/>
          </a:ln>
          <a:effectLst/>
        </p:spPr>
        <p:txBody>
          <a:bodyPr wrap="none" anchor="ctr"/>
          <a:lstStyle/>
          <a:p>
            <a:endParaRPr lang="en-US"/>
          </a:p>
        </p:txBody>
      </p:sp>
      <p:sp>
        <p:nvSpPr>
          <p:cNvPr id="8213" name="Line 21"/>
          <p:cNvSpPr>
            <a:spLocks noChangeShapeType="1"/>
          </p:cNvSpPr>
          <p:nvPr/>
        </p:nvSpPr>
        <p:spPr bwMode="auto">
          <a:xfrm flipH="1" flipV="1">
            <a:off x="7481888" y="3873500"/>
            <a:ext cx="609600" cy="838200"/>
          </a:xfrm>
          <a:prstGeom prst="line">
            <a:avLst/>
          </a:prstGeom>
          <a:noFill/>
          <a:ln w="9525">
            <a:solidFill>
              <a:schemeClr val="tx1"/>
            </a:solidFill>
            <a:round/>
            <a:headEnd/>
            <a:tailEnd type="triangle" w="lg" len="lg"/>
          </a:ln>
          <a:effectLst/>
        </p:spPr>
        <p:txBody>
          <a:bodyPr wrap="none" anchor="ctr"/>
          <a:lstStyle/>
          <a:p>
            <a:endParaRPr lang="en-US"/>
          </a:p>
        </p:txBody>
      </p:sp>
      <p:sp>
        <p:nvSpPr>
          <p:cNvPr id="8215" name="Line 23"/>
          <p:cNvSpPr>
            <a:spLocks noChangeShapeType="1"/>
          </p:cNvSpPr>
          <p:nvPr/>
        </p:nvSpPr>
        <p:spPr bwMode="auto">
          <a:xfrm>
            <a:off x="3200400" y="2514600"/>
            <a:ext cx="2687638" cy="0"/>
          </a:xfrm>
          <a:prstGeom prst="line">
            <a:avLst/>
          </a:prstGeom>
          <a:noFill/>
          <a:ln w="76200" cmpd="tri">
            <a:solidFill>
              <a:schemeClr val="tx1"/>
            </a:solidFill>
            <a:round/>
            <a:headEnd/>
            <a:tailEnd type="triangle" w="med" len="lg"/>
          </a:ln>
          <a:effectLst/>
        </p:spPr>
        <p:txBody>
          <a:bodyPr wrap="none" anchor="ctr"/>
          <a:lstStyle/>
          <a:p>
            <a:endParaRPr lang="en-US"/>
          </a:p>
        </p:txBody>
      </p:sp>
      <p:sp>
        <p:nvSpPr>
          <p:cNvPr id="8216" name="Line 24"/>
          <p:cNvSpPr>
            <a:spLocks noChangeShapeType="1"/>
          </p:cNvSpPr>
          <p:nvPr/>
        </p:nvSpPr>
        <p:spPr bwMode="auto">
          <a:xfrm>
            <a:off x="3505200" y="3657600"/>
            <a:ext cx="2303463" cy="0"/>
          </a:xfrm>
          <a:prstGeom prst="line">
            <a:avLst/>
          </a:prstGeom>
          <a:noFill/>
          <a:ln w="76200" cmpd="tri">
            <a:solidFill>
              <a:schemeClr val="tx1"/>
            </a:solidFill>
            <a:round/>
            <a:headEnd/>
            <a:tailEnd type="triangle" w="med" len="lg"/>
          </a:ln>
          <a:effectLst/>
        </p:spPr>
        <p:txBody>
          <a:bodyPr wrap="none" anchor="ctr"/>
          <a:lstStyle/>
          <a:p>
            <a:endParaRPr lang="en-US"/>
          </a:p>
        </p:txBody>
      </p:sp>
      <p:sp>
        <p:nvSpPr>
          <p:cNvPr id="8218" name="Line 26"/>
          <p:cNvSpPr>
            <a:spLocks noChangeShapeType="1"/>
          </p:cNvSpPr>
          <p:nvPr/>
        </p:nvSpPr>
        <p:spPr bwMode="auto">
          <a:xfrm>
            <a:off x="4572000" y="4953000"/>
            <a:ext cx="695325" cy="0"/>
          </a:xfrm>
          <a:prstGeom prst="line">
            <a:avLst/>
          </a:prstGeom>
          <a:noFill/>
          <a:ln w="76200" cmpd="tri">
            <a:solidFill>
              <a:schemeClr val="tx1"/>
            </a:solidFill>
            <a:round/>
            <a:headEnd/>
            <a:tailEnd type="triangle" w="med" len="lg"/>
          </a:ln>
          <a:effectLst/>
        </p:spPr>
        <p:txBody>
          <a:bodyPr wrap="none" anchor="ctr"/>
          <a:lstStyle/>
          <a:p>
            <a:endParaRPr lang="en-US"/>
          </a:p>
        </p:txBody>
      </p:sp>
      <p:sp>
        <p:nvSpPr>
          <p:cNvPr id="8219" name="Line 27"/>
          <p:cNvSpPr>
            <a:spLocks noChangeShapeType="1"/>
          </p:cNvSpPr>
          <p:nvPr/>
        </p:nvSpPr>
        <p:spPr bwMode="auto">
          <a:xfrm>
            <a:off x="1219200" y="5210175"/>
            <a:ext cx="0" cy="457200"/>
          </a:xfrm>
          <a:prstGeom prst="line">
            <a:avLst/>
          </a:prstGeom>
          <a:noFill/>
          <a:ln w="76200" cmpd="tri">
            <a:solidFill>
              <a:schemeClr val="tx1"/>
            </a:solidFill>
            <a:round/>
            <a:headEnd/>
            <a:tailEnd/>
          </a:ln>
          <a:effectLst/>
        </p:spPr>
        <p:txBody>
          <a:bodyPr wrap="none" anchor="ctr"/>
          <a:lstStyle/>
          <a:p>
            <a:endParaRPr lang="en-US"/>
          </a:p>
        </p:txBody>
      </p:sp>
      <p:sp>
        <p:nvSpPr>
          <p:cNvPr id="8220" name="Line 28"/>
          <p:cNvSpPr>
            <a:spLocks noChangeShapeType="1"/>
          </p:cNvSpPr>
          <p:nvPr/>
        </p:nvSpPr>
        <p:spPr bwMode="auto">
          <a:xfrm>
            <a:off x="1200150" y="5638800"/>
            <a:ext cx="6983413" cy="0"/>
          </a:xfrm>
          <a:prstGeom prst="line">
            <a:avLst/>
          </a:prstGeom>
          <a:noFill/>
          <a:ln w="76200" cmpd="tri">
            <a:solidFill>
              <a:schemeClr val="tx1"/>
            </a:solidFill>
            <a:round/>
            <a:headEnd/>
            <a:tailEnd/>
          </a:ln>
          <a:effectLst/>
        </p:spPr>
        <p:txBody>
          <a:bodyPr wrap="none" anchor="ctr"/>
          <a:lstStyle/>
          <a:p>
            <a:endParaRPr lang="en-US"/>
          </a:p>
        </p:txBody>
      </p:sp>
      <p:sp>
        <p:nvSpPr>
          <p:cNvPr id="8221" name="Line 29"/>
          <p:cNvSpPr>
            <a:spLocks noChangeShapeType="1"/>
          </p:cNvSpPr>
          <p:nvPr/>
        </p:nvSpPr>
        <p:spPr bwMode="auto">
          <a:xfrm flipV="1">
            <a:off x="8153400" y="5194300"/>
            <a:ext cx="0" cy="484188"/>
          </a:xfrm>
          <a:prstGeom prst="line">
            <a:avLst/>
          </a:prstGeom>
          <a:noFill/>
          <a:ln w="76200" cmpd="tri">
            <a:solidFill>
              <a:schemeClr val="tx1"/>
            </a:solidFill>
            <a:round/>
            <a:headEnd/>
            <a:tailEnd type="triangle" w="med" len="med"/>
          </a:ln>
          <a:effectLst/>
        </p:spPr>
        <p:txBody>
          <a:bodyPr wrap="none" anchor="ctr"/>
          <a:lstStyle/>
          <a:p>
            <a:endParaRPr lang="en-US"/>
          </a:p>
        </p:txBody>
      </p:sp>
      <p:sp>
        <p:nvSpPr>
          <p:cNvPr id="8222" name="Line 30"/>
          <p:cNvSpPr>
            <a:spLocks noChangeShapeType="1"/>
          </p:cNvSpPr>
          <p:nvPr/>
        </p:nvSpPr>
        <p:spPr bwMode="auto">
          <a:xfrm flipV="1">
            <a:off x="6858000" y="2743200"/>
            <a:ext cx="0" cy="676275"/>
          </a:xfrm>
          <a:prstGeom prst="line">
            <a:avLst/>
          </a:prstGeom>
          <a:noFill/>
          <a:ln w="9525">
            <a:solidFill>
              <a:schemeClr val="tx1"/>
            </a:solidFill>
            <a:round/>
            <a:headEnd/>
            <a:tailEnd type="triangle" w="lg" len="lg"/>
          </a:ln>
          <a:effectLst/>
        </p:spPr>
        <p:txBody>
          <a:bodyPr wrap="none" anchor="ct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228600"/>
            <a:ext cx="8458200" cy="685800"/>
          </a:xfrm>
        </p:spPr>
        <p:txBody>
          <a:bodyPr/>
          <a:lstStyle/>
          <a:p>
            <a:r>
              <a:rPr lang="en-US" sz="3600">
                <a:solidFill>
                  <a:schemeClr val="tx1"/>
                </a:solidFill>
              </a:rPr>
              <a:t>Single/Multiple Inheritance</a:t>
            </a:r>
          </a:p>
        </p:txBody>
      </p:sp>
      <p:sp>
        <p:nvSpPr>
          <p:cNvPr id="9219" name="Rectangle 3"/>
          <p:cNvSpPr>
            <a:spLocks noGrp="1" noChangeArrowheads="1"/>
          </p:cNvSpPr>
          <p:nvPr>
            <p:ph type="body" idx="1"/>
          </p:nvPr>
        </p:nvSpPr>
        <p:spPr>
          <a:xfrm>
            <a:off x="381000" y="685800"/>
            <a:ext cx="7772400" cy="2667000"/>
          </a:xfrm>
        </p:spPr>
        <p:txBody>
          <a:bodyPr/>
          <a:lstStyle/>
          <a:p>
            <a:pPr>
              <a:lnSpc>
                <a:spcPct val="90000"/>
              </a:lnSpc>
              <a:buFontTx/>
              <a:buNone/>
            </a:pPr>
            <a:r>
              <a:rPr lang="en-US" sz="2400" u="sng"/>
              <a:t>Single Inheritance</a:t>
            </a:r>
            <a:endParaRPr lang="en-US" sz="2800"/>
          </a:p>
          <a:p>
            <a:pPr>
              <a:lnSpc>
                <a:spcPct val="90000"/>
              </a:lnSpc>
              <a:buFontTx/>
              <a:buNone/>
            </a:pPr>
            <a:r>
              <a:rPr lang="en-US" sz="2800"/>
              <a:t>	</a:t>
            </a:r>
            <a:r>
              <a:rPr lang="en-US" sz="2000"/>
              <a:t>Each class or instance object has a single parent</a:t>
            </a:r>
          </a:p>
          <a:p>
            <a:pPr>
              <a:lnSpc>
                <a:spcPct val="90000"/>
              </a:lnSpc>
              <a:buFontTx/>
              <a:buNone/>
            </a:pPr>
            <a:r>
              <a:rPr lang="en-US" sz="2400" u="sng"/>
              <a:t>Multiple Inheritance</a:t>
            </a:r>
            <a:endParaRPr lang="en-US" sz="2800" u="sng"/>
          </a:p>
          <a:p>
            <a:pPr>
              <a:lnSpc>
                <a:spcPct val="90000"/>
              </a:lnSpc>
              <a:buFontTx/>
              <a:buNone/>
            </a:pPr>
            <a:r>
              <a:rPr lang="en-US" sz="2800"/>
              <a:t>	</a:t>
            </a:r>
            <a:r>
              <a:rPr lang="en-US" sz="2000"/>
              <a:t>Classes inherit from multiple base classes ( might not have same ancestors as shown in the example below)</a:t>
            </a:r>
          </a:p>
          <a:p>
            <a:pPr>
              <a:lnSpc>
                <a:spcPct val="90000"/>
              </a:lnSpc>
              <a:buFontTx/>
              <a:buNone/>
            </a:pPr>
            <a:r>
              <a:rPr lang="en-US" sz="2000"/>
              <a:t>	Defines a relationship</a:t>
            </a:r>
          </a:p>
          <a:p>
            <a:pPr>
              <a:lnSpc>
                <a:spcPct val="90000"/>
              </a:lnSpc>
              <a:buFontTx/>
              <a:buNone/>
            </a:pPr>
            <a:r>
              <a:rPr lang="en-US" sz="2000"/>
              <a:t>		Between several (independent) class types</a:t>
            </a:r>
            <a:endParaRPr lang="en-US" sz="2800"/>
          </a:p>
        </p:txBody>
      </p:sp>
      <p:grpSp>
        <p:nvGrpSpPr>
          <p:cNvPr id="9254" name="Group 38"/>
          <p:cNvGrpSpPr>
            <a:grpSpLocks/>
          </p:cNvGrpSpPr>
          <p:nvPr/>
        </p:nvGrpSpPr>
        <p:grpSpPr bwMode="auto">
          <a:xfrm>
            <a:off x="3402013" y="3657600"/>
            <a:ext cx="5132387" cy="3008313"/>
            <a:chOff x="1344" y="2304"/>
            <a:chExt cx="3233" cy="1895"/>
          </a:xfrm>
        </p:grpSpPr>
        <p:sp>
          <p:nvSpPr>
            <p:cNvPr id="9241" name="Text Box 25"/>
            <p:cNvSpPr txBox="1">
              <a:spLocks noChangeArrowheads="1"/>
            </p:cNvSpPr>
            <p:nvPr/>
          </p:nvSpPr>
          <p:spPr bwMode="auto">
            <a:xfrm>
              <a:off x="2448" y="2304"/>
              <a:ext cx="816" cy="294"/>
            </a:xfrm>
            <a:prstGeom prst="rect">
              <a:avLst/>
            </a:prstGeom>
            <a:noFill/>
            <a:ln w="9525">
              <a:solidFill>
                <a:schemeClr val="tx1"/>
              </a:solidFill>
              <a:miter lim="800000"/>
              <a:headEnd/>
              <a:tailEnd/>
            </a:ln>
            <a:effectLst/>
          </p:spPr>
          <p:txBody>
            <a:bodyPr>
              <a:spAutoFit/>
            </a:bodyPr>
            <a:lstStyle/>
            <a:p>
              <a:pPr algn="ctr">
                <a:spcBef>
                  <a:spcPct val="50000"/>
                </a:spcBef>
              </a:pPr>
              <a:r>
                <a:rPr lang="en-US"/>
                <a:t>Vehicle</a:t>
              </a:r>
            </a:p>
          </p:txBody>
        </p:sp>
        <p:sp>
          <p:nvSpPr>
            <p:cNvPr id="9242" name="Text Box 26"/>
            <p:cNvSpPr txBox="1">
              <a:spLocks noChangeArrowheads="1"/>
            </p:cNvSpPr>
            <p:nvPr/>
          </p:nvSpPr>
          <p:spPr bwMode="auto">
            <a:xfrm>
              <a:off x="1392" y="2875"/>
              <a:ext cx="1008" cy="294"/>
            </a:xfrm>
            <a:prstGeom prst="rect">
              <a:avLst/>
            </a:prstGeom>
            <a:noFill/>
            <a:ln w="9525">
              <a:solidFill>
                <a:schemeClr val="tx1"/>
              </a:solidFill>
              <a:miter lim="800000"/>
              <a:headEnd/>
              <a:tailEnd/>
            </a:ln>
            <a:effectLst/>
          </p:spPr>
          <p:txBody>
            <a:bodyPr>
              <a:spAutoFit/>
            </a:bodyPr>
            <a:lstStyle/>
            <a:p>
              <a:pPr algn="ctr">
                <a:spcBef>
                  <a:spcPct val="50000"/>
                </a:spcBef>
              </a:pPr>
              <a:r>
                <a:rPr lang="en-US"/>
                <a:t>LandBased</a:t>
              </a:r>
            </a:p>
          </p:txBody>
        </p:sp>
        <p:sp>
          <p:nvSpPr>
            <p:cNvPr id="9243" name="Text Box 27"/>
            <p:cNvSpPr txBox="1">
              <a:spLocks noChangeArrowheads="1"/>
            </p:cNvSpPr>
            <p:nvPr/>
          </p:nvSpPr>
          <p:spPr bwMode="auto">
            <a:xfrm>
              <a:off x="3377" y="2836"/>
              <a:ext cx="1152" cy="294"/>
            </a:xfrm>
            <a:prstGeom prst="rect">
              <a:avLst/>
            </a:prstGeom>
            <a:noFill/>
            <a:ln w="9525">
              <a:solidFill>
                <a:schemeClr val="tx1"/>
              </a:solidFill>
              <a:miter lim="800000"/>
              <a:headEnd/>
              <a:tailEnd/>
            </a:ln>
            <a:effectLst/>
          </p:spPr>
          <p:txBody>
            <a:bodyPr>
              <a:spAutoFit/>
            </a:bodyPr>
            <a:lstStyle/>
            <a:p>
              <a:pPr algn="ctr">
                <a:spcBef>
                  <a:spcPct val="50000"/>
                </a:spcBef>
              </a:pPr>
              <a:r>
                <a:rPr lang="en-US"/>
                <a:t>WaterBased</a:t>
              </a:r>
            </a:p>
          </p:txBody>
        </p:sp>
        <p:sp>
          <p:nvSpPr>
            <p:cNvPr id="9244" name="Text Box 28"/>
            <p:cNvSpPr txBox="1">
              <a:spLocks noChangeArrowheads="1"/>
            </p:cNvSpPr>
            <p:nvPr/>
          </p:nvSpPr>
          <p:spPr bwMode="auto">
            <a:xfrm>
              <a:off x="1344" y="3456"/>
              <a:ext cx="1152" cy="294"/>
            </a:xfrm>
            <a:prstGeom prst="rect">
              <a:avLst/>
            </a:prstGeom>
            <a:noFill/>
            <a:ln w="9525">
              <a:solidFill>
                <a:schemeClr val="tx1"/>
              </a:solidFill>
              <a:miter lim="800000"/>
              <a:headEnd/>
              <a:tailEnd/>
            </a:ln>
            <a:effectLst/>
          </p:spPr>
          <p:txBody>
            <a:bodyPr>
              <a:spAutoFit/>
            </a:bodyPr>
            <a:lstStyle/>
            <a:p>
              <a:pPr algn="ctr">
                <a:spcBef>
                  <a:spcPct val="50000"/>
                </a:spcBef>
              </a:pPr>
              <a:r>
                <a:rPr lang="en-US"/>
                <a:t>Automobile</a:t>
              </a:r>
            </a:p>
          </p:txBody>
        </p:sp>
        <p:sp>
          <p:nvSpPr>
            <p:cNvPr id="9245" name="Text Box 29"/>
            <p:cNvSpPr txBox="1">
              <a:spLocks noChangeArrowheads="1"/>
            </p:cNvSpPr>
            <p:nvPr/>
          </p:nvSpPr>
          <p:spPr bwMode="auto">
            <a:xfrm>
              <a:off x="3425" y="3434"/>
              <a:ext cx="1152" cy="294"/>
            </a:xfrm>
            <a:prstGeom prst="rect">
              <a:avLst/>
            </a:prstGeom>
            <a:noFill/>
            <a:ln w="9525">
              <a:solidFill>
                <a:schemeClr val="tx1"/>
              </a:solidFill>
              <a:miter lim="800000"/>
              <a:headEnd/>
              <a:tailEnd/>
            </a:ln>
            <a:effectLst/>
          </p:spPr>
          <p:txBody>
            <a:bodyPr>
              <a:spAutoFit/>
            </a:bodyPr>
            <a:lstStyle/>
            <a:p>
              <a:pPr algn="ctr">
                <a:spcBef>
                  <a:spcPct val="50000"/>
                </a:spcBef>
              </a:pPr>
              <a:r>
                <a:rPr lang="en-US"/>
                <a:t>MotorBoat</a:t>
              </a:r>
            </a:p>
          </p:txBody>
        </p:sp>
        <p:sp>
          <p:nvSpPr>
            <p:cNvPr id="9246" name="Text Box 30"/>
            <p:cNvSpPr txBox="1">
              <a:spLocks noChangeArrowheads="1"/>
            </p:cNvSpPr>
            <p:nvPr/>
          </p:nvSpPr>
          <p:spPr bwMode="auto">
            <a:xfrm>
              <a:off x="2391" y="3905"/>
              <a:ext cx="1152" cy="294"/>
            </a:xfrm>
            <a:prstGeom prst="rect">
              <a:avLst/>
            </a:prstGeom>
            <a:noFill/>
            <a:ln w="9525">
              <a:solidFill>
                <a:schemeClr val="tx1"/>
              </a:solidFill>
              <a:miter lim="800000"/>
              <a:headEnd/>
              <a:tailEnd/>
            </a:ln>
            <a:effectLst/>
          </p:spPr>
          <p:txBody>
            <a:bodyPr>
              <a:spAutoFit/>
            </a:bodyPr>
            <a:lstStyle/>
            <a:p>
              <a:pPr algn="ctr">
                <a:spcBef>
                  <a:spcPct val="50000"/>
                </a:spcBef>
              </a:pPr>
              <a:r>
                <a:rPr lang="en-US"/>
                <a:t>AutoBoat</a:t>
              </a:r>
            </a:p>
          </p:txBody>
        </p:sp>
        <p:sp>
          <p:nvSpPr>
            <p:cNvPr id="9247" name="Line 31"/>
            <p:cNvSpPr>
              <a:spLocks noChangeShapeType="1"/>
            </p:cNvSpPr>
            <p:nvPr/>
          </p:nvSpPr>
          <p:spPr bwMode="auto">
            <a:xfrm flipH="1" flipV="1">
              <a:off x="1966" y="3748"/>
              <a:ext cx="426" cy="288"/>
            </a:xfrm>
            <a:prstGeom prst="line">
              <a:avLst/>
            </a:prstGeom>
            <a:noFill/>
            <a:ln w="12700">
              <a:solidFill>
                <a:schemeClr val="tx1"/>
              </a:solidFill>
              <a:round/>
              <a:headEnd/>
              <a:tailEnd type="triangle" w="lg" len="lg"/>
            </a:ln>
            <a:effectLst/>
          </p:spPr>
          <p:txBody>
            <a:bodyPr wrap="none" anchor="ctr"/>
            <a:lstStyle/>
            <a:p>
              <a:endParaRPr lang="en-US"/>
            </a:p>
          </p:txBody>
        </p:sp>
        <p:sp>
          <p:nvSpPr>
            <p:cNvPr id="9248" name="Line 32"/>
            <p:cNvSpPr>
              <a:spLocks noChangeShapeType="1"/>
            </p:cNvSpPr>
            <p:nvPr/>
          </p:nvSpPr>
          <p:spPr bwMode="auto">
            <a:xfrm flipV="1">
              <a:off x="3544" y="3728"/>
              <a:ext cx="541" cy="311"/>
            </a:xfrm>
            <a:prstGeom prst="line">
              <a:avLst/>
            </a:prstGeom>
            <a:noFill/>
            <a:ln w="12700">
              <a:solidFill>
                <a:schemeClr val="tx1"/>
              </a:solidFill>
              <a:round/>
              <a:headEnd/>
              <a:tailEnd type="triangle" w="lg" len="lg"/>
            </a:ln>
            <a:effectLst/>
          </p:spPr>
          <p:txBody>
            <a:bodyPr wrap="none" anchor="ctr"/>
            <a:lstStyle/>
            <a:p>
              <a:endParaRPr lang="en-US"/>
            </a:p>
          </p:txBody>
        </p:sp>
        <p:sp>
          <p:nvSpPr>
            <p:cNvPr id="9249" name="Line 33"/>
            <p:cNvSpPr>
              <a:spLocks noChangeShapeType="1"/>
            </p:cNvSpPr>
            <p:nvPr/>
          </p:nvSpPr>
          <p:spPr bwMode="auto">
            <a:xfrm flipV="1">
              <a:off x="1872" y="3168"/>
              <a:ext cx="0" cy="288"/>
            </a:xfrm>
            <a:prstGeom prst="line">
              <a:avLst/>
            </a:prstGeom>
            <a:noFill/>
            <a:ln w="12700">
              <a:solidFill>
                <a:schemeClr val="tx1"/>
              </a:solidFill>
              <a:round/>
              <a:headEnd/>
              <a:tailEnd type="triangle" w="lg" len="lg"/>
            </a:ln>
            <a:effectLst/>
          </p:spPr>
          <p:txBody>
            <a:bodyPr wrap="none" anchor="ctr"/>
            <a:lstStyle/>
            <a:p>
              <a:endParaRPr lang="en-US"/>
            </a:p>
          </p:txBody>
        </p:sp>
        <p:sp>
          <p:nvSpPr>
            <p:cNvPr id="9251" name="Line 35"/>
            <p:cNvSpPr>
              <a:spLocks noChangeShapeType="1"/>
            </p:cNvSpPr>
            <p:nvPr/>
          </p:nvSpPr>
          <p:spPr bwMode="auto">
            <a:xfrm flipV="1">
              <a:off x="3984" y="3132"/>
              <a:ext cx="0" cy="299"/>
            </a:xfrm>
            <a:prstGeom prst="line">
              <a:avLst/>
            </a:prstGeom>
            <a:noFill/>
            <a:ln w="12700">
              <a:solidFill>
                <a:schemeClr val="tx1"/>
              </a:solidFill>
              <a:round/>
              <a:headEnd/>
              <a:tailEnd type="triangle" w="lg" len="lg"/>
            </a:ln>
            <a:effectLst/>
          </p:spPr>
          <p:txBody>
            <a:bodyPr wrap="none" anchor="ctr"/>
            <a:lstStyle/>
            <a:p>
              <a:endParaRPr lang="en-US"/>
            </a:p>
          </p:txBody>
        </p:sp>
        <p:sp>
          <p:nvSpPr>
            <p:cNvPr id="9252" name="Line 36"/>
            <p:cNvSpPr>
              <a:spLocks noChangeShapeType="1"/>
            </p:cNvSpPr>
            <p:nvPr/>
          </p:nvSpPr>
          <p:spPr bwMode="auto">
            <a:xfrm flipV="1">
              <a:off x="1838" y="2440"/>
              <a:ext cx="610" cy="432"/>
            </a:xfrm>
            <a:prstGeom prst="line">
              <a:avLst/>
            </a:prstGeom>
            <a:noFill/>
            <a:ln w="12700">
              <a:solidFill>
                <a:schemeClr val="tx1"/>
              </a:solidFill>
              <a:round/>
              <a:headEnd/>
              <a:tailEnd type="triangle" w="lg" len="lg"/>
            </a:ln>
            <a:effectLst/>
          </p:spPr>
          <p:txBody>
            <a:bodyPr wrap="none" anchor="ctr"/>
            <a:lstStyle/>
            <a:p>
              <a:endParaRPr lang="en-US"/>
            </a:p>
          </p:txBody>
        </p:sp>
        <p:sp>
          <p:nvSpPr>
            <p:cNvPr id="9253" name="Line 37"/>
            <p:cNvSpPr>
              <a:spLocks noChangeShapeType="1"/>
            </p:cNvSpPr>
            <p:nvPr/>
          </p:nvSpPr>
          <p:spPr bwMode="auto">
            <a:xfrm flipH="1" flipV="1">
              <a:off x="3264" y="2400"/>
              <a:ext cx="720" cy="432"/>
            </a:xfrm>
            <a:prstGeom prst="line">
              <a:avLst/>
            </a:prstGeom>
            <a:noFill/>
            <a:ln w="12700">
              <a:solidFill>
                <a:schemeClr val="tx1"/>
              </a:solidFill>
              <a:round/>
              <a:headEnd/>
              <a:tailEnd type="triangle" w="lg" len="lg"/>
            </a:ln>
            <a:effectLst/>
          </p:spPr>
          <p:txBody>
            <a:bodyPr wrap="none" anchor="ctr"/>
            <a:lstStyle/>
            <a:p>
              <a:endParaRPr lang="en-US"/>
            </a:p>
          </p:txBody>
        </p:sp>
      </p:grpSp>
      <p:sp>
        <p:nvSpPr>
          <p:cNvPr id="9255" name="Text Box 39"/>
          <p:cNvSpPr txBox="1">
            <a:spLocks noChangeArrowheads="1"/>
          </p:cNvSpPr>
          <p:nvPr/>
        </p:nvSpPr>
        <p:spPr bwMode="auto">
          <a:xfrm>
            <a:off x="228600" y="4114800"/>
            <a:ext cx="2743200" cy="1006475"/>
          </a:xfrm>
          <a:prstGeom prst="rect">
            <a:avLst/>
          </a:prstGeom>
          <a:noFill/>
          <a:ln w="9525">
            <a:noFill/>
            <a:miter lim="800000"/>
            <a:headEnd/>
            <a:tailEnd/>
          </a:ln>
          <a:effectLst/>
        </p:spPr>
        <p:txBody>
          <a:bodyPr>
            <a:spAutoFit/>
          </a:bodyPr>
          <a:lstStyle/>
          <a:p>
            <a:pPr>
              <a:spcBef>
                <a:spcPct val="50000"/>
              </a:spcBef>
            </a:pPr>
            <a:r>
              <a:rPr lang="en-US" sz="2000" u="sng"/>
              <a:t>Example:</a:t>
            </a:r>
          </a:p>
          <a:p>
            <a:r>
              <a:rPr lang="en-US" sz="2000" b="1"/>
              <a:t>   Multiple Parents</a:t>
            </a:r>
          </a:p>
          <a:p>
            <a:r>
              <a:rPr lang="en-US" sz="2000" b="1"/>
              <a:t>      Common Ancestor</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228600"/>
            <a:ext cx="8458200" cy="685800"/>
          </a:xfrm>
        </p:spPr>
        <p:txBody>
          <a:bodyPr/>
          <a:lstStyle/>
          <a:p>
            <a:r>
              <a:rPr lang="en-US" sz="3600">
                <a:solidFill>
                  <a:schemeClr val="tx1"/>
                </a:solidFill>
              </a:rPr>
              <a:t>Virtual Inheritance</a:t>
            </a:r>
          </a:p>
        </p:txBody>
      </p:sp>
      <p:sp>
        <p:nvSpPr>
          <p:cNvPr id="12291" name="Rectangle 3"/>
          <p:cNvSpPr>
            <a:spLocks noGrp="1" noChangeArrowheads="1"/>
          </p:cNvSpPr>
          <p:nvPr>
            <p:ph type="body" idx="1"/>
          </p:nvPr>
        </p:nvSpPr>
        <p:spPr>
          <a:xfrm>
            <a:off x="304800" y="3962400"/>
            <a:ext cx="8382000" cy="2895600"/>
          </a:xfrm>
        </p:spPr>
        <p:txBody>
          <a:bodyPr/>
          <a:lstStyle/>
          <a:p>
            <a:pPr>
              <a:buFontTx/>
              <a:buNone/>
            </a:pPr>
            <a:r>
              <a:rPr lang="en-US" sz="2400"/>
              <a:t>The derived class AutoBoat…</a:t>
            </a:r>
          </a:p>
          <a:p>
            <a:pPr>
              <a:buFontTx/>
              <a:buNone/>
            </a:pPr>
            <a:r>
              <a:rPr lang="en-US" sz="2400"/>
              <a:t>	Inherits Attributes and Properties </a:t>
            </a:r>
          </a:p>
          <a:p>
            <a:pPr>
              <a:buFontTx/>
              <a:buNone/>
            </a:pPr>
            <a:r>
              <a:rPr lang="en-US" sz="2400"/>
              <a:t>		From </a:t>
            </a:r>
          </a:p>
          <a:p>
            <a:pPr>
              <a:buFontTx/>
              <a:buNone/>
            </a:pPr>
            <a:r>
              <a:rPr lang="en-US" sz="2400"/>
              <a:t>			Automobile</a:t>
            </a:r>
          </a:p>
          <a:p>
            <a:pPr>
              <a:buFontTx/>
              <a:buNone/>
            </a:pPr>
            <a:r>
              <a:rPr lang="en-US" sz="2400"/>
              <a:t>			MotorBoat</a:t>
            </a:r>
          </a:p>
          <a:p>
            <a:pPr>
              <a:buFontTx/>
              <a:buNone/>
            </a:pPr>
            <a:r>
              <a:rPr lang="en-US" sz="2400"/>
              <a:t>			Vehicle</a:t>
            </a:r>
            <a:endParaRPr lang="en-US" sz="2800"/>
          </a:p>
        </p:txBody>
      </p:sp>
      <p:grpSp>
        <p:nvGrpSpPr>
          <p:cNvPr id="12292" name="Group 4"/>
          <p:cNvGrpSpPr>
            <a:grpSpLocks/>
          </p:cNvGrpSpPr>
          <p:nvPr/>
        </p:nvGrpSpPr>
        <p:grpSpPr bwMode="auto">
          <a:xfrm>
            <a:off x="2667000" y="990600"/>
            <a:ext cx="5132388" cy="3008313"/>
            <a:chOff x="1344" y="2304"/>
            <a:chExt cx="3233" cy="1895"/>
          </a:xfrm>
        </p:grpSpPr>
        <p:sp>
          <p:nvSpPr>
            <p:cNvPr id="12293" name="Text Box 5"/>
            <p:cNvSpPr txBox="1">
              <a:spLocks noChangeArrowheads="1"/>
            </p:cNvSpPr>
            <p:nvPr/>
          </p:nvSpPr>
          <p:spPr bwMode="auto">
            <a:xfrm>
              <a:off x="2448" y="2304"/>
              <a:ext cx="816" cy="294"/>
            </a:xfrm>
            <a:prstGeom prst="rect">
              <a:avLst/>
            </a:prstGeom>
            <a:noFill/>
            <a:ln w="9525">
              <a:solidFill>
                <a:schemeClr val="tx1"/>
              </a:solidFill>
              <a:miter lim="800000"/>
              <a:headEnd/>
              <a:tailEnd/>
            </a:ln>
            <a:effectLst/>
          </p:spPr>
          <p:txBody>
            <a:bodyPr>
              <a:spAutoFit/>
            </a:bodyPr>
            <a:lstStyle/>
            <a:p>
              <a:pPr algn="ctr">
                <a:spcBef>
                  <a:spcPct val="50000"/>
                </a:spcBef>
              </a:pPr>
              <a:r>
                <a:rPr lang="en-US"/>
                <a:t>Vehicle</a:t>
              </a:r>
            </a:p>
          </p:txBody>
        </p:sp>
        <p:sp>
          <p:nvSpPr>
            <p:cNvPr id="12294" name="Text Box 6"/>
            <p:cNvSpPr txBox="1">
              <a:spLocks noChangeArrowheads="1"/>
            </p:cNvSpPr>
            <p:nvPr/>
          </p:nvSpPr>
          <p:spPr bwMode="auto">
            <a:xfrm>
              <a:off x="1392" y="2875"/>
              <a:ext cx="1008" cy="294"/>
            </a:xfrm>
            <a:prstGeom prst="rect">
              <a:avLst/>
            </a:prstGeom>
            <a:noFill/>
            <a:ln w="9525">
              <a:solidFill>
                <a:schemeClr val="tx1"/>
              </a:solidFill>
              <a:miter lim="800000"/>
              <a:headEnd/>
              <a:tailEnd/>
            </a:ln>
            <a:effectLst/>
          </p:spPr>
          <p:txBody>
            <a:bodyPr>
              <a:spAutoFit/>
            </a:bodyPr>
            <a:lstStyle/>
            <a:p>
              <a:pPr algn="ctr">
                <a:spcBef>
                  <a:spcPct val="50000"/>
                </a:spcBef>
              </a:pPr>
              <a:r>
                <a:rPr lang="en-US"/>
                <a:t>LandBased</a:t>
              </a:r>
            </a:p>
          </p:txBody>
        </p:sp>
        <p:sp>
          <p:nvSpPr>
            <p:cNvPr id="12295" name="Text Box 7"/>
            <p:cNvSpPr txBox="1">
              <a:spLocks noChangeArrowheads="1"/>
            </p:cNvSpPr>
            <p:nvPr/>
          </p:nvSpPr>
          <p:spPr bwMode="auto">
            <a:xfrm>
              <a:off x="3377" y="2836"/>
              <a:ext cx="1152" cy="294"/>
            </a:xfrm>
            <a:prstGeom prst="rect">
              <a:avLst/>
            </a:prstGeom>
            <a:noFill/>
            <a:ln w="9525">
              <a:solidFill>
                <a:schemeClr val="tx1"/>
              </a:solidFill>
              <a:miter lim="800000"/>
              <a:headEnd/>
              <a:tailEnd/>
            </a:ln>
            <a:effectLst/>
          </p:spPr>
          <p:txBody>
            <a:bodyPr>
              <a:spAutoFit/>
            </a:bodyPr>
            <a:lstStyle/>
            <a:p>
              <a:pPr algn="ctr">
                <a:spcBef>
                  <a:spcPct val="50000"/>
                </a:spcBef>
              </a:pPr>
              <a:r>
                <a:rPr lang="en-US"/>
                <a:t>WaterBased</a:t>
              </a:r>
            </a:p>
          </p:txBody>
        </p:sp>
        <p:sp>
          <p:nvSpPr>
            <p:cNvPr id="12296" name="Text Box 8"/>
            <p:cNvSpPr txBox="1">
              <a:spLocks noChangeArrowheads="1"/>
            </p:cNvSpPr>
            <p:nvPr/>
          </p:nvSpPr>
          <p:spPr bwMode="auto">
            <a:xfrm>
              <a:off x="1344" y="3456"/>
              <a:ext cx="1152" cy="294"/>
            </a:xfrm>
            <a:prstGeom prst="rect">
              <a:avLst/>
            </a:prstGeom>
            <a:noFill/>
            <a:ln w="9525">
              <a:solidFill>
                <a:schemeClr val="tx1"/>
              </a:solidFill>
              <a:miter lim="800000"/>
              <a:headEnd/>
              <a:tailEnd/>
            </a:ln>
            <a:effectLst/>
          </p:spPr>
          <p:txBody>
            <a:bodyPr>
              <a:spAutoFit/>
            </a:bodyPr>
            <a:lstStyle/>
            <a:p>
              <a:pPr algn="ctr">
                <a:spcBef>
                  <a:spcPct val="50000"/>
                </a:spcBef>
              </a:pPr>
              <a:r>
                <a:rPr lang="en-US"/>
                <a:t>Automobile</a:t>
              </a:r>
            </a:p>
          </p:txBody>
        </p:sp>
        <p:sp>
          <p:nvSpPr>
            <p:cNvPr id="12297" name="Text Box 9"/>
            <p:cNvSpPr txBox="1">
              <a:spLocks noChangeArrowheads="1"/>
            </p:cNvSpPr>
            <p:nvPr/>
          </p:nvSpPr>
          <p:spPr bwMode="auto">
            <a:xfrm>
              <a:off x="3425" y="3434"/>
              <a:ext cx="1152" cy="294"/>
            </a:xfrm>
            <a:prstGeom prst="rect">
              <a:avLst/>
            </a:prstGeom>
            <a:noFill/>
            <a:ln w="9525">
              <a:solidFill>
                <a:schemeClr val="tx1"/>
              </a:solidFill>
              <a:miter lim="800000"/>
              <a:headEnd/>
              <a:tailEnd/>
            </a:ln>
            <a:effectLst/>
          </p:spPr>
          <p:txBody>
            <a:bodyPr>
              <a:spAutoFit/>
            </a:bodyPr>
            <a:lstStyle/>
            <a:p>
              <a:pPr algn="ctr">
                <a:spcBef>
                  <a:spcPct val="50000"/>
                </a:spcBef>
              </a:pPr>
              <a:r>
                <a:rPr lang="en-US"/>
                <a:t>MotorBoat</a:t>
              </a:r>
            </a:p>
          </p:txBody>
        </p:sp>
        <p:sp>
          <p:nvSpPr>
            <p:cNvPr id="12298" name="Text Box 10"/>
            <p:cNvSpPr txBox="1">
              <a:spLocks noChangeArrowheads="1"/>
            </p:cNvSpPr>
            <p:nvPr/>
          </p:nvSpPr>
          <p:spPr bwMode="auto">
            <a:xfrm>
              <a:off x="2391" y="3905"/>
              <a:ext cx="1152" cy="294"/>
            </a:xfrm>
            <a:prstGeom prst="rect">
              <a:avLst/>
            </a:prstGeom>
            <a:noFill/>
            <a:ln w="9525">
              <a:solidFill>
                <a:schemeClr val="tx1"/>
              </a:solidFill>
              <a:miter lim="800000"/>
              <a:headEnd/>
              <a:tailEnd/>
            </a:ln>
            <a:effectLst/>
          </p:spPr>
          <p:txBody>
            <a:bodyPr>
              <a:spAutoFit/>
            </a:bodyPr>
            <a:lstStyle/>
            <a:p>
              <a:pPr algn="ctr">
                <a:spcBef>
                  <a:spcPct val="50000"/>
                </a:spcBef>
              </a:pPr>
              <a:r>
                <a:rPr lang="en-US"/>
                <a:t>AutoBoat</a:t>
              </a:r>
            </a:p>
          </p:txBody>
        </p:sp>
        <p:sp>
          <p:nvSpPr>
            <p:cNvPr id="12299" name="Line 11"/>
            <p:cNvSpPr>
              <a:spLocks noChangeShapeType="1"/>
            </p:cNvSpPr>
            <p:nvPr/>
          </p:nvSpPr>
          <p:spPr bwMode="auto">
            <a:xfrm flipH="1" flipV="1">
              <a:off x="1966" y="3748"/>
              <a:ext cx="426" cy="288"/>
            </a:xfrm>
            <a:prstGeom prst="line">
              <a:avLst/>
            </a:prstGeom>
            <a:noFill/>
            <a:ln w="12700">
              <a:solidFill>
                <a:schemeClr val="tx1"/>
              </a:solidFill>
              <a:round/>
              <a:headEnd/>
              <a:tailEnd type="triangle" w="lg" len="lg"/>
            </a:ln>
            <a:effectLst/>
          </p:spPr>
          <p:txBody>
            <a:bodyPr wrap="none" anchor="ctr"/>
            <a:lstStyle/>
            <a:p>
              <a:endParaRPr lang="en-US"/>
            </a:p>
          </p:txBody>
        </p:sp>
        <p:sp>
          <p:nvSpPr>
            <p:cNvPr id="12300" name="Line 12"/>
            <p:cNvSpPr>
              <a:spLocks noChangeShapeType="1"/>
            </p:cNvSpPr>
            <p:nvPr/>
          </p:nvSpPr>
          <p:spPr bwMode="auto">
            <a:xfrm flipV="1">
              <a:off x="3544" y="3728"/>
              <a:ext cx="541" cy="311"/>
            </a:xfrm>
            <a:prstGeom prst="line">
              <a:avLst/>
            </a:prstGeom>
            <a:noFill/>
            <a:ln w="12700">
              <a:solidFill>
                <a:schemeClr val="tx1"/>
              </a:solidFill>
              <a:round/>
              <a:headEnd/>
              <a:tailEnd type="triangle" w="lg" len="lg"/>
            </a:ln>
            <a:effectLst/>
          </p:spPr>
          <p:txBody>
            <a:bodyPr wrap="none" anchor="ctr"/>
            <a:lstStyle/>
            <a:p>
              <a:endParaRPr lang="en-US"/>
            </a:p>
          </p:txBody>
        </p:sp>
        <p:sp>
          <p:nvSpPr>
            <p:cNvPr id="12301" name="Line 13"/>
            <p:cNvSpPr>
              <a:spLocks noChangeShapeType="1"/>
            </p:cNvSpPr>
            <p:nvPr/>
          </p:nvSpPr>
          <p:spPr bwMode="auto">
            <a:xfrm flipV="1">
              <a:off x="1872" y="3168"/>
              <a:ext cx="0" cy="288"/>
            </a:xfrm>
            <a:prstGeom prst="line">
              <a:avLst/>
            </a:prstGeom>
            <a:noFill/>
            <a:ln w="12700">
              <a:solidFill>
                <a:schemeClr val="tx1"/>
              </a:solidFill>
              <a:round/>
              <a:headEnd/>
              <a:tailEnd type="triangle" w="lg" len="lg"/>
            </a:ln>
            <a:effectLst/>
          </p:spPr>
          <p:txBody>
            <a:bodyPr wrap="none" anchor="ctr"/>
            <a:lstStyle/>
            <a:p>
              <a:endParaRPr lang="en-US"/>
            </a:p>
          </p:txBody>
        </p:sp>
        <p:sp>
          <p:nvSpPr>
            <p:cNvPr id="12302" name="Line 14"/>
            <p:cNvSpPr>
              <a:spLocks noChangeShapeType="1"/>
            </p:cNvSpPr>
            <p:nvPr/>
          </p:nvSpPr>
          <p:spPr bwMode="auto">
            <a:xfrm flipV="1">
              <a:off x="3984" y="3132"/>
              <a:ext cx="0" cy="299"/>
            </a:xfrm>
            <a:prstGeom prst="line">
              <a:avLst/>
            </a:prstGeom>
            <a:noFill/>
            <a:ln w="12700">
              <a:solidFill>
                <a:schemeClr val="tx1"/>
              </a:solidFill>
              <a:round/>
              <a:headEnd/>
              <a:tailEnd type="triangle" w="lg" len="lg"/>
            </a:ln>
            <a:effectLst/>
          </p:spPr>
          <p:txBody>
            <a:bodyPr wrap="none" anchor="ctr"/>
            <a:lstStyle/>
            <a:p>
              <a:endParaRPr lang="en-US"/>
            </a:p>
          </p:txBody>
        </p:sp>
        <p:sp>
          <p:nvSpPr>
            <p:cNvPr id="12303" name="Line 15"/>
            <p:cNvSpPr>
              <a:spLocks noChangeShapeType="1"/>
            </p:cNvSpPr>
            <p:nvPr/>
          </p:nvSpPr>
          <p:spPr bwMode="auto">
            <a:xfrm flipV="1">
              <a:off x="1838" y="2440"/>
              <a:ext cx="610" cy="432"/>
            </a:xfrm>
            <a:prstGeom prst="line">
              <a:avLst/>
            </a:prstGeom>
            <a:noFill/>
            <a:ln w="12700">
              <a:solidFill>
                <a:schemeClr val="tx1"/>
              </a:solidFill>
              <a:round/>
              <a:headEnd/>
              <a:tailEnd type="triangle" w="lg" len="lg"/>
            </a:ln>
            <a:effectLst/>
          </p:spPr>
          <p:txBody>
            <a:bodyPr wrap="none" anchor="ctr"/>
            <a:lstStyle/>
            <a:p>
              <a:endParaRPr lang="en-US"/>
            </a:p>
          </p:txBody>
        </p:sp>
        <p:sp>
          <p:nvSpPr>
            <p:cNvPr id="12304" name="Line 16"/>
            <p:cNvSpPr>
              <a:spLocks noChangeShapeType="1"/>
            </p:cNvSpPr>
            <p:nvPr/>
          </p:nvSpPr>
          <p:spPr bwMode="auto">
            <a:xfrm flipH="1" flipV="1">
              <a:off x="3264" y="2400"/>
              <a:ext cx="720" cy="432"/>
            </a:xfrm>
            <a:prstGeom prst="line">
              <a:avLst/>
            </a:prstGeom>
            <a:noFill/>
            <a:ln w="12700">
              <a:solidFill>
                <a:schemeClr val="tx1"/>
              </a:solidFill>
              <a:round/>
              <a:headEnd/>
              <a:tailEnd type="triangle" w="lg" len="lg"/>
            </a:ln>
            <a:effectLst/>
          </p:spPr>
          <p:txBody>
            <a:bodyPr wrap="none" anchor="ctr"/>
            <a:lstStyle/>
            <a:p>
              <a:endParaRPr lang="en-US"/>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838200" y="152400"/>
            <a:ext cx="7924800" cy="762000"/>
          </a:xfrm>
        </p:spPr>
        <p:txBody>
          <a:bodyPr/>
          <a:lstStyle/>
          <a:p>
            <a:r>
              <a:rPr lang="en-US" sz="3600"/>
              <a:t>Derivation Hierarchy</a:t>
            </a:r>
            <a:endParaRPr lang="en-US"/>
          </a:p>
        </p:txBody>
      </p:sp>
      <p:sp>
        <p:nvSpPr>
          <p:cNvPr id="13315" name="Rectangle 3"/>
          <p:cNvSpPr>
            <a:spLocks noGrp="1" noChangeArrowheads="1"/>
          </p:cNvSpPr>
          <p:nvPr>
            <p:ph type="body" idx="1"/>
          </p:nvPr>
        </p:nvSpPr>
        <p:spPr>
          <a:xfrm>
            <a:off x="457200" y="838200"/>
            <a:ext cx="8686800" cy="6019800"/>
          </a:xfrm>
        </p:spPr>
        <p:txBody>
          <a:bodyPr/>
          <a:lstStyle/>
          <a:p>
            <a:r>
              <a:rPr lang="en-US"/>
              <a:t>The class Vehicle is an abstraction…</a:t>
            </a:r>
          </a:p>
          <a:p>
            <a:pPr lvl="1"/>
            <a:r>
              <a:rPr lang="en-US"/>
              <a:t>It represents an encapsulation of common</a:t>
            </a:r>
          </a:p>
          <a:p>
            <a:pPr lvl="2"/>
            <a:r>
              <a:rPr lang="en-US"/>
              <a:t>Properties </a:t>
            </a:r>
          </a:p>
          <a:p>
            <a:pPr lvl="2"/>
            <a:r>
              <a:rPr lang="en-US"/>
              <a:t>Attributes</a:t>
            </a:r>
          </a:p>
          <a:p>
            <a:r>
              <a:rPr lang="en-US"/>
              <a:t>Its sole purpose</a:t>
            </a:r>
          </a:p>
          <a:p>
            <a:pPr lvl="1"/>
            <a:r>
              <a:rPr lang="en-US"/>
              <a:t>Define a class from which to derive other classes….</a:t>
            </a:r>
          </a:p>
          <a:p>
            <a:pPr lvl="2"/>
            <a:r>
              <a:rPr lang="en-US"/>
              <a:t>It encapsulates common</a:t>
            </a:r>
          </a:p>
          <a:p>
            <a:pPr lvl="3"/>
            <a:r>
              <a:rPr lang="en-US"/>
              <a:t>Data members</a:t>
            </a:r>
          </a:p>
          <a:p>
            <a:pPr lvl="3"/>
            <a:r>
              <a:rPr lang="en-US"/>
              <a:t>Function members</a:t>
            </a:r>
          </a:p>
          <a:p>
            <a:r>
              <a:rPr lang="en-US"/>
              <a:t> Called</a:t>
            </a:r>
          </a:p>
          <a:p>
            <a:pPr lvl="1"/>
            <a:r>
              <a:rPr lang="en-US"/>
              <a:t>Abstract Base Class</a:t>
            </a:r>
          </a:p>
          <a:p>
            <a:pPr lvl="1"/>
            <a:r>
              <a:rPr lang="en-US"/>
              <a:t>Abstract Super Class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381000"/>
            <a:ext cx="8153400" cy="609600"/>
          </a:xfrm>
        </p:spPr>
        <p:txBody>
          <a:bodyPr/>
          <a:lstStyle/>
          <a:p>
            <a:r>
              <a:rPr lang="en-US" sz="3600"/>
              <a:t>Class Derivation</a:t>
            </a:r>
            <a:endParaRPr lang="en-US"/>
          </a:p>
        </p:txBody>
      </p:sp>
      <p:sp>
        <p:nvSpPr>
          <p:cNvPr id="15363" name="Rectangle 3"/>
          <p:cNvSpPr>
            <a:spLocks noGrp="1" noChangeArrowheads="1"/>
          </p:cNvSpPr>
          <p:nvPr>
            <p:ph type="body" idx="1"/>
          </p:nvPr>
        </p:nvSpPr>
        <p:spPr>
          <a:xfrm>
            <a:off x="381000" y="990600"/>
            <a:ext cx="8229600" cy="5867400"/>
          </a:xfrm>
        </p:spPr>
        <p:txBody>
          <a:bodyPr/>
          <a:lstStyle/>
          <a:p>
            <a:pPr>
              <a:buFontTx/>
              <a:buNone/>
            </a:pPr>
            <a:r>
              <a:rPr lang="en-US" sz="2800"/>
              <a:t>Any class can serve as a base class…</a:t>
            </a:r>
          </a:p>
          <a:p>
            <a:pPr lvl="1"/>
            <a:r>
              <a:rPr lang="en-US" sz="2400"/>
              <a:t>Thus a derived class can also be a base class</a:t>
            </a:r>
          </a:p>
          <a:p>
            <a:pPr lvl="1"/>
            <a:r>
              <a:rPr lang="en-US" sz="2400"/>
              <a:t>Worth spending time at the outset of a design to develop sound definitions</a:t>
            </a:r>
          </a:p>
          <a:p>
            <a:pPr lvl="1">
              <a:buFontTx/>
              <a:buNone/>
            </a:pPr>
            <a:r>
              <a:rPr lang="en-US" sz="2400" b="1" u="sng"/>
              <a:t>syntax</a:t>
            </a:r>
          </a:p>
          <a:p>
            <a:pPr lvl="2">
              <a:buFontTx/>
              <a:buNone/>
            </a:pPr>
            <a:r>
              <a:rPr lang="en-US"/>
              <a:t>class DerivedClassName:specification BaseClassName</a:t>
            </a:r>
          </a:p>
          <a:p>
            <a:pPr lvl="2">
              <a:buFontTx/>
              <a:buNone/>
            </a:pPr>
            <a:r>
              <a:rPr lang="en-US"/>
              <a:t> 	   DerivedClassName - the class being derived</a:t>
            </a:r>
          </a:p>
          <a:p>
            <a:pPr lvl="2">
              <a:buFontTx/>
              <a:buNone/>
            </a:pPr>
            <a:r>
              <a:rPr lang="en-US"/>
              <a:t>	    specification	  - specifies access to the base class</a:t>
            </a:r>
          </a:p>
          <a:p>
            <a:pPr lvl="2">
              <a:buFontTx/>
              <a:buNone/>
            </a:pPr>
            <a:r>
              <a:rPr lang="en-US"/>
              <a:t>				     members</a:t>
            </a:r>
          </a:p>
          <a:p>
            <a:pPr lvl="2">
              <a:buFontTx/>
              <a:buNone/>
            </a:pPr>
            <a:r>
              <a:rPr lang="en-US"/>
              <a:t>					public</a:t>
            </a:r>
          </a:p>
          <a:p>
            <a:pPr lvl="2">
              <a:buFontTx/>
              <a:buNone/>
            </a:pPr>
            <a:r>
              <a:rPr lang="en-US"/>
              <a:t>					protected</a:t>
            </a:r>
          </a:p>
          <a:p>
            <a:pPr lvl="2">
              <a:buFontTx/>
              <a:buNone/>
            </a:pPr>
            <a:r>
              <a:rPr lang="en-US"/>
              <a:t>					private</a:t>
            </a:r>
          </a:p>
          <a:p>
            <a:pPr lvl="2">
              <a:buFontTx/>
              <a:buNone/>
            </a:pPr>
            <a:r>
              <a:rPr lang="en-US"/>
              <a:t>				   - private by default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26"/>
          <p:cNvSpPr>
            <a:spLocks noGrp="1" noChangeArrowheads="1"/>
          </p:cNvSpPr>
          <p:nvPr>
            <p:ph type="title"/>
          </p:nvPr>
        </p:nvSpPr>
        <p:spPr>
          <a:xfrm>
            <a:off x="685800" y="381000"/>
            <a:ext cx="8153400" cy="609600"/>
          </a:xfrm>
        </p:spPr>
        <p:txBody>
          <a:bodyPr/>
          <a:lstStyle/>
          <a:p>
            <a:r>
              <a:rPr lang="en-US" sz="3600"/>
              <a:t>Class Derivation</a:t>
            </a:r>
            <a:endParaRPr lang="en-US"/>
          </a:p>
        </p:txBody>
      </p:sp>
      <p:sp>
        <p:nvSpPr>
          <p:cNvPr id="18435" name="Rectangle 1027"/>
          <p:cNvSpPr>
            <a:spLocks noGrp="1" noChangeArrowheads="1"/>
          </p:cNvSpPr>
          <p:nvPr>
            <p:ph type="body" idx="1"/>
          </p:nvPr>
        </p:nvSpPr>
        <p:spPr>
          <a:xfrm>
            <a:off x="381000" y="990600"/>
            <a:ext cx="8763000" cy="5867400"/>
          </a:xfrm>
        </p:spPr>
        <p:txBody>
          <a:bodyPr/>
          <a:lstStyle/>
          <a:p>
            <a:pPr>
              <a:buFontTx/>
              <a:buNone/>
            </a:pPr>
            <a:r>
              <a:rPr lang="en-US" sz="2400" u="sng"/>
              <a:t>Class C be derived from base class A - PUBLIC</a:t>
            </a:r>
          </a:p>
          <a:p>
            <a:pPr>
              <a:buFontTx/>
              <a:buNone/>
            </a:pPr>
            <a:r>
              <a:rPr lang="en-US" sz="2400"/>
              <a:t>		</a:t>
            </a:r>
            <a:r>
              <a:rPr lang="en-US" sz="2800" b="1" i="1"/>
              <a:t>class C : public A </a:t>
            </a:r>
          </a:p>
          <a:p>
            <a:pPr>
              <a:buFontTx/>
              <a:buNone/>
            </a:pPr>
            <a:r>
              <a:rPr lang="en-US" sz="2800"/>
              <a:t>	In class C </a:t>
            </a:r>
          </a:p>
          <a:p>
            <a:pPr>
              <a:buFontTx/>
              <a:buNone/>
            </a:pPr>
            <a:r>
              <a:rPr lang="en-US" sz="2800"/>
              <a:t>		The inherited </a:t>
            </a:r>
            <a:r>
              <a:rPr lang="en-US" sz="2800" i="1"/>
              <a:t>public </a:t>
            </a:r>
            <a:r>
              <a:rPr lang="en-US" sz="2800"/>
              <a:t>members of A </a:t>
            </a:r>
          </a:p>
          <a:p>
            <a:pPr>
              <a:buFontTx/>
              <a:buNone/>
            </a:pPr>
            <a:r>
              <a:rPr lang="en-US" sz="2800"/>
              <a:t>		Appear as </a:t>
            </a:r>
            <a:r>
              <a:rPr lang="en-US" sz="2800" i="1"/>
              <a:t>public</a:t>
            </a:r>
            <a:r>
              <a:rPr lang="en-US" sz="2800"/>
              <a:t> members of C </a:t>
            </a:r>
          </a:p>
          <a:p>
            <a:pPr>
              <a:buFontTx/>
              <a:buNone/>
            </a:pPr>
            <a:endParaRPr lang="en-US" sz="2800"/>
          </a:p>
          <a:p>
            <a:pPr>
              <a:buFontTx/>
              <a:buNone/>
            </a:pPr>
            <a:r>
              <a:rPr lang="en-US" sz="2800"/>
              <a:t>If myValue is a public data member of A </a:t>
            </a:r>
          </a:p>
          <a:p>
            <a:pPr>
              <a:buFontTx/>
              <a:buNone/>
            </a:pPr>
            <a:r>
              <a:rPr lang="en-US" sz="2800"/>
              <a:t>	myValue can be accessed publicly through instances of C </a:t>
            </a:r>
          </a:p>
          <a:p>
            <a:pPr>
              <a:buFontTx/>
              <a:buNone/>
            </a:pPr>
            <a:endParaRPr lang="en-US" sz="2800"/>
          </a:p>
          <a:p>
            <a:pPr>
              <a:buFontTx/>
              <a:buNone/>
            </a:pPr>
            <a:r>
              <a:rPr lang="en-US" sz="2800"/>
              <a:t>C myC; </a:t>
            </a:r>
          </a:p>
          <a:p>
            <a:pPr>
              <a:buFontTx/>
              <a:buNone/>
            </a:pPr>
            <a:r>
              <a:rPr lang="en-US" sz="2800"/>
              <a:t>myC.myValue; // ok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5800" y="381000"/>
            <a:ext cx="8153400" cy="609600"/>
          </a:xfrm>
        </p:spPr>
        <p:txBody>
          <a:bodyPr/>
          <a:lstStyle/>
          <a:p>
            <a:r>
              <a:rPr lang="en-US" sz="3600"/>
              <a:t>Class Derivation</a:t>
            </a:r>
            <a:endParaRPr lang="en-US"/>
          </a:p>
        </p:txBody>
      </p:sp>
      <p:sp>
        <p:nvSpPr>
          <p:cNvPr id="17411" name="Rectangle 3"/>
          <p:cNvSpPr>
            <a:spLocks noGrp="1" noChangeArrowheads="1"/>
          </p:cNvSpPr>
          <p:nvPr>
            <p:ph type="body" idx="1"/>
          </p:nvPr>
        </p:nvSpPr>
        <p:spPr>
          <a:xfrm>
            <a:off x="381000" y="990600"/>
            <a:ext cx="8763000" cy="5867400"/>
          </a:xfrm>
        </p:spPr>
        <p:txBody>
          <a:bodyPr/>
          <a:lstStyle/>
          <a:p>
            <a:pPr>
              <a:lnSpc>
                <a:spcPct val="90000"/>
              </a:lnSpc>
              <a:buFontTx/>
              <a:buNone/>
            </a:pPr>
            <a:r>
              <a:rPr lang="en-US" sz="2400" u="sng"/>
              <a:t>Class C be derived from base class B - PRIVATE</a:t>
            </a:r>
            <a:endParaRPr lang="en-US" sz="2400" b="1" i="1"/>
          </a:p>
          <a:p>
            <a:pPr>
              <a:lnSpc>
                <a:spcPct val="90000"/>
              </a:lnSpc>
              <a:buFontTx/>
              <a:buNone/>
            </a:pPr>
            <a:r>
              <a:rPr lang="en-US" sz="2400" b="1" i="1"/>
              <a:t>class C : private B </a:t>
            </a:r>
          </a:p>
          <a:p>
            <a:pPr>
              <a:lnSpc>
                <a:spcPct val="90000"/>
              </a:lnSpc>
              <a:buFontTx/>
              <a:buNone/>
            </a:pPr>
            <a:r>
              <a:rPr lang="en-US" sz="2400"/>
              <a:t>	In class C </a:t>
            </a:r>
          </a:p>
          <a:p>
            <a:pPr>
              <a:lnSpc>
                <a:spcPct val="90000"/>
              </a:lnSpc>
              <a:buFontTx/>
              <a:buNone/>
            </a:pPr>
            <a:r>
              <a:rPr lang="en-US" sz="2400"/>
              <a:t>		The inherited </a:t>
            </a:r>
            <a:r>
              <a:rPr lang="en-US" sz="2400" i="1"/>
              <a:t>public</a:t>
            </a:r>
            <a:r>
              <a:rPr lang="en-US" sz="2400"/>
              <a:t> members of B </a:t>
            </a:r>
          </a:p>
          <a:p>
            <a:pPr>
              <a:lnSpc>
                <a:spcPct val="90000"/>
              </a:lnSpc>
              <a:buFontTx/>
              <a:buNone/>
            </a:pPr>
            <a:r>
              <a:rPr lang="en-US" sz="2400"/>
              <a:t>		Appear as </a:t>
            </a:r>
            <a:r>
              <a:rPr lang="en-US" sz="2400" i="1"/>
              <a:t>private</a:t>
            </a:r>
            <a:r>
              <a:rPr lang="en-US" sz="2400"/>
              <a:t> members of C </a:t>
            </a:r>
          </a:p>
          <a:p>
            <a:pPr>
              <a:lnSpc>
                <a:spcPct val="90000"/>
              </a:lnSpc>
              <a:buFontTx/>
              <a:buNone/>
            </a:pPr>
            <a:endParaRPr lang="en-US" sz="2400"/>
          </a:p>
          <a:p>
            <a:pPr>
              <a:lnSpc>
                <a:spcPct val="90000"/>
              </a:lnSpc>
              <a:buFontTx/>
              <a:buNone/>
            </a:pPr>
            <a:r>
              <a:rPr lang="en-US" sz="2400"/>
              <a:t>	if myValue is a public data member of B </a:t>
            </a:r>
          </a:p>
          <a:p>
            <a:pPr>
              <a:lnSpc>
                <a:spcPct val="90000"/>
              </a:lnSpc>
              <a:buFontTx/>
              <a:buNone/>
            </a:pPr>
            <a:r>
              <a:rPr lang="en-US" sz="2400"/>
              <a:t>	myValue cannot be accessed publicly and directly through	instances of C </a:t>
            </a:r>
          </a:p>
          <a:p>
            <a:pPr>
              <a:lnSpc>
                <a:spcPct val="90000"/>
              </a:lnSpc>
              <a:buFontTx/>
              <a:buNone/>
            </a:pPr>
            <a:endParaRPr lang="en-US" sz="2400"/>
          </a:p>
          <a:p>
            <a:pPr>
              <a:lnSpc>
                <a:spcPct val="90000"/>
              </a:lnSpc>
              <a:buFontTx/>
              <a:buNone/>
            </a:pPr>
            <a:r>
              <a:rPr lang="en-US" sz="2400"/>
              <a:t>C myC; </a:t>
            </a:r>
          </a:p>
          <a:p>
            <a:pPr>
              <a:lnSpc>
                <a:spcPct val="90000"/>
              </a:lnSpc>
              <a:buFontTx/>
              <a:buNone/>
            </a:pPr>
            <a:r>
              <a:rPr lang="en-US" sz="2400"/>
              <a:t>myC.myValue; // compile error </a:t>
            </a:r>
          </a:p>
          <a:p>
            <a:pPr>
              <a:lnSpc>
                <a:spcPct val="90000"/>
              </a:lnSpc>
              <a:buFontTx/>
              <a:buNone/>
            </a:pPr>
            <a:endParaRPr lang="en-US" sz="2400"/>
          </a:p>
          <a:p>
            <a:pPr>
              <a:lnSpc>
                <a:spcPct val="90000"/>
              </a:lnSpc>
              <a:buFontTx/>
              <a:buNone/>
            </a:pPr>
            <a:r>
              <a:rPr lang="en-US" sz="2400"/>
              <a:t>Function members of C can still access public members of B as public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0"/>
            <a:ext cx="8153400" cy="457200"/>
          </a:xfrm>
        </p:spPr>
        <p:txBody>
          <a:bodyPr/>
          <a:lstStyle/>
          <a:p>
            <a:r>
              <a:rPr lang="en-US" sz="3600"/>
              <a:t>Simple Inheritance - Example</a:t>
            </a:r>
            <a:endParaRPr lang="en-US"/>
          </a:p>
        </p:txBody>
      </p:sp>
      <p:sp>
        <p:nvSpPr>
          <p:cNvPr id="22531" name="Text Box 3"/>
          <p:cNvSpPr txBox="1">
            <a:spLocks noChangeArrowheads="1"/>
          </p:cNvSpPr>
          <p:nvPr/>
        </p:nvSpPr>
        <p:spPr bwMode="auto">
          <a:xfrm>
            <a:off x="762000" y="762000"/>
            <a:ext cx="7772400" cy="5867400"/>
          </a:xfrm>
          <a:prstGeom prst="rect">
            <a:avLst/>
          </a:prstGeom>
          <a:noFill/>
          <a:ln w="9525">
            <a:noFill/>
            <a:miter lim="800000"/>
            <a:headEnd/>
            <a:tailEnd/>
          </a:ln>
        </p:spPr>
        <p:txBody>
          <a:bodyPr/>
          <a:lstStyle/>
          <a:p>
            <a:pPr>
              <a:spcBef>
                <a:spcPts val="200"/>
              </a:spcBef>
              <a:spcAft>
                <a:spcPts val="200"/>
              </a:spcAft>
            </a:pPr>
            <a:r>
              <a:rPr lang="en-US" sz="1200">
                <a:latin typeface="Arial" charset="0"/>
              </a:rPr>
              <a:t>#include &lt;iostream&gt;</a:t>
            </a:r>
          </a:p>
          <a:p>
            <a:pPr lvl="1">
              <a:spcBef>
                <a:spcPts val="200"/>
              </a:spcBef>
              <a:spcAft>
                <a:spcPts val="200"/>
              </a:spcAft>
            </a:pPr>
            <a:endParaRPr lang="en-US" sz="1200">
              <a:latin typeface="Arial" charset="0"/>
            </a:endParaRPr>
          </a:p>
          <a:p>
            <a:pPr>
              <a:spcBef>
                <a:spcPts val="100"/>
              </a:spcBef>
              <a:spcAft>
                <a:spcPts val="100"/>
              </a:spcAft>
            </a:pPr>
            <a:r>
              <a:rPr lang="en-US" sz="1200">
                <a:latin typeface="Arial" charset="0"/>
              </a:rPr>
              <a:t>class BaseClass {</a:t>
            </a:r>
          </a:p>
          <a:p>
            <a:pPr>
              <a:spcBef>
                <a:spcPts val="100"/>
              </a:spcBef>
              <a:spcAft>
                <a:spcPts val="100"/>
              </a:spcAft>
            </a:pPr>
            <a:r>
              <a:rPr lang="en-US" sz="1200">
                <a:latin typeface="Arial" charset="0"/>
              </a:rPr>
              <a:t>public:</a:t>
            </a:r>
          </a:p>
          <a:p>
            <a:pPr>
              <a:spcBef>
                <a:spcPts val="100"/>
              </a:spcBef>
              <a:spcAft>
                <a:spcPts val="100"/>
              </a:spcAft>
            </a:pPr>
            <a:r>
              <a:rPr lang="en-US" sz="1200">
                <a:latin typeface="Arial" charset="0"/>
              </a:rPr>
              <a:t>	BaseClass( ) : baseValue (20) { };</a:t>
            </a:r>
          </a:p>
          <a:p>
            <a:pPr>
              <a:spcBef>
                <a:spcPts val="100"/>
              </a:spcBef>
              <a:spcAft>
                <a:spcPts val="100"/>
              </a:spcAft>
            </a:pPr>
            <a:r>
              <a:rPr lang="en-US" sz="1200">
                <a:latin typeface="Arial" charset="0"/>
              </a:rPr>
              <a:t>	BaseClass(int aValue) : baseValue (aValue) { };</a:t>
            </a:r>
          </a:p>
          <a:p>
            <a:pPr>
              <a:spcBef>
                <a:spcPts val="100"/>
              </a:spcBef>
              <a:spcAft>
                <a:spcPts val="100"/>
              </a:spcAft>
            </a:pPr>
            <a:r>
              <a:rPr lang="en-US" sz="1200">
                <a:latin typeface="Arial" charset="0"/>
              </a:rPr>
              <a:t>	int baseValue;</a:t>
            </a:r>
          </a:p>
          <a:p>
            <a:pPr>
              <a:spcBef>
                <a:spcPts val="100"/>
              </a:spcBef>
              <a:spcAft>
                <a:spcPts val="100"/>
              </a:spcAft>
            </a:pPr>
            <a:r>
              <a:rPr lang="en-US" sz="1200">
                <a:latin typeface="Arial" charset="0"/>
              </a:rPr>
              <a:t>};</a:t>
            </a:r>
          </a:p>
          <a:p>
            <a:pPr>
              <a:spcBef>
                <a:spcPts val="100"/>
              </a:spcBef>
              <a:spcAft>
                <a:spcPts val="100"/>
              </a:spcAft>
            </a:pPr>
            <a:endParaRPr lang="en-US" sz="1200">
              <a:latin typeface="Arial" charset="0"/>
            </a:endParaRPr>
          </a:p>
          <a:p>
            <a:pPr>
              <a:spcBef>
                <a:spcPts val="100"/>
              </a:spcBef>
              <a:spcAft>
                <a:spcPts val="100"/>
              </a:spcAft>
            </a:pPr>
            <a:r>
              <a:rPr lang="en-US" sz="1200">
                <a:latin typeface="Arial" charset="0"/>
              </a:rPr>
              <a:t>class DerivedClass : public BaseClass {</a:t>
            </a:r>
          </a:p>
          <a:p>
            <a:pPr>
              <a:spcBef>
                <a:spcPts val="100"/>
              </a:spcBef>
              <a:spcAft>
                <a:spcPts val="100"/>
              </a:spcAft>
            </a:pPr>
            <a:r>
              <a:rPr lang="en-US" sz="1200">
                <a:latin typeface="Arial" charset="0"/>
              </a:rPr>
              <a:t>public:</a:t>
            </a:r>
          </a:p>
          <a:p>
            <a:pPr>
              <a:spcBef>
                <a:spcPts val="100"/>
              </a:spcBef>
              <a:spcAft>
                <a:spcPts val="100"/>
              </a:spcAft>
            </a:pPr>
            <a:r>
              <a:rPr lang="en-US" sz="1200">
                <a:latin typeface="Arial" charset="0"/>
              </a:rPr>
              <a:t>	DerivedClass() : derivedValue (10){ };</a:t>
            </a:r>
          </a:p>
          <a:p>
            <a:pPr>
              <a:spcBef>
                <a:spcPts val="100"/>
              </a:spcBef>
              <a:spcAft>
                <a:spcPts val="100"/>
              </a:spcAft>
            </a:pPr>
            <a:r>
              <a:rPr lang="en-US" sz="1200">
                <a:latin typeface="Arial" charset="0"/>
              </a:rPr>
              <a:t>	DerivedClass(int aDerivedValue) : BaseClass(15), derivedValue(aDerivedValue){ };</a:t>
            </a:r>
          </a:p>
          <a:p>
            <a:pPr>
              <a:spcBef>
                <a:spcPts val="100"/>
              </a:spcBef>
              <a:spcAft>
                <a:spcPts val="100"/>
              </a:spcAft>
            </a:pPr>
            <a:r>
              <a:rPr lang="en-US" sz="1200">
                <a:latin typeface="Arial" charset="0"/>
              </a:rPr>
              <a:t>	int getDerivedValue() { return derivedValue; }</a:t>
            </a:r>
          </a:p>
          <a:p>
            <a:pPr>
              <a:spcBef>
                <a:spcPts val="100"/>
              </a:spcBef>
              <a:spcAft>
                <a:spcPts val="100"/>
              </a:spcAft>
            </a:pPr>
            <a:r>
              <a:rPr lang="en-US" sz="1200">
                <a:latin typeface="Arial" charset="0"/>
              </a:rPr>
              <a:t>private:</a:t>
            </a:r>
          </a:p>
          <a:p>
            <a:pPr>
              <a:spcBef>
                <a:spcPts val="100"/>
              </a:spcBef>
              <a:spcAft>
                <a:spcPts val="100"/>
              </a:spcAft>
            </a:pPr>
            <a:r>
              <a:rPr lang="en-US" sz="1200">
                <a:latin typeface="Arial" charset="0"/>
              </a:rPr>
              <a:t>	int derivedValue;</a:t>
            </a:r>
          </a:p>
          <a:p>
            <a:pPr>
              <a:spcBef>
                <a:spcPts val="100"/>
              </a:spcBef>
              <a:spcAft>
                <a:spcPts val="100"/>
              </a:spcAft>
            </a:pPr>
            <a:r>
              <a:rPr lang="en-US" sz="1200">
                <a:latin typeface="Arial" charset="0"/>
              </a:rPr>
              <a:t>};</a:t>
            </a:r>
          </a:p>
          <a:p>
            <a:pPr>
              <a:spcBef>
                <a:spcPts val="100"/>
              </a:spcBef>
              <a:spcAft>
                <a:spcPts val="100"/>
              </a:spcAft>
            </a:pPr>
            <a:r>
              <a:rPr lang="en-US" sz="1200">
                <a:latin typeface="Arial" charset="0"/>
              </a:rPr>
              <a:t>int main( )</a:t>
            </a:r>
          </a:p>
          <a:p>
            <a:pPr>
              <a:spcBef>
                <a:spcPts val="100"/>
              </a:spcBef>
              <a:spcAft>
                <a:spcPts val="100"/>
              </a:spcAft>
            </a:pPr>
            <a:r>
              <a:rPr lang="en-US" sz="1200">
                <a:latin typeface="Arial" charset="0"/>
              </a:rPr>
              <a:t>{</a:t>
            </a:r>
          </a:p>
          <a:p>
            <a:pPr lvl="2">
              <a:spcBef>
                <a:spcPts val="100"/>
              </a:spcBef>
              <a:spcAft>
                <a:spcPts val="100"/>
              </a:spcAft>
            </a:pPr>
            <a:r>
              <a:rPr lang="en-US" sz="1200">
                <a:latin typeface="Arial" charset="0"/>
              </a:rPr>
              <a:t>BaseClass base;</a:t>
            </a:r>
          </a:p>
          <a:p>
            <a:pPr lvl="2">
              <a:spcBef>
                <a:spcPts val="100"/>
              </a:spcBef>
              <a:spcAft>
                <a:spcPts val="100"/>
              </a:spcAft>
            </a:pPr>
            <a:r>
              <a:rPr lang="en-US" sz="1200">
                <a:latin typeface="Arial" charset="0"/>
              </a:rPr>
              <a:t>DerivedClass child(5);</a:t>
            </a:r>
          </a:p>
          <a:p>
            <a:pPr lvl="2">
              <a:spcBef>
                <a:spcPts val="100"/>
              </a:spcBef>
              <a:spcAft>
                <a:spcPts val="100"/>
              </a:spcAft>
            </a:pPr>
            <a:r>
              <a:rPr lang="en-US" sz="1200">
                <a:latin typeface="Arial" charset="0"/>
              </a:rPr>
              <a:t>cout &lt;&lt; base.baseValue &lt;&lt; endl;		//  will print 20</a:t>
            </a:r>
          </a:p>
          <a:p>
            <a:pPr lvl="2">
              <a:spcBef>
                <a:spcPts val="100"/>
              </a:spcBef>
              <a:spcAft>
                <a:spcPts val="100"/>
              </a:spcAft>
            </a:pPr>
            <a:r>
              <a:rPr lang="en-US" sz="1200">
                <a:latin typeface="Arial" charset="0"/>
              </a:rPr>
              <a:t>cout &lt;&lt; child.baseValue &lt;&lt; endl;		//  will print 15</a:t>
            </a:r>
          </a:p>
          <a:p>
            <a:pPr lvl="2">
              <a:spcBef>
                <a:spcPts val="100"/>
              </a:spcBef>
              <a:spcAft>
                <a:spcPts val="100"/>
              </a:spcAft>
            </a:pPr>
            <a:r>
              <a:rPr lang="en-US" sz="1200">
                <a:latin typeface="Arial" charset="0"/>
              </a:rPr>
              <a:t>cout &lt;&lt; child.getDerivedValue() &lt;&lt; endl;		//  will print  5</a:t>
            </a:r>
          </a:p>
          <a:p>
            <a:pPr lvl="2">
              <a:spcBef>
                <a:spcPts val="100"/>
              </a:spcBef>
              <a:spcAft>
                <a:spcPts val="100"/>
              </a:spcAft>
            </a:pPr>
            <a:r>
              <a:rPr lang="en-US" sz="1200">
                <a:latin typeface="Arial" charset="0"/>
              </a:rPr>
              <a:t>return 0;</a:t>
            </a:r>
          </a:p>
          <a:p>
            <a:pPr>
              <a:spcBef>
                <a:spcPts val="200"/>
              </a:spcBef>
              <a:spcAft>
                <a:spcPts val="200"/>
              </a:spcAft>
            </a:pPr>
            <a:r>
              <a:rPr lang="en-US" sz="1200">
                <a:latin typeface="Arial" charset="0"/>
              </a:rPr>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0"/>
            <a:ext cx="7772400" cy="1143000"/>
          </a:xfrm>
        </p:spPr>
        <p:txBody>
          <a:bodyPr/>
          <a:lstStyle/>
          <a:p>
            <a:r>
              <a:rPr lang="en-US" sz="4000"/>
              <a:t>Derived Class – Public Inheritance</a:t>
            </a:r>
          </a:p>
        </p:txBody>
      </p:sp>
      <p:sp>
        <p:nvSpPr>
          <p:cNvPr id="27651" name="Rectangle 3"/>
          <p:cNvSpPr>
            <a:spLocks noGrp="1" noChangeArrowheads="1"/>
          </p:cNvSpPr>
          <p:nvPr>
            <p:ph type="body" idx="1"/>
          </p:nvPr>
        </p:nvSpPr>
        <p:spPr>
          <a:xfrm>
            <a:off x="609600" y="990600"/>
            <a:ext cx="8534400" cy="5638800"/>
          </a:xfrm>
        </p:spPr>
        <p:txBody>
          <a:bodyPr/>
          <a:lstStyle/>
          <a:p>
            <a:r>
              <a:rPr lang="en-US" sz="2400"/>
              <a:t>Generally all data is private, so we just add additional data members in the derived class by specifying them in the private section</a:t>
            </a:r>
          </a:p>
          <a:p>
            <a:r>
              <a:rPr lang="en-US" sz="2400"/>
              <a:t>Any base class member functions that are not specified in the derived class are inherited unchanged, with the following exceptions: constructor, destructor, copy constructor, and operator=. </a:t>
            </a:r>
          </a:p>
          <a:p>
            <a:r>
              <a:rPr lang="en-US" sz="2400"/>
              <a:t>Any base class member function that is declared in the derived class’ private section is disabled in the derived class</a:t>
            </a:r>
          </a:p>
          <a:p>
            <a:r>
              <a:rPr lang="en-US" sz="2400"/>
              <a:t>Any base class member function that is declared in the derived class’ public section requires an overriding definition that will be applied to objects of the derived class</a:t>
            </a:r>
          </a:p>
          <a:p>
            <a:r>
              <a:rPr lang="en-US" sz="2400"/>
              <a:t>Additional member functions can be added in the derived class</a:t>
            </a:r>
          </a:p>
          <a:p>
            <a:endParaRPr lang="en-US" sz="24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762000" y="228600"/>
            <a:ext cx="7772400" cy="1143000"/>
          </a:xfrm>
        </p:spPr>
        <p:txBody>
          <a:bodyPr/>
          <a:lstStyle/>
          <a:p>
            <a:r>
              <a:rPr lang="en-US" sz="4000"/>
              <a:t>Derived Class-Public Inheritance</a:t>
            </a:r>
          </a:p>
        </p:txBody>
      </p:sp>
      <p:sp>
        <p:nvSpPr>
          <p:cNvPr id="28675" name="Rectangle 3"/>
          <p:cNvSpPr>
            <a:spLocks noGrp="1" noChangeArrowheads="1"/>
          </p:cNvSpPr>
          <p:nvPr>
            <p:ph type="body" idx="1"/>
          </p:nvPr>
        </p:nvSpPr>
        <p:spPr>
          <a:xfrm>
            <a:off x="457200" y="1371600"/>
            <a:ext cx="8763000" cy="5257800"/>
          </a:xfrm>
        </p:spPr>
        <p:txBody>
          <a:bodyPr/>
          <a:lstStyle/>
          <a:p>
            <a:pPr>
              <a:lnSpc>
                <a:spcPct val="90000"/>
              </a:lnSpc>
              <a:buFontTx/>
              <a:buNone/>
            </a:pPr>
            <a:r>
              <a:rPr lang="en-US" sz="2400" b="1"/>
              <a:t>class </a:t>
            </a:r>
            <a:r>
              <a:rPr lang="en-US" sz="2400"/>
              <a:t>Derived : </a:t>
            </a:r>
            <a:r>
              <a:rPr lang="en-US" sz="2400" b="1"/>
              <a:t>public </a:t>
            </a:r>
            <a:r>
              <a:rPr lang="en-US" sz="2400"/>
              <a:t>Base </a:t>
            </a:r>
            <a:r>
              <a:rPr lang="en-US" sz="2400" b="1"/>
              <a:t>{ </a:t>
            </a:r>
          </a:p>
          <a:p>
            <a:pPr>
              <a:lnSpc>
                <a:spcPct val="90000"/>
              </a:lnSpc>
              <a:buFontTx/>
              <a:buNone/>
            </a:pPr>
            <a:r>
              <a:rPr lang="en-US" sz="2400"/>
              <a:t>  // Any members that are not listed are inherited unchanged except</a:t>
            </a:r>
          </a:p>
          <a:p>
            <a:pPr>
              <a:lnSpc>
                <a:spcPct val="90000"/>
              </a:lnSpc>
              <a:buFontTx/>
              <a:buNone/>
            </a:pPr>
            <a:r>
              <a:rPr lang="en-US" sz="2400"/>
              <a:t>  // for constructor, destructor, copy constructor, and operator= </a:t>
            </a:r>
          </a:p>
          <a:p>
            <a:pPr>
              <a:lnSpc>
                <a:spcPct val="90000"/>
              </a:lnSpc>
              <a:buFontTx/>
              <a:buNone/>
            </a:pPr>
            <a:r>
              <a:rPr lang="en-US" sz="2400"/>
              <a:t> </a:t>
            </a:r>
            <a:r>
              <a:rPr lang="en-US" sz="2400" b="1"/>
              <a:t>public: </a:t>
            </a:r>
          </a:p>
          <a:p>
            <a:pPr>
              <a:lnSpc>
                <a:spcPct val="90000"/>
              </a:lnSpc>
              <a:buFontTx/>
              <a:buNone/>
            </a:pPr>
            <a:r>
              <a:rPr lang="en-US" sz="2400"/>
              <a:t>  // Constructors, and destructors if defaults are not good </a:t>
            </a:r>
          </a:p>
          <a:p>
            <a:pPr>
              <a:lnSpc>
                <a:spcPct val="90000"/>
              </a:lnSpc>
              <a:buFontTx/>
              <a:buNone/>
            </a:pPr>
            <a:r>
              <a:rPr lang="en-US" sz="2400"/>
              <a:t>  // Base members whose definitions are to change in Derived</a:t>
            </a:r>
          </a:p>
          <a:p>
            <a:pPr>
              <a:lnSpc>
                <a:spcPct val="90000"/>
              </a:lnSpc>
              <a:buFontTx/>
              <a:buNone/>
            </a:pPr>
            <a:r>
              <a:rPr lang="en-US" sz="2400"/>
              <a:t>  // Additional public member functions </a:t>
            </a:r>
          </a:p>
          <a:p>
            <a:pPr>
              <a:lnSpc>
                <a:spcPct val="90000"/>
              </a:lnSpc>
              <a:buFontTx/>
              <a:buNone/>
            </a:pPr>
            <a:r>
              <a:rPr lang="en-US" sz="2400"/>
              <a:t> </a:t>
            </a:r>
            <a:r>
              <a:rPr lang="en-US" sz="2400" b="1"/>
              <a:t>private: </a:t>
            </a:r>
            <a:endParaRPr lang="en-US" sz="2400"/>
          </a:p>
          <a:p>
            <a:pPr>
              <a:lnSpc>
                <a:spcPct val="90000"/>
              </a:lnSpc>
              <a:buFontTx/>
              <a:buNone/>
            </a:pPr>
            <a:r>
              <a:rPr lang="en-US" sz="2400"/>
              <a:t> // Additional data members (generally private) </a:t>
            </a:r>
          </a:p>
          <a:p>
            <a:pPr>
              <a:lnSpc>
                <a:spcPct val="90000"/>
              </a:lnSpc>
              <a:buFontTx/>
              <a:buNone/>
            </a:pPr>
            <a:r>
              <a:rPr lang="en-US" sz="2400"/>
              <a:t> // Additional private member functions</a:t>
            </a:r>
          </a:p>
          <a:p>
            <a:pPr>
              <a:lnSpc>
                <a:spcPct val="90000"/>
              </a:lnSpc>
              <a:buFontTx/>
              <a:buNone/>
            </a:pPr>
            <a:r>
              <a:rPr lang="en-US" sz="2400"/>
              <a:t> // Base members that should be disabled in Derived </a:t>
            </a:r>
          </a:p>
          <a:p>
            <a:pPr>
              <a:lnSpc>
                <a:spcPct val="90000"/>
              </a:lnSpc>
              <a:buFontTx/>
              <a:buNone/>
            </a:pPr>
            <a:r>
              <a:rPr lang="en-US" sz="2400" b="1"/>
              <a:t>};</a:t>
            </a:r>
            <a:endParaRPr lang="en-US" sz="2400"/>
          </a:p>
          <a:p>
            <a:pPr>
              <a:lnSpc>
                <a:spcPct val="90000"/>
              </a:lnSpc>
              <a:buFontTx/>
              <a:buNone/>
            </a:pPr>
            <a:endParaRPr lang="en-US" sz="24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914400" y="0"/>
            <a:ext cx="8229600" cy="914400"/>
          </a:xfrm>
        </p:spPr>
        <p:txBody>
          <a:bodyPr/>
          <a:lstStyle/>
          <a:p>
            <a:r>
              <a:rPr lang="en-US" sz="4000"/>
              <a:t>Visibility rules</a:t>
            </a:r>
          </a:p>
        </p:txBody>
      </p:sp>
      <p:sp>
        <p:nvSpPr>
          <p:cNvPr id="29699" name="Rectangle 3"/>
          <p:cNvSpPr>
            <a:spLocks noGrp="1" noChangeArrowheads="1"/>
          </p:cNvSpPr>
          <p:nvPr>
            <p:ph type="body" idx="1"/>
          </p:nvPr>
        </p:nvSpPr>
        <p:spPr>
          <a:xfrm>
            <a:off x="381000" y="914400"/>
            <a:ext cx="8763000" cy="6096000"/>
          </a:xfrm>
        </p:spPr>
        <p:txBody>
          <a:bodyPr/>
          <a:lstStyle/>
          <a:p>
            <a:pPr marL="533400" indent="-533400"/>
            <a:r>
              <a:rPr lang="en-US" sz="2400"/>
              <a:t>Any private members in the base class are not accessible to the derived class (because any member that is declared with private visibility is accessible only to methods of the class)</a:t>
            </a:r>
          </a:p>
          <a:p>
            <a:pPr marL="533400" indent="-533400"/>
            <a:r>
              <a:rPr lang="en-US" sz="2400"/>
              <a:t>What if we want the derived class to have access to the base class members?</a:t>
            </a:r>
          </a:p>
          <a:p>
            <a:pPr marL="914400" lvl="1" indent="-457200">
              <a:buFontTx/>
              <a:buAutoNum type="arabicParenR"/>
            </a:pPr>
            <a:r>
              <a:rPr lang="en-US" sz="2000"/>
              <a:t>use public access =&gt;public access allows access to other classes in addition to derived classes </a:t>
            </a:r>
          </a:p>
          <a:p>
            <a:pPr marL="914400" lvl="1" indent="-457200">
              <a:buFontTx/>
              <a:buAutoNum type="arabicParenR"/>
            </a:pPr>
            <a:r>
              <a:rPr lang="en-US" sz="2000"/>
              <a:t>use a friend declaration=&gt;this is also poor design and would require friend declaration for each derived class</a:t>
            </a:r>
          </a:p>
          <a:p>
            <a:pPr marL="914400" lvl="1" indent="-457200">
              <a:buFontTx/>
              <a:buAutoNum type="arabicParenR"/>
            </a:pPr>
            <a:r>
              <a:rPr lang="en-US" sz="2000"/>
              <a:t>make members protected =&gt;allows access only to derived classes</a:t>
            </a:r>
          </a:p>
          <a:p>
            <a:pPr marL="914400" lvl="1" indent="-457200">
              <a:buFontTx/>
              <a:buNone/>
            </a:pPr>
            <a:r>
              <a:rPr lang="en-US" sz="2000"/>
              <a:t>	A </a:t>
            </a:r>
            <a:r>
              <a:rPr lang="en-US" sz="2000" i="1"/>
              <a:t>protected class member </a:t>
            </a:r>
            <a:r>
              <a:rPr lang="en-US" sz="2000"/>
              <a:t>is private to every class except a derived class, but declaring data members as protected or public violates the spirit of encapsulation</a:t>
            </a:r>
          </a:p>
          <a:p>
            <a:pPr marL="914400" lvl="1" indent="-457200">
              <a:buFontTx/>
              <a:buAutoNum type="arabicParenR"/>
            </a:pPr>
            <a:r>
              <a:rPr lang="en-US" sz="2000"/>
              <a:t>write accessor and modifier methods =&gt;</a:t>
            </a:r>
            <a:r>
              <a:rPr lang="en-US" sz="2000" u="sng"/>
              <a:t>the best alternative </a:t>
            </a:r>
          </a:p>
          <a:p>
            <a:pPr marL="914400" lvl="1" indent="-457200">
              <a:buFontTx/>
              <a:buNone/>
            </a:pPr>
            <a:r>
              <a:rPr lang="en-US" sz="2000"/>
              <a:t>	Note: However, if a protected declaration allows you to avoid convoluted code, then it is not unreasonable to use it.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914400" y="228600"/>
            <a:ext cx="8229600" cy="990600"/>
          </a:xfrm>
        </p:spPr>
        <p:txBody>
          <a:bodyPr/>
          <a:lstStyle/>
          <a:p>
            <a:r>
              <a:rPr lang="en-US" sz="3600">
                <a:solidFill>
                  <a:schemeClr val="tx1"/>
                </a:solidFill>
              </a:rPr>
              <a:t>Class Derivation </a:t>
            </a:r>
            <a:br>
              <a:rPr lang="en-US" sz="3600">
                <a:solidFill>
                  <a:schemeClr val="tx1"/>
                </a:solidFill>
              </a:rPr>
            </a:br>
            <a:r>
              <a:rPr lang="en-US" sz="3600">
                <a:solidFill>
                  <a:schemeClr val="tx1"/>
                </a:solidFill>
              </a:rPr>
              <a:t> Constructors and Destructors</a:t>
            </a:r>
            <a:br>
              <a:rPr lang="en-US" sz="3600">
                <a:solidFill>
                  <a:schemeClr val="tx1"/>
                </a:solidFill>
              </a:rPr>
            </a:br>
            <a:endParaRPr lang="en-US" sz="3600">
              <a:solidFill>
                <a:schemeClr val="tx1"/>
              </a:solidFill>
            </a:endParaRPr>
          </a:p>
        </p:txBody>
      </p:sp>
      <p:sp>
        <p:nvSpPr>
          <p:cNvPr id="30723" name="Rectangle 3"/>
          <p:cNvSpPr>
            <a:spLocks noGrp="1" noChangeArrowheads="1"/>
          </p:cNvSpPr>
          <p:nvPr>
            <p:ph type="body" idx="1"/>
          </p:nvPr>
        </p:nvSpPr>
        <p:spPr>
          <a:xfrm>
            <a:off x="228600" y="1066800"/>
            <a:ext cx="8915400" cy="5486400"/>
          </a:xfrm>
        </p:spPr>
        <p:txBody>
          <a:bodyPr/>
          <a:lstStyle/>
          <a:p>
            <a:pPr>
              <a:lnSpc>
                <a:spcPct val="90000"/>
              </a:lnSpc>
            </a:pPr>
            <a:r>
              <a:rPr lang="en-US" sz="2400">
                <a:cs typeface="Times New Roman" pitchFamily="18" charset="0"/>
              </a:rPr>
              <a:t>Constructors and destructors are not inherited</a:t>
            </a:r>
          </a:p>
          <a:p>
            <a:pPr lvl="1">
              <a:lnSpc>
                <a:spcPct val="90000"/>
              </a:lnSpc>
            </a:pPr>
            <a:r>
              <a:rPr lang="en-US" sz="2000"/>
              <a:t>Each derived class should define its constructors/destructor</a:t>
            </a:r>
            <a:endParaRPr lang="en-US" sz="2000">
              <a:cs typeface="Times New Roman" pitchFamily="18" charset="0"/>
            </a:endParaRPr>
          </a:p>
          <a:p>
            <a:pPr lvl="1">
              <a:lnSpc>
                <a:spcPct val="90000"/>
              </a:lnSpc>
              <a:spcBef>
                <a:spcPct val="0"/>
              </a:spcBef>
            </a:pPr>
            <a:r>
              <a:rPr lang="en-US" sz="2000"/>
              <a:t>If no constructor is written=&gt; hidden constructor is generated and will call the base default constructor for the inherited portion and then apply the default initialization for any additional</a:t>
            </a:r>
            <a:r>
              <a:rPr lang="en-US" sz="1800"/>
              <a:t> </a:t>
            </a:r>
            <a:r>
              <a:rPr lang="en-US" sz="2000"/>
              <a:t>data members</a:t>
            </a:r>
          </a:p>
          <a:p>
            <a:pPr>
              <a:lnSpc>
                <a:spcPct val="90000"/>
              </a:lnSpc>
              <a:spcBef>
                <a:spcPct val="0"/>
              </a:spcBef>
            </a:pPr>
            <a:r>
              <a:rPr lang="en-US" sz="2400">
                <a:cs typeface="Times New Roman" pitchFamily="18" charset="0"/>
              </a:rPr>
              <a:t> When a derived object is instantiated, memory is allocated for </a:t>
            </a:r>
          </a:p>
          <a:p>
            <a:pPr lvl="1">
              <a:lnSpc>
                <a:spcPct val="90000"/>
              </a:lnSpc>
            </a:pPr>
            <a:r>
              <a:rPr lang="en-US" sz="2000">
                <a:cs typeface="Times New Roman" pitchFamily="18" charset="0"/>
              </a:rPr>
              <a:t>Base object </a:t>
            </a:r>
          </a:p>
          <a:p>
            <a:pPr lvl="1">
              <a:lnSpc>
                <a:spcPct val="90000"/>
              </a:lnSpc>
            </a:pPr>
            <a:r>
              <a:rPr lang="en-US" sz="2000">
                <a:cs typeface="Times New Roman" pitchFamily="18" charset="0"/>
              </a:rPr>
              <a:t>Added parts</a:t>
            </a:r>
          </a:p>
          <a:p>
            <a:pPr>
              <a:lnSpc>
                <a:spcPct val="90000"/>
              </a:lnSpc>
            </a:pPr>
            <a:r>
              <a:rPr lang="en-US" sz="2400">
                <a:cs typeface="Times New Roman" pitchFamily="18" charset="0"/>
              </a:rPr>
              <a:t>Initialization occurs in two stages:</a:t>
            </a:r>
          </a:p>
          <a:p>
            <a:pPr lvl="1">
              <a:lnSpc>
                <a:spcPct val="90000"/>
              </a:lnSpc>
            </a:pPr>
            <a:r>
              <a:rPr lang="en-US" sz="2000">
                <a:cs typeface="Times New Roman" pitchFamily="18" charset="0"/>
              </a:rPr>
              <a:t>the base class constructors are invoked to initialize the base objects</a:t>
            </a:r>
          </a:p>
          <a:p>
            <a:pPr lvl="1">
              <a:lnSpc>
                <a:spcPct val="90000"/>
              </a:lnSpc>
            </a:pPr>
            <a:r>
              <a:rPr lang="en-US" sz="2000">
                <a:cs typeface="Times New Roman" pitchFamily="18" charset="0"/>
              </a:rPr>
              <a:t>the derived class constructor is used to complete the task</a:t>
            </a:r>
          </a:p>
          <a:p>
            <a:pPr>
              <a:lnSpc>
                <a:spcPct val="90000"/>
              </a:lnSpc>
            </a:pPr>
            <a:r>
              <a:rPr lang="en-US" sz="2400">
                <a:cs typeface="Times New Roman" pitchFamily="18" charset="0"/>
              </a:rPr>
              <a:t>The derived class constructor specifies appropriate base class constructor in the initialization list</a:t>
            </a:r>
          </a:p>
          <a:p>
            <a:pPr lvl="1">
              <a:lnSpc>
                <a:spcPct val="90000"/>
              </a:lnSpc>
            </a:pPr>
            <a:r>
              <a:rPr lang="en-US" sz="2000">
                <a:cs typeface="Times New Roman" pitchFamily="18" charset="0"/>
              </a:rPr>
              <a:t>If there is no constructor in base class, the compiler created default constructor used</a:t>
            </a:r>
          </a:p>
          <a:p>
            <a:pPr>
              <a:lnSpc>
                <a:spcPct val="90000"/>
              </a:lnSpc>
            </a:pPr>
            <a:r>
              <a:rPr lang="en-US" sz="2400">
                <a:cs typeface="Times New Roman" pitchFamily="18" charset="0"/>
              </a:rPr>
              <a:t>If the base class is derived, the procedure is applied recursively</a:t>
            </a:r>
            <a:endParaRPr lang="en-US" sz="24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762000" y="0"/>
            <a:ext cx="8153400" cy="533400"/>
          </a:xfrm>
        </p:spPr>
        <p:txBody>
          <a:bodyPr/>
          <a:lstStyle/>
          <a:p>
            <a:r>
              <a:rPr lang="en-US" sz="3600"/>
              <a:t>Inherited Member Initialization</a:t>
            </a:r>
          </a:p>
        </p:txBody>
      </p:sp>
      <p:sp>
        <p:nvSpPr>
          <p:cNvPr id="31747" name="Rectangle 3"/>
          <p:cNvSpPr>
            <a:spLocks noGrp="1" noChangeArrowheads="1"/>
          </p:cNvSpPr>
          <p:nvPr>
            <p:ph type="body" idx="1"/>
          </p:nvPr>
        </p:nvSpPr>
        <p:spPr>
          <a:xfrm>
            <a:off x="228600" y="838200"/>
            <a:ext cx="8839200" cy="5638800"/>
          </a:xfrm>
        </p:spPr>
        <p:txBody>
          <a:bodyPr/>
          <a:lstStyle/>
          <a:p>
            <a:r>
              <a:rPr lang="en-US" sz="2400">
                <a:cs typeface="Times New Roman" pitchFamily="18" charset="0"/>
              </a:rPr>
              <a:t>Initialized in two ways:</a:t>
            </a:r>
          </a:p>
          <a:p>
            <a:pPr lvl="1"/>
            <a:r>
              <a:rPr lang="en-US" sz="2000">
                <a:cs typeface="Times New Roman" pitchFamily="18" charset="0"/>
              </a:rPr>
              <a:t>If the base class has only a default constructor=&gt; initialize the member values in the body of the derived class constructor</a:t>
            </a:r>
          </a:p>
          <a:p>
            <a:pPr lvl="1"/>
            <a:r>
              <a:rPr lang="en-US" sz="2000">
                <a:cs typeface="Times New Roman" pitchFamily="18" charset="0"/>
              </a:rPr>
              <a:t>If the base class has a constructor with arguments=&gt; the initialization list is used to pass arguments to the base class constructors</a:t>
            </a:r>
          </a:p>
          <a:p>
            <a:pPr lvl="1"/>
            <a:endParaRPr lang="en-US" sz="2000">
              <a:cs typeface="Times New Roman" pitchFamily="18" charset="0"/>
            </a:endParaRPr>
          </a:p>
          <a:p>
            <a:pPr>
              <a:buFontTx/>
              <a:buNone/>
            </a:pPr>
            <a:r>
              <a:rPr lang="en-US" sz="2400">
                <a:cs typeface="Times New Roman" pitchFamily="18" charset="0"/>
              </a:rPr>
              <a:t>	</a:t>
            </a:r>
            <a:r>
              <a:rPr lang="en-US" sz="2400" u="sng">
                <a:cs typeface="Times New Roman" pitchFamily="18" charset="0"/>
              </a:rPr>
              <a:t>syntax (for Single Base Class</a:t>
            </a:r>
            <a:r>
              <a:rPr lang="en-US" sz="2400">
                <a:cs typeface="Times New Roman" pitchFamily="18" charset="0"/>
              </a:rPr>
              <a:t>)</a:t>
            </a:r>
          </a:p>
          <a:p>
            <a:pPr>
              <a:buFontTx/>
              <a:buNone/>
            </a:pPr>
            <a:r>
              <a:rPr lang="en-US" sz="2400">
                <a:cs typeface="Times New Roman" pitchFamily="18" charset="0"/>
              </a:rPr>
              <a:t> </a:t>
            </a:r>
          </a:p>
          <a:p>
            <a:pPr>
              <a:buFontTx/>
              <a:buNone/>
            </a:pPr>
            <a:r>
              <a:rPr lang="en-US" sz="2400">
                <a:cs typeface="Times New Roman" pitchFamily="18" charset="0"/>
              </a:rPr>
              <a:t>	DerivedClass ( derivedClass args ) : BaseClass ( baseClass args ) 	{</a:t>
            </a:r>
          </a:p>
          <a:p>
            <a:pPr>
              <a:buFontTx/>
              <a:buNone/>
            </a:pPr>
            <a:r>
              <a:rPr lang="en-US" sz="2400">
                <a:cs typeface="Times New Roman" pitchFamily="18" charset="0"/>
              </a:rPr>
              <a:t>		DerivedClass constructor body</a:t>
            </a:r>
          </a:p>
          <a:p>
            <a:pPr>
              <a:buFontTx/>
              <a:buNone/>
            </a:pPr>
            <a:r>
              <a:rPr lang="en-US" sz="2400">
                <a:cs typeface="Times New Roman" pitchFamily="18" charset="0"/>
              </a:rPr>
              <a:t>		}			</a:t>
            </a:r>
          </a:p>
          <a:p>
            <a:r>
              <a:rPr lang="en-US" sz="2400">
                <a:cs typeface="Times New Roman" pitchFamily="18" charset="0"/>
              </a:rPr>
              <a:t>The set of derived class constructor arguments may contain initialization values for the base class arguments</a:t>
            </a:r>
            <a:r>
              <a:rPr lang="en-US" sz="2400"/>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914400" y="381000"/>
            <a:ext cx="7772400" cy="1143000"/>
          </a:xfrm>
        </p:spPr>
        <p:txBody>
          <a:bodyPr/>
          <a:lstStyle/>
          <a:p>
            <a:r>
              <a:rPr lang="en-US"/>
              <a:t>Derived class DateTime</a:t>
            </a:r>
          </a:p>
        </p:txBody>
      </p:sp>
      <p:sp>
        <p:nvSpPr>
          <p:cNvPr id="32771" name="Rectangle 3"/>
          <p:cNvSpPr>
            <a:spLocks noGrp="1" noChangeArrowheads="1"/>
          </p:cNvSpPr>
          <p:nvPr>
            <p:ph type="body" idx="1"/>
          </p:nvPr>
        </p:nvSpPr>
        <p:spPr>
          <a:xfrm>
            <a:off x="685800" y="1676400"/>
            <a:ext cx="8458200" cy="4876800"/>
          </a:xfrm>
        </p:spPr>
        <p:txBody>
          <a:bodyPr/>
          <a:lstStyle/>
          <a:p>
            <a:pPr>
              <a:lnSpc>
                <a:spcPct val="90000"/>
              </a:lnSpc>
              <a:buFontTx/>
              <a:buNone/>
            </a:pPr>
            <a:r>
              <a:rPr lang="en-US" sz="2000">
                <a:solidFill>
                  <a:srgbClr val="000000"/>
                </a:solidFill>
              </a:rPr>
              <a:t>class DateTime : public Date // derived from base class Date</a:t>
            </a:r>
          </a:p>
          <a:p>
            <a:pPr>
              <a:lnSpc>
                <a:spcPct val="90000"/>
              </a:lnSpc>
              <a:buFontTx/>
              <a:buNone/>
            </a:pPr>
            <a:r>
              <a:rPr lang="en-US" sz="2000">
                <a:solidFill>
                  <a:srgbClr val="000000"/>
                </a:solidFill>
              </a:rPr>
              <a:t>{</a:t>
            </a:r>
          </a:p>
          <a:p>
            <a:pPr>
              <a:lnSpc>
                <a:spcPct val="90000"/>
              </a:lnSpc>
              <a:buFontTx/>
              <a:buNone/>
            </a:pPr>
            <a:r>
              <a:rPr lang="en-US" sz="2000">
                <a:solidFill>
                  <a:srgbClr val="000000"/>
                </a:solidFill>
              </a:rPr>
              <a:t>private:</a:t>
            </a:r>
          </a:p>
          <a:p>
            <a:pPr>
              <a:lnSpc>
                <a:spcPct val="90000"/>
              </a:lnSpc>
              <a:buFontTx/>
              <a:buNone/>
            </a:pPr>
            <a:r>
              <a:rPr lang="en-US" sz="1800">
                <a:solidFill>
                  <a:srgbClr val="000000"/>
                </a:solidFill>
              </a:rPr>
              <a:t>// additional data members</a:t>
            </a:r>
          </a:p>
          <a:p>
            <a:pPr>
              <a:lnSpc>
                <a:spcPct val="90000"/>
              </a:lnSpc>
              <a:buFontTx/>
              <a:buNone/>
            </a:pPr>
            <a:r>
              <a:rPr lang="en-US" sz="2000">
                <a:solidFill>
                  <a:srgbClr val="000000"/>
                </a:solidFill>
              </a:rPr>
              <a:t>int hour, minutes; 	</a:t>
            </a:r>
          </a:p>
          <a:p>
            <a:pPr>
              <a:lnSpc>
                <a:spcPct val="90000"/>
              </a:lnSpc>
              <a:buFontTx/>
              <a:buNone/>
            </a:pPr>
            <a:r>
              <a:rPr lang="en-US" sz="2000">
                <a:solidFill>
                  <a:srgbClr val="000000"/>
                </a:solidFill>
              </a:rPr>
              <a:t>public: </a:t>
            </a:r>
          </a:p>
          <a:p>
            <a:pPr>
              <a:lnSpc>
                <a:spcPct val="90000"/>
              </a:lnSpc>
              <a:buFontTx/>
              <a:buNone/>
            </a:pPr>
            <a:r>
              <a:rPr lang="en-US" sz="2000">
                <a:solidFill>
                  <a:srgbClr val="000000"/>
                </a:solidFill>
              </a:rPr>
              <a:t>// </a:t>
            </a:r>
            <a:r>
              <a:rPr lang="en-US" sz="1800">
                <a:solidFill>
                  <a:srgbClr val="000000"/>
                </a:solidFill>
              </a:rPr>
              <a:t>additional member functions</a:t>
            </a:r>
          </a:p>
          <a:p>
            <a:pPr>
              <a:lnSpc>
                <a:spcPct val="90000"/>
              </a:lnSpc>
              <a:buFontTx/>
              <a:buNone/>
            </a:pPr>
            <a:r>
              <a:rPr lang="en-US" sz="2000">
                <a:solidFill>
                  <a:srgbClr val="000000"/>
                </a:solidFill>
              </a:rPr>
              <a:t>void DateTime(); </a:t>
            </a:r>
            <a:r>
              <a:rPr lang="en-US" sz="1800">
                <a:solidFill>
                  <a:srgbClr val="000000"/>
                </a:solidFill>
              </a:rPr>
              <a:t>//default constructor</a:t>
            </a:r>
          </a:p>
          <a:p>
            <a:pPr>
              <a:lnSpc>
                <a:spcPct val="90000"/>
              </a:lnSpc>
              <a:buFontTx/>
              <a:buNone/>
            </a:pPr>
            <a:r>
              <a:rPr lang="en-US" sz="2000">
                <a:solidFill>
                  <a:srgbClr val="000000"/>
                </a:solidFill>
              </a:rPr>
              <a:t>void DateTime(const char* mm_dd_yy, int h, int mi); </a:t>
            </a:r>
            <a:r>
              <a:rPr lang="en-US" sz="1800">
                <a:solidFill>
                  <a:srgbClr val="000000"/>
                </a:solidFill>
              </a:rPr>
              <a:t>// constructor</a:t>
            </a:r>
          </a:p>
          <a:p>
            <a:pPr>
              <a:lnSpc>
                <a:spcPct val="90000"/>
              </a:lnSpc>
              <a:buFontTx/>
              <a:buNone/>
            </a:pPr>
            <a:r>
              <a:rPr lang="en-US" sz="2000">
                <a:solidFill>
                  <a:srgbClr val="000000"/>
                </a:solidFill>
              </a:rPr>
              <a:t>void setTime(int h, int m);</a:t>
            </a:r>
          </a:p>
          <a:p>
            <a:pPr>
              <a:lnSpc>
                <a:spcPct val="90000"/>
              </a:lnSpc>
              <a:buFontTx/>
              <a:buNone/>
            </a:pPr>
            <a:r>
              <a:rPr lang="en-US" sz="2000">
                <a:solidFill>
                  <a:srgbClr val="000000"/>
                </a:solidFill>
              </a:rPr>
              <a:t>void addMinutes(int m);</a:t>
            </a:r>
          </a:p>
          <a:p>
            <a:pPr>
              <a:lnSpc>
                <a:spcPct val="90000"/>
              </a:lnSpc>
              <a:buFontTx/>
              <a:buNone/>
            </a:pPr>
            <a:r>
              <a:rPr lang="en-US" sz="2000">
                <a:solidFill>
                  <a:srgbClr val="000000"/>
                </a:solidFill>
              </a:rPr>
              <a:t>void addHours(int h);</a:t>
            </a:r>
          </a:p>
          <a:p>
            <a:pPr>
              <a:lnSpc>
                <a:spcPct val="90000"/>
              </a:lnSpc>
              <a:buFontTx/>
              <a:buNone/>
            </a:pPr>
            <a:r>
              <a:rPr lang="en-US" sz="2000">
                <a:solidFill>
                  <a:srgbClr val="000000"/>
                </a:solidFill>
              </a:rPr>
              <a:t>void display(void) const; 		</a:t>
            </a:r>
            <a:r>
              <a:rPr lang="en-US" sz="1800">
                <a:solidFill>
                  <a:srgbClr val="000000"/>
                </a:solidFill>
              </a:rPr>
              <a:t>// overrides Date::display()</a:t>
            </a:r>
          </a:p>
          <a:p>
            <a:pPr>
              <a:lnSpc>
                <a:spcPct val="90000"/>
              </a:lnSpc>
              <a:buFontTx/>
              <a:buNone/>
            </a:pPr>
            <a:r>
              <a:rPr lang="en-US" sz="2000">
                <a:solidFill>
                  <a:srgbClr val="000000"/>
                </a:solidFill>
              </a:rPr>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914400" y="0"/>
            <a:ext cx="7772400" cy="1143000"/>
          </a:xfrm>
        </p:spPr>
        <p:txBody>
          <a:bodyPr/>
          <a:lstStyle/>
          <a:p>
            <a:r>
              <a:rPr lang="sv-SE"/>
              <a:t>Derived Class DateTime</a:t>
            </a:r>
          </a:p>
        </p:txBody>
      </p:sp>
      <p:sp>
        <p:nvSpPr>
          <p:cNvPr id="33795" name="Rectangle 3"/>
          <p:cNvSpPr>
            <a:spLocks noGrp="1" noChangeArrowheads="1"/>
          </p:cNvSpPr>
          <p:nvPr>
            <p:ph type="body" idx="1"/>
          </p:nvPr>
        </p:nvSpPr>
        <p:spPr>
          <a:xfrm>
            <a:off x="457200" y="990600"/>
            <a:ext cx="8686800" cy="5867400"/>
          </a:xfrm>
        </p:spPr>
        <p:txBody>
          <a:bodyPr/>
          <a:lstStyle/>
          <a:p>
            <a:pPr>
              <a:buFontTx/>
              <a:buNone/>
            </a:pPr>
            <a:r>
              <a:rPr lang="sv-SE" sz="2400"/>
              <a:t>DateTime::DateTime(const char * mm_dd_yy, int h, int mi)</a:t>
            </a:r>
          </a:p>
          <a:p>
            <a:pPr>
              <a:buFontTx/>
              <a:buNone/>
            </a:pPr>
            <a:r>
              <a:rPr lang="sv-SE" sz="2400"/>
              <a:t>   : Date(mm_dd_yy) , hours(h) , minutes(mi)</a:t>
            </a:r>
          </a:p>
          <a:p>
            <a:pPr>
              <a:buFontTx/>
              <a:buNone/>
            </a:pPr>
            <a:r>
              <a:rPr lang="sv-SE" sz="2400"/>
              <a:t>      // invokes the constructor Date(const char* mmddyy) {}</a:t>
            </a:r>
          </a:p>
          <a:p>
            <a:pPr>
              <a:buFontTx/>
              <a:buNone/>
            </a:pPr>
            <a:endParaRPr lang="sv-SE" sz="2400"/>
          </a:p>
          <a:p>
            <a:pPr>
              <a:buFontTx/>
              <a:buNone/>
            </a:pPr>
            <a:r>
              <a:rPr lang="sv-SE" sz="2400"/>
              <a:t>void DateTime::display() const {</a:t>
            </a:r>
          </a:p>
          <a:p>
            <a:pPr>
              <a:buFontTx/>
              <a:buNone/>
            </a:pPr>
            <a:r>
              <a:rPr lang="sv-SE" sz="2400"/>
              <a:t>//add the code for displaying the date and time .</a:t>
            </a:r>
          </a:p>
          <a:p>
            <a:pPr>
              <a:buFontTx/>
              <a:buNone/>
            </a:pPr>
            <a:r>
              <a:rPr lang="sv-SE" sz="2400"/>
              <a:t>//Hint : cout&lt;&lt;(Date&amp;)(*this)&lt;&lt;endl;  will display the date</a:t>
            </a:r>
          </a:p>
          <a:p>
            <a:pPr>
              <a:buFontTx/>
              <a:buNone/>
            </a:pPr>
            <a:r>
              <a:rPr lang="sv-SE" sz="2400"/>
              <a:t>}</a:t>
            </a:r>
          </a:p>
          <a:p>
            <a:pPr>
              <a:buFontTx/>
              <a:buNone/>
            </a:pPr>
            <a:endParaRPr lang="sv-SE" sz="2400"/>
          </a:p>
          <a:p>
            <a:pPr>
              <a:buFontTx/>
              <a:buNone/>
            </a:pPr>
            <a:r>
              <a:rPr lang="sv-SE" sz="2400"/>
              <a:t>void DateTime::AddHours(int h) {</a:t>
            </a:r>
          </a:p>
          <a:p>
            <a:pPr>
              <a:buFontTx/>
              <a:buNone/>
            </a:pPr>
            <a:r>
              <a:rPr lang="sv-SE" sz="2400"/>
              <a:t>//make sure that if the hours goes more than 24 you have to add 1 day</a:t>
            </a:r>
          </a:p>
          <a:p>
            <a:pPr>
              <a:buFontTx/>
              <a:buNone/>
            </a:pPr>
            <a:r>
              <a:rPr lang="sv-SE" sz="2400"/>
              <a:t>// and you can do that as follows (*this) += 1;</a:t>
            </a:r>
          </a:p>
          <a:p>
            <a:pPr>
              <a:buFontTx/>
              <a:buNone/>
            </a:pPr>
            <a:r>
              <a:rPr lang="sv-SE" sz="2400"/>
              <a:t>}</a:t>
            </a:r>
            <a:endParaRPr lang="en-US" sz="20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85800" y="381000"/>
            <a:ext cx="7772400" cy="1143000"/>
          </a:xfrm>
        </p:spPr>
        <p:txBody>
          <a:bodyPr/>
          <a:lstStyle/>
          <a:p>
            <a:r>
              <a:rPr lang="sv-SE"/>
              <a:t>Derived Class DateTime</a:t>
            </a:r>
          </a:p>
        </p:txBody>
      </p:sp>
      <p:sp>
        <p:nvSpPr>
          <p:cNvPr id="34819" name="Rectangle 3"/>
          <p:cNvSpPr>
            <a:spLocks noGrp="1" noChangeArrowheads="1"/>
          </p:cNvSpPr>
          <p:nvPr>
            <p:ph type="body" idx="1"/>
          </p:nvPr>
        </p:nvSpPr>
        <p:spPr>
          <a:xfrm>
            <a:off x="381000" y="1447800"/>
            <a:ext cx="8458200" cy="5257800"/>
          </a:xfrm>
        </p:spPr>
        <p:txBody>
          <a:bodyPr/>
          <a:lstStyle/>
          <a:p>
            <a:pPr>
              <a:buFontTx/>
              <a:buNone/>
            </a:pPr>
            <a:r>
              <a:rPr lang="sv-SE"/>
              <a:t>int main(){</a:t>
            </a:r>
          </a:p>
          <a:p>
            <a:pPr>
              <a:buFontTx/>
              <a:buNone/>
            </a:pPr>
            <a:r>
              <a:rPr lang="sv-SE"/>
              <a:t>	DateTime  dt(”11/06/01”,20,15);  </a:t>
            </a:r>
            <a:r>
              <a:rPr lang="sv-SE" sz="2400"/>
              <a:t>//constructor </a:t>
            </a:r>
            <a:r>
              <a:rPr lang="sv-SE"/>
              <a:t>dt+=5;   </a:t>
            </a:r>
            <a:r>
              <a:rPr lang="sv-SE" sz="2400"/>
              <a:t>// operator+=() of class Date</a:t>
            </a:r>
          </a:p>
          <a:p>
            <a:pPr>
              <a:buFontTx/>
              <a:buNone/>
            </a:pPr>
            <a:r>
              <a:rPr lang="sv-SE"/>
              <a:t>	cout &lt;&lt; ”Date is: ” &lt;&lt; justdt&lt;&lt;endl;</a:t>
            </a:r>
          </a:p>
          <a:p>
            <a:pPr>
              <a:buFontTx/>
              <a:buNone/>
            </a:pPr>
            <a:r>
              <a:rPr lang="sv-SE"/>
              <a:t>	dt.AddHours(2);   </a:t>
            </a:r>
            <a:r>
              <a:rPr lang="sv-SE" sz="2400"/>
              <a:t>// AddHours() of class DateTime</a:t>
            </a:r>
          </a:p>
          <a:p>
            <a:pPr>
              <a:buFontTx/>
              <a:buNone/>
            </a:pPr>
            <a:r>
              <a:rPr lang="sv-SE"/>
              <a:t>	dt.display();   </a:t>
            </a:r>
            <a:r>
              <a:rPr lang="sv-SE" sz="2400"/>
              <a:t>// display() of class DateTime</a:t>
            </a:r>
          </a:p>
          <a:p>
            <a:pPr>
              <a:buFontTx/>
              <a:buNone/>
            </a:pPr>
            <a:r>
              <a:rPr lang="sv-SE"/>
              <a:t>	return 0;</a:t>
            </a:r>
          </a:p>
          <a:p>
            <a:pPr>
              <a:buFontTx/>
              <a:buNone/>
            </a:pPr>
            <a:r>
              <a:rPr lang="sv-SE"/>
              <a:t>}</a:t>
            </a:r>
            <a:endParaRPr lang="en-US"/>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340</TotalTime>
  <Words>931</Words>
  <Application>Microsoft PowerPoint</Application>
  <PresentationFormat>On-screen Show (4:3)</PresentationFormat>
  <Paragraphs>249</Paragraphs>
  <Slides>20</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5" baseType="lpstr">
      <vt:lpstr>Times New Roman</vt:lpstr>
      <vt:lpstr>Marlett</vt:lpstr>
      <vt:lpstr>Arial</vt:lpstr>
      <vt:lpstr>Blank Presentation</vt:lpstr>
      <vt:lpstr>Microsoft Clip Gallery</vt:lpstr>
      <vt:lpstr>S.T.E.S &amp; Co-Op Edu. Society Ltd., Science Sr. College, Shahada</vt:lpstr>
      <vt:lpstr>Inheritance</vt:lpstr>
      <vt:lpstr>Inheritance</vt:lpstr>
      <vt:lpstr>Inheritance</vt:lpstr>
      <vt:lpstr>Class and Instance Hierarchy</vt:lpstr>
      <vt:lpstr>Single/Multiple Inheritance</vt:lpstr>
      <vt:lpstr>Virtual Inheritance</vt:lpstr>
      <vt:lpstr>Derivation Hierarchy</vt:lpstr>
      <vt:lpstr>Class Derivation</vt:lpstr>
      <vt:lpstr>Class Derivation</vt:lpstr>
      <vt:lpstr>Class Derivation</vt:lpstr>
      <vt:lpstr>Simple Inheritance - Example</vt:lpstr>
      <vt:lpstr>Derived Class – Public Inheritance</vt:lpstr>
      <vt:lpstr>Derived Class-Public Inheritance</vt:lpstr>
      <vt:lpstr>Visibility rules</vt:lpstr>
      <vt:lpstr>Class Derivation   Constructors and Destructors </vt:lpstr>
      <vt:lpstr>Inherited Member Initialization</vt:lpstr>
      <vt:lpstr>Derived class DateTime</vt:lpstr>
      <vt:lpstr>Derived Class DateTime</vt:lpstr>
      <vt:lpstr>Derived Class DateTime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 Inheritance</dc:title>
  <dc:creator>Florina Comanescu</dc:creator>
  <cp:lastModifiedBy>aa</cp:lastModifiedBy>
  <cp:revision>54</cp:revision>
  <dcterms:created xsi:type="dcterms:W3CDTF">2001-10-27T21:41:10Z</dcterms:created>
  <dcterms:modified xsi:type="dcterms:W3CDTF">2019-09-11T09:48:39Z</dcterms:modified>
</cp:coreProperties>
</file>