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69" r:id="rId6"/>
    <p:sldId id="270" r:id="rId7"/>
    <p:sldId id="259" r:id="rId8"/>
    <p:sldId id="260" r:id="rId9"/>
    <p:sldId id="263" r:id="rId10"/>
    <p:sldId id="265" r:id="rId11"/>
    <p:sldId id="266" r:id="rId12"/>
    <p:sldId id="267" r:id="rId13"/>
    <p:sldId id="268"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11 Sep  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11 Sep  2019</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 Sep  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11 Sep  2019</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62500" lnSpcReduction="20000"/>
          </a:bodyPr>
          <a:lstStyle/>
          <a:p>
            <a:r>
              <a:rPr lang="en-US" sz="4600" b="1" dirty="0" smtClean="0"/>
              <a:t>Presented by</a:t>
            </a:r>
          </a:p>
          <a:p>
            <a:r>
              <a:rPr lang="en-US" sz="4600" b="1" dirty="0" smtClean="0"/>
              <a:t>Pradnya V. Dhivare</a:t>
            </a:r>
          </a:p>
          <a:p>
            <a:r>
              <a:rPr lang="en-US" sz="4600" b="1" dirty="0" smtClean="0"/>
              <a:t>(Dept. of Biotechnology)</a:t>
            </a:r>
          </a:p>
          <a:p>
            <a:endParaRPr lang="en-US" sz="3600" dirty="0"/>
          </a:p>
        </p:txBody>
      </p:sp>
      <p:sp>
        <p:nvSpPr>
          <p:cNvPr id="2" name="Title 1"/>
          <p:cNvSpPr>
            <a:spLocks noGrp="1"/>
          </p:cNvSpPr>
          <p:nvPr>
            <p:ph type="ctrTitle"/>
          </p:nvPr>
        </p:nvSpPr>
        <p:spPr>
          <a:xfrm>
            <a:off x="762000" y="304800"/>
            <a:ext cx="7772400" cy="1981199"/>
          </a:xfrm>
          <a:solidFill>
            <a:schemeClr val="accent5">
              <a:lumMod val="40000"/>
              <a:lumOff val="60000"/>
            </a:schemeClr>
          </a:solidFill>
        </p:spPr>
        <p:txBody>
          <a:bodyPr/>
          <a:lstStyle/>
          <a:p>
            <a:r>
              <a:rPr lang="en-US" dirty="0" smtClean="0"/>
              <a:t>T.Y.Biotechnology</a:t>
            </a:r>
            <a:br>
              <a:rPr lang="en-US" dirty="0" smtClean="0"/>
            </a:br>
            <a:r>
              <a:rPr lang="en-US" dirty="0" smtClean="0"/>
              <a:t>Sub-Agriculture Biotechnology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Nitrogen Fixation and Biofertilizer</a:t>
            </a:r>
            <a:endParaRPr lang="en-US" dirty="0"/>
          </a:p>
        </p:txBody>
      </p:sp>
      <p:sp>
        <p:nvSpPr>
          <p:cNvPr id="3" name="Content Placeholder 2"/>
          <p:cNvSpPr>
            <a:spLocks noGrp="1"/>
          </p:cNvSpPr>
          <p:nvPr>
            <p:ph sz="quarter" idx="1"/>
          </p:nvPr>
        </p:nvSpPr>
        <p:spPr/>
        <p:txBody>
          <a:bodyPr>
            <a:normAutofit/>
          </a:bodyPr>
          <a:lstStyle/>
          <a:p>
            <a:r>
              <a:rPr lang="en-US" b="1" dirty="0" smtClean="0"/>
              <a:t>Definition of Nitrogen Fixation:</a:t>
            </a:r>
          </a:p>
          <a:p>
            <a:r>
              <a:rPr lang="en-US" b="1" dirty="0" smtClean="0"/>
              <a:t>Nitrogen fixation</a:t>
            </a:r>
            <a:r>
              <a:rPr lang="en-US" dirty="0" smtClean="0"/>
              <a:t> is a process by which </a:t>
            </a:r>
            <a:r>
              <a:rPr lang="en-US" b="1" dirty="0" smtClean="0"/>
              <a:t>nitrogen</a:t>
            </a:r>
            <a:r>
              <a:rPr lang="en-US" dirty="0" smtClean="0"/>
              <a:t> in the air is converted into ammonia (NH</a:t>
            </a:r>
            <a:r>
              <a:rPr lang="en-US" baseline="-25000" dirty="0" smtClean="0"/>
              <a:t>3</a:t>
            </a:r>
            <a:r>
              <a:rPr lang="en-US" dirty="0" smtClean="0"/>
              <a:t>) or related nitrogenous compounds by </a:t>
            </a:r>
            <a:r>
              <a:rPr lang="en-US" dirty="0" smtClean="0">
                <a:latin typeface="+mj-lt"/>
              </a:rPr>
              <a:t>some</a:t>
            </a:r>
            <a:r>
              <a:rPr lang="en-US" dirty="0" smtClean="0"/>
              <a:t> </a:t>
            </a:r>
            <a:r>
              <a:rPr lang="en-US" b="1" dirty="0" smtClean="0"/>
              <a:t>nitrogen</a:t>
            </a:r>
            <a:r>
              <a:rPr lang="en-US" dirty="0" smtClean="0"/>
              <a:t>-</a:t>
            </a:r>
            <a:r>
              <a:rPr lang="en-US" b="1" dirty="0" smtClean="0"/>
              <a:t>fixing</a:t>
            </a:r>
            <a:r>
              <a:rPr lang="en-US" dirty="0" smtClean="0"/>
              <a:t> bacteria have symbiotic relationships with some </a:t>
            </a:r>
            <a:r>
              <a:rPr lang="en-US" b="1" dirty="0" smtClean="0"/>
              <a:t>plant</a:t>
            </a:r>
            <a:r>
              <a:rPr lang="en-US" dirty="0" smtClean="0"/>
              <a:t> groups, especially legumes.</a:t>
            </a:r>
          </a:p>
          <a:p>
            <a:r>
              <a:rPr lang="en-US" sz="2800" b="1" dirty="0" smtClean="0">
                <a:latin typeface="+mj-lt"/>
              </a:rPr>
              <a:t>The prokaryotes/microorganism are called nitrogen fixer.</a:t>
            </a:r>
            <a:endParaRPr lang="en-US" sz="2800" b="1"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descr="C:\Users\aa\Desktop\download (2).jpg"/>
          <p:cNvPicPr>
            <a:picLocks noGrp="1" noChangeAspect="1" noChangeArrowheads="1"/>
          </p:cNvPicPr>
          <p:nvPr>
            <p:ph sz="quarter" idx="1"/>
          </p:nvPr>
        </p:nvPicPr>
        <p:blipFill>
          <a:blip r:embed="rId2"/>
          <a:srcRect/>
          <a:stretch>
            <a:fillRect/>
          </a:stretch>
        </p:blipFill>
        <p:spPr bwMode="auto">
          <a:xfrm>
            <a:off x="1211320" y="1981200"/>
            <a:ext cx="6667500" cy="37338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Symbiotic Nitrogen Fixation</a:t>
            </a:r>
            <a:endParaRPr lang="en-US" dirty="0"/>
          </a:p>
        </p:txBody>
      </p:sp>
      <p:sp>
        <p:nvSpPr>
          <p:cNvPr id="3" name="Content Placeholder 2"/>
          <p:cNvSpPr>
            <a:spLocks noGrp="1"/>
          </p:cNvSpPr>
          <p:nvPr>
            <p:ph sz="quarter" idx="1"/>
          </p:nvPr>
        </p:nvSpPr>
        <p:spPr/>
        <p:txBody>
          <a:bodyPr>
            <a:normAutofit/>
          </a:bodyPr>
          <a:lstStyle/>
          <a:p>
            <a:r>
              <a:rPr lang="en-US" dirty="0" smtClean="0"/>
              <a:t>Definition : </a:t>
            </a:r>
            <a:r>
              <a:rPr lang="en-US" b="1" dirty="0" smtClean="0"/>
              <a:t>Symbiotic nitrogen fixation</a:t>
            </a:r>
            <a:r>
              <a:rPr lang="en-US" dirty="0" smtClean="0"/>
              <a:t> is part of a mutualistic relationship in which plants provide a niche and fixed carbon to bacteria in exchange for fixed </a:t>
            </a:r>
            <a:r>
              <a:rPr lang="en-US" b="1" dirty="0" smtClean="0"/>
              <a:t>nitrogen</a:t>
            </a:r>
            <a:r>
              <a:rPr lang="en-US" dirty="0" smtClean="0"/>
              <a:t>.</a:t>
            </a:r>
          </a:p>
          <a:p>
            <a:r>
              <a:rPr lang="en-US" dirty="0" smtClean="0"/>
              <a:t>Examples of </a:t>
            </a:r>
            <a:r>
              <a:rPr lang="en-US" b="1" dirty="0" smtClean="0"/>
              <a:t>symbiotic nitrogen</a:t>
            </a:r>
            <a:r>
              <a:rPr lang="en-US" dirty="0" smtClean="0"/>
              <a:t>-</a:t>
            </a:r>
            <a:r>
              <a:rPr lang="en-US" b="1" dirty="0" smtClean="0"/>
              <a:t>fixing bacteria</a:t>
            </a:r>
            <a:r>
              <a:rPr lang="en-US" dirty="0" smtClean="0"/>
              <a:t> include Rhizobium, which is associated with plants in the pea family, and various Azospirillum species, which are associated with cereal grasses.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b="1" dirty="0" smtClean="0"/>
              <a:t>Mechanism of N</a:t>
            </a:r>
            <a:r>
              <a:rPr lang="en-US" b="1" baseline="-25000" dirty="0" smtClean="0"/>
              <a:t>2</a:t>
            </a:r>
            <a:r>
              <a:rPr lang="en-US" b="1" dirty="0" smtClean="0"/>
              <a:t> Fixation</a:t>
            </a:r>
            <a:br>
              <a:rPr lang="en-US" b="1" dirty="0" smtClean="0"/>
            </a:br>
            <a:endParaRPr lang="en-US" dirty="0"/>
          </a:p>
        </p:txBody>
      </p:sp>
      <p:pic>
        <p:nvPicPr>
          <p:cNvPr id="8194" name="Picture 2" descr="C:\Users\aa\Desktop\091_large.jpg"/>
          <p:cNvPicPr>
            <a:picLocks noGrp="1" noChangeAspect="1" noChangeArrowheads="1"/>
          </p:cNvPicPr>
          <p:nvPr>
            <p:ph sz="quarter" idx="1"/>
          </p:nvPr>
        </p:nvPicPr>
        <p:blipFill>
          <a:blip r:embed="rId2"/>
          <a:stretch>
            <a:fillRect/>
          </a:stretch>
        </p:blipFill>
        <p:spPr bwMode="auto">
          <a:xfrm>
            <a:off x="301625" y="1986890"/>
            <a:ext cx="8504238" cy="365257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Dinitrogenase complex</a:t>
            </a:r>
            <a:endParaRPr lang="en-US" dirty="0"/>
          </a:p>
        </p:txBody>
      </p:sp>
      <p:pic>
        <p:nvPicPr>
          <p:cNvPr id="9218" name="Picture 2" descr="C:\Users\aa\Desktop\092_large.jpg"/>
          <p:cNvPicPr>
            <a:picLocks noGrp="1" noChangeAspect="1" noChangeArrowheads="1"/>
          </p:cNvPicPr>
          <p:nvPr>
            <p:ph sz="quarter" idx="1"/>
          </p:nvPr>
        </p:nvPicPr>
        <p:blipFill>
          <a:blip r:embed="rId2"/>
          <a:stretch>
            <a:fillRect/>
          </a:stretch>
        </p:blipFill>
        <p:spPr bwMode="auto">
          <a:xfrm>
            <a:off x="984624" y="1527175"/>
            <a:ext cx="7138240" cy="4572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Rhizobium symbiosis</a:t>
            </a:r>
            <a:endParaRPr lang="en-US" dirty="0"/>
          </a:p>
        </p:txBody>
      </p:sp>
      <p:sp>
        <p:nvSpPr>
          <p:cNvPr id="3" name="Content Placeholder 2"/>
          <p:cNvSpPr>
            <a:spLocks noGrp="1"/>
          </p:cNvSpPr>
          <p:nvPr>
            <p:ph sz="quarter" idx="1"/>
          </p:nvPr>
        </p:nvSpPr>
        <p:spPr/>
        <p:txBody>
          <a:bodyPr/>
          <a:lstStyle/>
          <a:p>
            <a:r>
              <a:rPr lang="en-US" b="1" dirty="0" smtClean="0"/>
              <a:t>Rhizobium</a:t>
            </a:r>
            <a:r>
              <a:rPr lang="en-US" dirty="0" smtClean="0"/>
              <a:t> is a genus of Gram-negative soil bacteria that fix </a:t>
            </a:r>
            <a:r>
              <a:rPr lang="en-US" b="1" dirty="0" smtClean="0"/>
              <a:t>nitrogen</a:t>
            </a:r>
            <a:r>
              <a:rPr lang="en-US" dirty="0" smtClean="0"/>
              <a:t>.</a:t>
            </a:r>
          </a:p>
          <a:p>
            <a:r>
              <a:rPr lang="en-US" dirty="0" smtClean="0"/>
              <a:t> The bacteria colonize </a:t>
            </a:r>
            <a:r>
              <a:rPr lang="en-US" b="1" dirty="0" smtClean="0"/>
              <a:t>plant</a:t>
            </a:r>
            <a:r>
              <a:rPr lang="en-US" dirty="0" smtClean="0"/>
              <a:t> cells within root </a:t>
            </a:r>
            <a:r>
              <a:rPr lang="en-US" b="1" dirty="0" smtClean="0"/>
              <a:t>nodules</a:t>
            </a:r>
            <a:r>
              <a:rPr lang="en-US" dirty="0" smtClean="0"/>
              <a:t>, where they convert atmospheric </a:t>
            </a:r>
            <a:r>
              <a:rPr lang="en-US" b="1" dirty="0" smtClean="0"/>
              <a:t>nitrogen</a:t>
            </a:r>
            <a:r>
              <a:rPr lang="en-US" dirty="0" smtClean="0"/>
              <a:t> into ammonia using the enzyme nitrogenase and then provide organic nitrogenous compounds such as glutamine or ureides to the </a:t>
            </a:r>
            <a:r>
              <a:rPr lang="en-US" b="1" dirty="0" smtClean="0"/>
              <a:t>plant</a:t>
            </a:r>
            <a:r>
              <a:rPr lang="en-US" dirty="0" smtClean="0"/>
              <a: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ln>
            <a:solidFill>
              <a:schemeClr val="accent1"/>
            </a:solidFill>
          </a:ln>
        </p:spPr>
        <p:txBody>
          <a:bodyPr>
            <a:normAutofit/>
          </a:bodyPr>
          <a:lstStyle/>
          <a:p>
            <a:r>
              <a:rPr lang="en-US" b="1" dirty="0" smtClean="0"/>
              <a:t>Rhizobia</a:t>
            </a:r>
            <a:r>
              <a:rPr lang="en-US" dirty="0" smtClean="0"/>
              <a:t> are found in the soil and after infection, produce nodules in the legume where they fix </a:t>
            </a:r>
            <a:r>
              <a:rPr lang="en-US" b="1" dirty="0" smtClean="0"/>
              <a:t>nitrogen</a:t>
            </a:r>
            <a:r>
              <a:rPr lang="en-US" dirty="0" smtClean="0"/>
              <a:t> gas (N</a:t>
            </a:r>
            <a:r>
              <a:rPr lang="en-US" baseline="-25000" dirty="0" smtClean="0"/>
              <a:t>2</a:t>
            </a:r>
            <a:r>
              <a:rPr lang="en-US" dirty="0" smtClean="0"/>
              <a:t>) from the atmosphere turning it into a more readily useful form of </a:t>
            </a:r>
            <a:r>
              <a:rPr lang="en-US" b="1" dirty="0" smtClean="0"/>
              <a:t>nitrogen</a:t>
            </a:r>
            <a:r>
              <a:rPr lang="en-US" dirty="0" smtClean="0"/>
              <a:t>. From here, the </a:t>
            </a:r>
            <a:r>
              <a:rPr lang="en-US" b="1" dirty="0" smtClean="0"/>
              <a:t>nitrogen</a:t>
            </a:r>
            <a:r>
              <a:rPr lang="en-US" dirty="0" smtClean="0"/>
              <a:t> is exported from nodules and used for growth in the legume. </a:t>
            </a:r>
          </a:p>
          <a:p>
            <a:r>
              <a:rPr lang="en-US" dirty="0" smtClean="0"/>
              <a:t>Example of Rhizobia-</a:t>
            </a:r>
          </a:p>
          <a:p>
            <a:r>
              <a:rPr lang="en-US" i="1" dirty="0" smtClean="0"/>
              <a:t>Rhizobium leguminosarum</a:t>
            </a:r>
          </a:p>
          <a:p>
            <a:r>
              <a:rPr lang="en-US" i="1" dirty="0" smtClean="0"/>
              <a:t>Rhizobium meliloti</a:t>
            </a:r>
            <a:endParaRPr lang="en-US"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 of Rhizobium</a:t>
            </a:r>
            <a:endParaRPr lang="en-US" dirty="0"/>
          </a:p>
        </p:txBody>
      </p:sp>
      <p:pic>
        <p:nvPicPr>
          <p:cNvPr id="4098" name="Picture 2" descr="C:\Users\aa\Desktop\maxresdefault.jpg"/>
          <p:cNvPicPr>
            <a:picLocks noGrp="1" noChangeAspect="1" noChangeArrowheads="1"/>
          </p:cNvPicPr>
          <p:nvPr>
            <p:ph sz="quarter" idx="1"/>
          </p:nvPr>
        </p:nvPicPr>
        <p:blipFill>
          <a:blip r:embed="rId2"/>
          <a:stretch>
            <a:fillRect/>
          </a:stretch>
        </p:blipFill>
        <p:spPr bwMode="auto">
          <a:xfrm>
            <a:off x="489744" y="1527175"/>
            <a:ext cx="8128000" cy="4572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Legum</a:t>
            </a:r>
            <a:endParaRPr lang="en-US" dirty="0"/>
          </a:p>
        </p:txBody>
      </p:sp>
      <p:pic>
        <p:nvPicPr>
          <p:cNvPr id="6147" name="Picture 3" descr="C:\Users\aa\Desktop\download (3).jpg"/>
          <p:cNvPicPr>
            <a:picLocks noGrp="1" noChangeAspect="1" noChangeArrowheads="1"/>
          </p:cNvPicPr>
          <p:nvPr>
            <p:ph sz="quarter" idx="1"/>
          </p:nvPr>
        </p:nvPicPr>
        <p:blipFill>
          <a:blip r:embed="rId2"/>
          <a:srcRect/>
          <a:stretch>
            <a:fillRect/>
          </a:stretch>
        </p:blipFill>
        <p:spPr bwMode="auto">
          <a:xfrm>
            <a:off x="838200" y="1828800"/>
            <a:ext cx="7239000" cy="3733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Nodule Development</a:t>
            </a:r>
            <a:endParaRPr lang="en-US" dirty="0"/>
          </a:p>
        </p:txBody>
      </p:sp>
      <p:pic>
        <p:nvPicPr>
          <p:cNvPr id="7170" name="Picture 2" descr="C:\Users\aa\Desktop\image1017.jpg"/>
          <p:cNvPicPr>
            <a:picLocks noGrp="1" noChangeAspect="1" noChangeArrowheads="1"/>
          </p:cNvPicPr>
          <p:nvPr>
            <p:ph sz="quarter" idx="1"/>
          </p:nvPr>
        </p:nvPicPr>
        <p:blipFill>
          <a:blip r:embed="rId2"/>
          <a:srcRect/>
          <a:stretch>
            <a:fillRect/>
          </a:stretch>
        </p:blipFill>
        <p:spPr bwMode="auto">
          <a:xfrm>
            <a:off x="457200" y="1752600"/>
            <a:ext cx="8229600" cy="3505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Symbiotic Nitrogen fixation</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Microorganisms which pass independent life and fix atmospheric nitrogen are known as free living diazotrophs.</a:t>
            </a:r>
          </a:p>
          <a:p>
            <a:r>
              <a:rPr lang="en-US" dirty="0" smtClean="0"/>
              <a:t> There are two groups of such micro-organisms : bacteria and cyanobacteria (blue-green algae).</a:t>
            </a:r>
          </a:p>
          <a:p>
            <a:r>
              <a:rPr lang="en-US" dirty="0" smtClean="0"/>
              <a:t> Based on the mode of nutrition (carbon, nitrogen and oxygen and requirement of reducing groups) bacteria are divided into </a:t>
            </a:r>
            <a:r>
              <a:rPr lang="en-US" i="1" dirty="0" smtClean="0"/>
              <a:t>(i)</a:t>
            </a:r>
            <a:r>
              <a:rPr lang="en-US" dirty="0" smtClean="0"/>
              <a:t> aerobic bacteria </a:t>
            </a:r>
            <a:r>
              <a:rPr lang="en-US" i="1" dirty="0" smtClean="0"/>
              <a:t>(Azonomas, Azotobacter, Beijerinckia, Mycobacterium, Methylomonas)</a:t>
            </a:r>
          </a:p>
          <a:p>
            <a:r>
              <a:rPr lang="en-US" i="1" dirty="0" smtClean="0"/>
              <a:t>(ii)</a:t>
            </a:r>
            <a:r>
              <a:rPr lang="en-US" dirty="0" smtClean="0"/>
              <a:t> facultative anaerobic bacteria (</a:t>
            </a:r>
            <a:r>
              <a:rPr lang="en-US" i="1" dirty="0" smtClean="0"/>
              <a:t>Bacillus,  Enterobacter, Klebsiella, </a:t>
            </a:r>
            <a:r>
              <a:rPr lang="en-US" dirty="0" smtClean="0"/>
              <a:t> etc.)</a:t>
            </a:r>
          </a:p>
          <a:p>
            <a:r>
              <a:rPr lang="en-US" dirty="0" smtClean="0"/>
              <a:t> </a:t>
            </a:r>
            <a:r>
              <a:rPr lang="en-US" i="1" dirty="0" smtClean="0"/>
              <a:t>(iii)</a:t>
            </a:r>
            <a:r>
              <a:rPr lang="en-US" dirty="0" smtClean="0"/>
              <a:t> anaerobic bacteria (</a:t>
            </a:r>
            <a:r>
              <a:rPr lang="en-US" i="1" dirty="0" smtClean="0"/>
              <a:t>Clostridium, Desulfovibrio,</a:t>
            </a:r>
            <a:r>
              <a:rPr lang="en-US" dirty="0" smtClean="0"/>
              <a:t> etc.) </a:t>
            </a:r>
          </a:p>
          <a:p>
            <a:r>
              <a:rPr lang="en-US" dirty="0" smtClean="0"/>
              <a:t> </a:t>
            </a:r>
            <a:r>
              <a:rPr lang="en-US" i="1" dirty="0" smtClean="0"/>
              <a:t>(iv)</a:t>
            </a:r>
            <a:r>
              <a:rPr lang="en-US" dirty="0" smtClean="0"/>
              <a:t> photosynthetic bacteria </a:t>
            </a:r>
            <a:r>
              <a:rPr lang="en-US" i="1" dirty="0" smtClean="0"/>
              <a:t>(Rhodomicrobium, Rhodopseudomonas, Rhodospirillum, Chromatium, Chlorobium,</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Biofertilizer</a:t>
            </a:r>
            <a:endParaRPr lang="en-US" dirty="0"/>
          </a:p>
        </p:txBody>
      </p:sp>
      <p:sp>
        <p:nvSpPr>
          <p:cNvPr id="3" name="Content Placeholder 2"/>
          <p:cNvSpPr>
            <a:spLocks noGrp="1"/>
          </p:cNvSpPr>
          <p:nvPr>
            <p:ph sz="quarter" idx="1"/>
          </p:nvPr>
        </p:nvSpPr>
        <p:spPr/>
        <p:txBody>
          <a:bodyPr/>
          <a:lstStyle/>
          <a:p>
            <a:r>
              <a:rPr lang="en-US" dirty="0" smtClean="0"/>
              <a:t>Defination -A </a:t>
            </a:r>
            <a:r>
              <a:rPr lang="en-US" b="1" dirty="0" smtClean="0"/>
              <a:t>biofertilizer</a:t>
            </a:r>
            <a:r>
              <a:rPr lang="en-US" dirty="0" smtClean="0"/>
              <a:t>  is a substance which contains living microorganisms when applied to seeds, plant surfaces or soil, colonize the rhizosphere or the interior of the plant and promotes growth by increasing the supply or availability of primary nutrients to the host plant.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85000" lnSpcReduction="20000"/>
          </a:bodyPr>
          <a:lstStyle/>
          <a:p>
            <a:r>
              <a:rPr lang="en-US" b="1" dirty="0" smtClean="0"/>
              <a:t>Biofertilizers include the following:</a:t>
            </a:r>
            <a:endParaRPr lang="en-US" dirty="0" smtClean="0"/>
          </a:p>
          <a:p>
            <a:r>
              <a:rPr lang="en-US" dirty="0" smtClean="0"/>
              <a:t>symbiotic nitrogen fixers, Rhizobium spp.;</a:t>
            </a:r>
          </a:p>
          <a:p>
            <a:r>
              <a:rPr lang="en-US" dirty="0" smtClean="0"/>
              <a:t>non-symbiotic, free-living nitrogen fixers (Azotobacter, Azospirillum, etc.);</a:t>
            </a:r>
          </a:p>
          <a:p>
            <a:r>
              <a:rPr lang="en-US" dirty="0" smtClean="0"/>
              <a:t>algal biofertilizers (blue-green algae or blue-green algae in association with Azolla);</a:t>
            </a:r>
          </a:p>
          <a:p>
            <a:r>
              <a:rPr lang="en-US" dirty="0" smtClean="0"/>
              <a:t>phosphate-solubilising bacteria;</a:t>
            </a:r>
          </a:p>
          <a:p>
            <a:r>
              <a:rPr lang="en-US" dirty="0" smtClean="0"/>
              <a:t>mycorrhizae;</a:t>
            </a:r>
          </a:p>
          <a:p>
            <a:r>
              <a:rPr lang="en-US" dirty="0" smtClean="0"/>
              <a:t>organic fertilizers.</a:t>
            </a:r>
          </a:p>
          <a:p>
            <a:pPr>
              <a:buNone/>
            </a:pPr>
            <a:r>
              <a:rPr lang="en-US" dirty="0" smtClean="0"/>
              <a:t/>
            </a:r>
            <a:br>
              <a:rPr lang="en-US"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Bio and Chemical Fertilizers</a:t>
            </a:r>
            <a:endParaRPr lang="en-US" dirty="0"/>
          </a:p>
        </p:txBody>
      </p:sp>
      <p:pic>
        <p:nvPicPr>
          <p:cNvPr id="11266" name="Picture 2" descr="C:\Users\aa\Desktop\1476_a.jpg"/>
          <p:cNvPicPr>
            <a:picLocks noGrp="1" noChangeAspect="1" noChangeArrowheads="1"/>
          </p:cNvPicPr>
          <p:nvPr>
            <p:ph sz="quarter" idx="1"/>
          </p:nvPr>
        </p:nvPicPr>
        <p:blipFill>
          <a:blip r:embed="rId2"/>
          <a:stretch>
            <a:fillRect/>
          </a:stretch>
        </p:blipFill>
        <p:spPr bwMode="auto">
          <a:xfrm>
            <a:off x="367506" y="2055812"/>
            <a:ext cx="8372475" cy="351472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TotalTime>
  <Words>162</Words>
  <Application>Microsoft Office PowerPoint</Application>
  <PresentationFormat>On-screen Show (4:3)</PresentationFormat>
  <Paragraphs>41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Civic</vt:lpstr>
      <vt:lpstr>T.Y.Biotechnology Sub-Agriculture Biotechnology</vt:lpstr>
      <vt:lpstr>Nitrogen Fixation and Biofertilizer</vt:lpstr>
      <vt:lpstr>Slide 3</vt:lpstr>
      <vt:lpstr> Symbiotic Nitrogen Fixation</vt:lpstr>
      <vt:lpstr>Mechanism of N2 Fixation </vt:lpstr>
      <vt:lpstr>Dinitrogenase complex</vt:lpstr>
      <vt:lpstr>Rhizobium symbiosis</vt:lpstr>
      <vt:lpstr>Slide 8</vt:lpstr>
      <vt:lpstr>Figure of Rhizobium</vt:lpstr>
      <vt:lpstr>Legum</vt:lpstr>
      <vt:lpstr>Nodule Development</vt:lpstr>
      <vt:lpstr>Non Symbiotic Nitrogen fixation</vt:lpstr>
      <vt:lpstr>Biofertilizer</vt:lpstr>
      <vt:lpstr>Slide 14</vt:lpstr>
      <vt:lpstr>Difference between Bio and Chemical Fertilizers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T.Y.Biotechnology Sub-Agriculture Biotechnology</dc:title>
  <dc:creator>aa</dc:creator>
  <cp:lastModifiedBy>aa</cp:lastModifiedBy>
  <cp:revision>22</cp:revision>
  <dcterms:created xsi:type="dcterms:W3CDTF">2006-08-16T00:00:00Z</dcterms:created>
  <dcterms:modified xsi:type="dcterms:W3CDTF">2019-09-11T06:01:56Z</dcterms:modified>
</cp:coreProperties>
</file>