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11 Sep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11 Sep  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11 Sep  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3733800"/>
            <a:ext cx="6781800" cy="2514600"/>
          </a:xfrm>
          <a:solidFill>
            <a:schemeClr val="accent5">
              <a:lumMod val="20000"/>
              <a:lumOff val="80000"/>
            </a:schemeClr>
          </a:solidFill>
        </p:spPr>
        <p:txBody>
          <a:bodyPr>
            <a:noAutofit/>
          </a:bodyPr>
          <a:lstStyle/>
          <a:p>
            <a:r>
              <a:rPr lang="en-US" sz="3600" b="1" dirty="0" smtClean="0"/>
              <a:t>Presented by </a:t>
            </a:r>
          </a:p>
          <a:p>
            <a:r>
              <a:rPr lang="en-US" sz="3600" b="1" dirty="0" smtClean="0"/>
              <a:t>Pradnya V. Dhivare</a:t>
            </a:r>
          </a:p>
          <a:p>
            <a:r>
              <a:rPr lang="en-US" sz="3600" b="1" dirty="0" smtClean="0"/>
              <a:t>(Dept. of Biotechnology)</a:t>
            </a:r>
            <a:endParaRPr lang="en-US" sz="3600" b="1" dirty="0"/>
          </a:p>
        </p:txBody>
      </p:sp>
      <p:sp>
        <p:nvSpPr>
          <p:cNvPr id="2" name="Title 1"/>
          <p:cNvSpPr>
            <a:spLocks noGrp="1"/>
          </p:cNvSpPr>
          <p:nvPr>
            <p:ph type="ctrTitle"/>
          </p:nvPr>
        </p:nvSpPr>
        <p:spPr>
          <a:xfrm>
            <a:off x="685800" y="304800"/>
            <a:ext cx="7772400" cy="2133600"/>
          </a:xfrm>
          <a:solidFill>
            <a:schemeClr val="accent5">
              <a:lumMod val="20000"/>
              <a:lumOff val="80000"/>
            </a:schemeClr>
          </a:solidFill>
        </p:spPr>
        <p:txBody>
          <a:bodyPr>
            <a:normAutofit/>
          </a:bodyPr>
          <a:lstStyle/>
          <a:p>
            <a:r>
              <a:rPr lang="en-US" b="1" dirty="0" smtClean="0"/>
              <a:t>S.Y.Biotechnology</a:t>
            </a:r>
            <a:br>
              <a:rPr lang="en-US" b="1" dirty="0" smtClean="0"/>
            </a:br>
            <a:r>
              <a:rPr lang="en-US" b="1" dirty="0" smtClean="0"/>
              <a:t>BT 302-Bioprocess Technology</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Introduction to Bioprocess Technology</a:t>
            </a:r>
            <a:endParaRPr lang="en-US" b="1" dirty="0"/>
          </a:p>
        </p:txBody>
      </p:sp>
      <p:sp>
        <p:nvSpPr>
          <p:cNvPr id="3" name="Content Placeholder 2"/>
          <p:cNvSpPr>
            <a:spLocks noGrp="1"/>
          </p:cNvSpPr>
          <p:nvPr>
            <p:ph sz="quarter" idx="1"/>
          </p:nvPr>
        </p:nvSpPr>
        <p:spPr/>
        <p:txBody>
          <a:bodyPr/>
          <a:lstStyle/>
          <a:p>
            <a:r>
              <a:rPr lang="en-US" dirty="0" smtClean="0">
                <a:latin typeface="+mj-lt"/>
              </a:rPr>
              <a:t>Concept</a:t>
            </a:r>
            <a:r>
              <a:rPr lang="en-US" dirty="0" smtClean="0"/>
              <a:t> of Bioprocess Technology:</a:t>
            </a:r>
          </a:p>
          <a:p>
            <a:r>
              <a:rPr lang="en-US" dirty="0" smtClean="0"/>
              <a:t> Bioprocess is any process that uses complete living cells or their components (e.g., bacteria, enzymes, chloroplast) to obtain desired products. </a:t>
            </a:r>
          </a:p>
          <a:p>
            <a:r>
              <a:rPr lang="en-US" dirty="0" smtClean="0"/>
              <a:t>This process is commonly referred to as Fermentation.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Range of </a:t>
            </a:r>
            <a:r>
              <a:rPr lang="en-US" b="1" dirty="0" smtClean="0"/>
              <a:t>Bioprocess</a:t>
            </a:r>
            <a:r>
              <a:rPr lang="en-US" dirty="0" smtClean="0"/>
              <a:t> Technology</a:t>
            </a:r>
            <a:endParaRPr lang="en-US" dirty="0"/>
          </a:p>
        </p:txBody>
      </p:sp>
      <p:sp>
        <p:nvSpPr>
          <p:cNvPr id="3" name="Content Placeholder 2"/>
          <p:cNvSpPr>
            <a:spLocks noGrp="1"/>
          </p:cNvSpPr>
          <p:nvPr>
            <p:ph sz="quarter" idx="1"/>
          </p:nvPr>
        </p:nvSpPr>
        <p:spPr/>
        <p:txBody>
          <a:bodyPr/>
          <a:lstStyle/>
          <a:p>
            <a:r>
              <a:rPr lang="en-US" dirty="0" smtClean="0"/>
              <a:t>There are five major group of commercially important fermentation-</a:t>
            </a:r>
          </a:p>
          <a:p>
            <a:r>
              <a:rPr lang="en-US" dirty="0" smtClean="0"/>
              <a:t>1) Microbial Bioprocess</a:t>
            </a:r>
          </a:p>
          <a:p>
            <a:r>
              <a:rPr lang="en-US" dirty="0" smtClean="0"/>
              <a:t>2) Microbial Enzymes</a:t>
            </a:r>
          </a:p>
          <a:p>
            <a:r>
              <a:rPr lang="en-US" dirty="0" smtClean="0"/>
              <a:t>3) Microbial Metabolites</a:t>
            </a:r>
          </a:p>
          <a:p>
            <a:r>
              <a:rPr lang="en-US" dirty="0" smtClean="0"/>
              <a:t>4) Recombinant Product </a:t>
            </a:r>
          </a:p>
          <a:p>
            <a:r>
              <a:rPr lang="en-US" dirty="0" smtClean="0"/>
              <a:t>5) Transformation process</a:t>
            </a:r>
            <a:endParaRPr lang="en-US" dirty="0"/>
          </a:p>
        </p:txBody>
      </p:sp>
      <p:sp>
        <p:nvSpPr>
          <p:cNvPr id="4" name="Rectangle 3"/>
          <p:cNvSpPr/>
          <p:nvPr/>
        </p:nvSpPr>
        <p:spPr>
          <a:xfrm>
            <a:off x="2286000" y="1859340"/>
            <a:ext cx="4572000" cy="830997"/>
          </a:xfrm>
          <a:prstGeom prst="rect">
            <a:avLst/>
          </a:prstGeom>
        </p:spPr>
        <p:txBody>
          <a:bodyPr>
            <a:spAutoFit/>
          </a:bodyPr>
          <a:lstStyle/>
          <a:p>
            <a:r>
              <a:rPr lang="en-US" sz="2400" dirty="0" smtClean="0"/>
              <a:t/>
            </a:r>
            <a:br>
              <a:rPr lang="en-US" sz="2400" dirty="0" smtClean="0"/>
            </a:br>
            <a:endParaRPr lang="en-US" sz="2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Chronological Development</a:t>
            </a:r>
            <a:endParaRPr lang="en-US" dirty="0"/>
          </a:p>
        </p:txBody>
      </p:sp>
      <p:sp>
        <p:nvSpPr>
          <p:cNvPr id="3" name="Content Placeholder 2"/>
          <p:cNvSpPr>
            <a:spLocks noGrp="1"/>
          </p:cNvSpPr>
          <p:nvPr>
            <p:ph sz="quarter" idx="1"/>
          </p:nvPr>
        </p:nvSpPr>
        <p:spPr/>
        <p:txBody>
          <a:bodyPr/>
          <a:lstStyle/>
          <a:p>
            <a:r>
              <a:rPr lang="en-US" dirty="0" smtClean="0"/>
              <a:t>The Chronological development of Bioprocess Technology may be represented as:</a:t>
            </a:r>
          </a:p>
          <a:p>
            <a:r>
              <a:rPr lang="en-US" dirty="0" smtClean="0"/>
              <a:t>Stage 1    -     Pre -1900</a:t>
            </a:r>
          </a:p>
          <a:p>
            <a:r>
              <a:rPr lang="en-US" dirty="0" smtClean="0"/>
              <a:t>Stage 2    -     1900 – 1940</a:t>
            </a:r>
          </a:p>
          <a:p>
            <a:r>
              <a:rPr lang="en-US" dirty="0" smtClean="0"/>
              <a:t>Stage 3    -     1940  to present</a:t>
            </a:r>
          </a:p>
          <a:p>
            <a:r>
              <a:rPr lang="en-US" dirty="0" smtClean="0"/>
              <a:t>Stage 4    -     1964  to present</a:t>
            </a:r>
          </a:p>
          <a:p>
            <a:r>
              <a:rPr lang="en-US" dirty="0" smtClean="0"/>
              <a:t>Stage 5    -     1979  to present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Principal Component of Fermentation Technology</a:t>
            </a:r>
            <a:endParaRPr lang="en-US" dirty="0"/>
          </a:p>
        </p:txBody>
      </p:sp>
      <p:sp>
        <p:nvSpPr>
          <p:cNvPr id="3" name="Content Placeholder 2"/>
          <p:cNvSpPr>
            <a:spLocks noGrp="1"/>
          </p:cNvSpPr>
          <p:nvPr>
            <p:ph sz="quarter" idx="1"/>
          </p:nvPr>
        </p:nvSpPr>
        <p:spPr/>
        <p:txBody>
          <a:bodyPr/>
          <a:lstStyle/>
          <a:p>
            <a:r>
              <a:rPr lang="en-US" dirty="0" smtClean="0"/>
              <a:t>1) Drive motor , Heaters, Pump etc.</a:t>
            </a:r>
          </a:p>
          <a:p>
            <a:r>
              <a:rPr lang="en-US" dirty="0" smtClean="0"/>
              <a:t>2) Vessels and Accessories</a:t>
            </a:r>
          </a:p>
          <a:p>
            <a:r>
              <a:rPr lang="en-US" dirty="0" smtClean="0"/>
              <a:t>3) Peripheral Equipment (reagent bottle)</a:t>
            </a:r>
          </a:p>
          <a:p>
            <a:r>
              <a:rPr lang="en-US" dirty="0" smtClean="0"/>
              <a:t>4) Instrumentation &amp; Sensor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Screening of Industrially Important Microorganism</a:t>
            </a:r>
            <a:endParaRPr lang="en-US" dirty="0"/>
          </a:p>
        </p:txBody>
      </p:sp>
      <p:sp>
        <p:nvSpPr>
          <p:cNvPr id="3" name="Content Placeholder 2"/>
          <p:cNvSpPr>
            <a:spLocks noGrp="1"/>
          </p:cNvSpPr>
          <p:nvPr>
            <p:ph sz="quarter" idx="1"/>
          </p:nvPr>
        </p:nvSpPr>
        <p:spPr/>
        <p:txBody>
          <a:bodyPr>
            <a:normAutofit fontScale="92500" lnSpcReduction="20000"/>
          </a:bodyPr>
          <a:lstStyle/>
          <a:p>
            <a:r>
              <a:rPr lang="en-US" sz="3600" b="1" dirty="0" smtClean="0"/>
              <a:t>Primary Screening </a:t>
            </a:r>
            <a:r>
              <a:rPr lang="en-US" sz="3600" dirty="0" smtClean="0"/>
              <a:t>:</a:t>
            </a:r>
          </a:p>
          <a:p>
            <a:r>
              <a:rPr lang="en-US" sz="3600" dirty="0" smtClean="0"/>
              <a:t>Primary screening may be defined as detection and isolation of the desired microorganism based on its qualitative ability to produce the desired product like antibiotic or amino acid or an enzyme etc. In this process desired microorganism is generally isolated from a natural environment like soil, which contains several different species.</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fontAlgn="base"/>
            <a:r>
              <a:rPr lang="en-US" b="1" dirty="0" smtClean="0"/>
              <a:t>The following are some of the important primary screening techniques:</a:t>
            </a:r>
            <a:endParaRPr lang="en-US" dirty="0" smtClean="0"/>
          </a:p>
          <a:p>
            <a:pPr fontAlgn="base"/>
            <a:r>
              <a:rPr lang="en-US" dirty="0" smtClean="0"/>
              <a:t>(</a:t>
            </a:r>
            <a:r>
              <a:rPr lang="en-US" dirty="0" err="1" smtClean="0"/>
              <a:t>i</a:t>
            </a:r>
            <a:r>
              <a:rPr lang="en-US" dirty="0" smtClean="0"/>
              <a:t>) The crowded plate technique</a:t>
            </a:r>
          </a:p>
          <a:p>
            <a:pPr fontAlgn="base"/>
            <a:r>
              <a:rPr lang="en-US" dirty="0" smtClean="0"/>
              <a:t>(ii) Indicator dye technique</a:t>
            </a:r>
          </a:p>
          <a:p>
            <a:pPr fontAlgn="base"/>
            <a:r>
              <a:rPr lang="en-US" dirty="0" smtClean="0"/>
              <a:t>(iii) Enrichment culture technique</a:t>
            </a:r>
          </a:p>
          <a:p>
            <a:pPr fontAlgn="base"/>
            <a:r>
              <a:rPr lang="en-US" dirty="0" smtClean="0"/>
              <a:t>(iv) Auxanographic technique</a:t>
            </a:r>
          </a:p>
          <a:p>
            <a:pPr fontAlgn="base"/>
            <a:r>
              <a:rPr lang="en-US" dirty="0" smtClean="0"/>
              <a:t>(v) Technique of supplementing volatile and organic substrates.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Crowded Plate Method</a:t>
            </a:r>
            <a:endParaRPr lang="en-US" dirty="0"/>
          </a:p>
        </p:txBody>
      </p:sp>
      <p:sp>
        <p:nvSpPr>
          <p:cNvPr id="3" name="Content Placeholder 2"/>
          <p:cNvSpPr>
            <a:spLocks noGrp="1"/>
          </p:cNvSpPr>
          <p:nvPr>
            <p:ph sz="quarter" idx="1"/>
          </p:nvPr>
        </p:nvSpPr>
        <p:spPr>
          <a:xfrm>
            <a:off x="304800" y="1219200"/>
            <a:ext cx="8458200" cy="5257800"/>
          </a:xfrm>
        </p:spPr>
        <p:txBody>
          <a:bodyPr>
            <a:noAutofit/>
          </a:bodyPr>
          <a:lstStyle/>
          <a:p>
            <a:r>
              <a:rPr lang="en-US" sz="2800" dirty="0" smtClean="0"/>
              <a:t>For screening of antibiotic producing organisms, the simplest technique is “crowded plate” procedure. </a:t>
            </a:r>
          </a:p>
          <a:p>
            <a:r>
              <a:rPr lang="en-US" sz="2800" dirty="0" smtClean="0"/>
              <a:t>This technique is used where one is interested only in finding microorganisms that produces an antibiotic irrespective of its action against any specific organism. Hence, the sample is diluted only to such an extent that agar plates prepared from these dilutions will be crowed with individual colonies on agar surface. Colonies producing antimicrobial activity are indicated by clear zone of growth inhibition surrounding the colony.</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r>
              <a:rPr lang="en-US" b="1" dirty="0" smtClean="0"/>
              <a:t>Secondary Screening</a:t>
            </a:r>
          </a:p>
          <a:p>
            <a:r>
              <a:rPr lang="en-US" dirty="0" smtClean="0"/>
              <a:t>In primary screening, we detect and isolate the desired organism but in secondary screening, we characterize industrially important micro-organism which is isolated in primary screening by using highly selective procedures. </a:t>
            </a:r>
          </a:p>
          <a:p>
            <a:r>
              <a:rPr lang="en-US" dirty="0" smtClean="0"/>
              <a:t>Here in secondary screening, we screen the organism that is capable of giving the high yield of the product by using the cheap raw material.</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Strain Improvement</a:t>
            </a:r>
            <a:endParaRPr lang="en-US" dirty="0"/>
          </a:p>
        </p:txBody>
      </p:sp>
      <p:sp>
        <p:nvSpPr>
          <p:cNvPr id="3" name="Content Placeholder 2"/>
          <p:cNvSpPr>
            <a:spLocks noGrp="1"/>
          </p:cNvSpPr>
          <p:nvPr>
            <p:ph sz="quarter" idx="1"/>
          </p:nvPr>
        </p:nvSpPr>
        <p:spPr/>
        <p:txBody>
          <a:bodyPr>
            <a:normAutofit/>
          </a:bodyPr>
          <a:lstStyle/>
          <a:p>
            <a:r>
              <a:rPr lang="en-US" b="1" dirty="0" smtClean="0"/>
              <a:t>Strain improvement</a:t>
            </a:r>
            <a:r>
              <a:rPr lang="en-US" dirty="0" smtClean="0"/>
              <a:t> is </a:t>
            </a:r>
            <a:r>
              <a:rPr lang="en-US" dirty="0" err="1" smtClean="0"/>
              <a:t>aTechnology</a:t>
            </a:r>
            <a:r>
              <a:rPr lang="en-US" dirty="0" smtClean="0"/>
              <a:t> of manipulating &amp; </a:t>
            </a:r>
            <a:r>
              <a:rPr lang="en-US" b="1" dirty="0" smtClean="0"/>
              <a:t>improving</a:t>
            </a:r>
            <a:r>
              <a:rPr lang="en-US" dirty="0" smtClean="0"/>
              <a:t> microbial </a:t>
            </a:r>
            <a:r>
              <a:rPr lang="en-US" b="1" dirty="0" smtClean="0"/>
              <a:t>strains</a:t>
            </a:r>
            <a:r>
              <a:rPr lang="en-US" dirty="0" smtClean="0"/>
              <a:t> in order to enhance metabolic capabilities. </a:t>
            </a:r>
          </a:p>
          <a:p>
            <a:r>
              <a:rPr lang="en-US" dirty="0" smtClean="0"/>
              <a:t>The directed </a:t>
            </a:r>
            <a:r>
              <a:rPr lang="en-US" b="1" dirty="0" smtClean="0"/>
              <a:t>improvement</a:t>
            </a:r>
            <a:r>
              <a:rPr lang="en-US" dirty="0" smtClean="0"/>
              <a:t> of product formation or cellular properties through modifications of specific biochemical pathways or by introduction of new pathways using recombinant DNA technology.</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Strain Improvement</a:t>
            </a:r>
            <a:endParaRPr lang="en-US" dirty="0"/>
          </a:p>
        </p:txBody>
      </p:sp>
      <p:sp>
        <p:nvSpPr>
          <p:cNvPr id="3" name="Content Placeholder 2"/>
          <p:cNvSpPr>
            <a:spLocks noGrp="1"/>
          </p:cNvSpPr>
          <p:nvPr>
            <p:ph sz="quarter" idx="1"/>
          </p:nvPr>
        </p:nvSpPr>
        <p:spPr/>
        <p:txBody>
          <a:bodyPr/>
          <a:lstStyle/>
          <a:p>
            <a:r>
              <a:rPr lang="en-US" dirty="0" smtClean="0"/>
              <a:t>1)  Genetic Recombination or Gene Transfer</a:t>
            </a:r>
          </a:p>
          <a:p>
            <a:r>
              <a:rPr lang="en-US" dirty="0" smtClean="0"/>
              <a:t>2)  Mutation </a:t>
            </a:r>
          </a:p>
          <a:p>
            <a:r>
              <a:rPr lang="en-US" dirty="0" smtClean="0"/>
              <a:t>3)  Genetic Engineering</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&amp; Principle of culture collection center</a:t>
            </a:r>
            <a:endParaRPr lang="en-US" dirty="0"/>
          </a:p>
        </p:txBody>
      </p:sp>
      <p:sp>
        <p:nvSpPr>
          <p:cNvPr id="3" name="Content Placeholder 2"/>
          <p:cNvSpPr>
            <a:spLocks noGrp="1"/>
          </p:cNvSpPr>
          <p:nvPr>
            <p:ph sz="quarter" idx="1"/>
          </p:nvPr>
        </p:nvSpPr>
        <p:spPr>
          <a:xfrm>
            <a:off x="457200" y="1600201"/>
            <a:ext cx="8153400" cy="3505200"/>
          </a:xfrm>
        </p:spPr>
        <p:txBody>
          <a:bodyPr/>
          <a:lstStyle/>
          <a:p>
            <a:r>
              <a:rPr lang="en-US" b="1" dirty="0" smtClean="0"/>
              <a:t>Culture collections</a:t>
            </a:r>
            <a:r>
              <a:rPr lang="en-US" dirty="0" smtClean="0"/>
              <a:t> are </a:t>
            </a:r>
            <a:r>
              <a:rPr lang="en-US" b="1" dirty="0" smtClean="0"/>
              <a:t>centers</a:t>
            </a:r>
            <a:r>
              <a:rPr lang="en-US" dirty="0" smtClean="0"/>
              <a:t> that provide authentic examples of organisms that can be grown or maintained in the laboratory; they normally have a public service role and can provide associated information and services.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of Preservation of culture collection</a:t>
            </a:r>
            <a:endParaRPr lang="en-US" dirty="0"/>
          </a:p>
        </p:txBody>
      </p:sp>
      <p:sp>
        <p:nvSpPr>
          <p:cNvPr id="3" name="Content Placeholder 2"/>
          <p:cNvSpPr>
            <a:spLocks noGrp="1"/>
          </p:cNvSpPr>
          <p:nvPr>
            <p:ph sz="quarter" idx="1"/>
          </p:nvPr>
        </p:nvSpPr>
        <p:spPr>
          <a:xfrm>
            <a:off x="457200" y="1600201"/>
            <a:ext cx="7772400" cy="3505200"/>
          </a:xfrm>
        </p:spPr>
        <p:txBody>
          <a:bodyPr/>
          <a:lstStyle/>
          <a:p>
            <a:r>
              <a:rPr lang="en-US" dirty="0" smtClean="0"/>
              <a:t>1)  Refrigeration</a:t>
            </a:r>
          </a:p>
          <a:p>
            <a:r>
              <a:rPr lang="en-US" dirty="0" smtClean="0"/>
              <a:t>2)  Paraffin Method</a:t>
            </a:r>
          </a:p>
          <a:p>
            <a:r>
              <a:rPr lang="en-US" dirty="0" smtClean="0"/>
              <a:t>3)  Cryopreservation</a:t>
            </a:r>
          </a:p>
          <a:p>
            <a:r>
              <a:rPr lang="en-US" dirty="0" smtClean="0"/>
              <a:t>4)  Lyophilisation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National centre for culture collection</a:t>
            </a:r>
            <a:endParaRPr lang="en-US" dirty="0"/>
          </a:p>
        </p:txBody>
      </p:sp>
      <p:sp>
        <p:nvSpPr>
          <p:cNvPr id="3" name="Content Placeholder 2"/>
          <p:cNvSpPr>
            <a:spLocks noGrp="1"/>
          </p:cNvSpPr>
          <p:nvPr>
            <p:ph sz="quarter" idx="1"/>
          </p:nvPr>
        </p:nvSpPr>
        <p:spPr/>
        <p:txBody>
          <a:bodyPr>
            <a:normAutofit fontScale="85000" lnSpcReduction="10000"/>
          </a:bodyPr>
          <a:lstStyle/>
          <a:p>
            <a:r>
              <a:rPr lang="en-US" b="1" dirty="0" smtClean="0"/>
              <a:t>1) National Collection of Industrial Microorganisms (NCIM) </a:t>
            </a:r>
            <a:r>
              <a:rPr lang="en-US" dirty="0" smtClean="0"/>
              <a:t>is a national facility and microbial culture repository dedicated to isolation, preservation and distribution of authentic and industrially important microbial strains. </a:t>
            </a:r>
          </a:p>
          <a:p>
            <a:r>
              <a:rPr lang="en-US" dirty="0" smtClean="0"/>
              <a:t>Established in 1951, the NCIM is one of the oldest biological resource centers holding especially industrially important microorganisms in the country. </a:t>
            </a:r>
          </a:p>
          <a:p>
            <a:r>
              <a:rPr lang="en-US" dirty="0" smtClean="0"/>
              <a:t>Collection holding currently comprises almost 5000 items, including Bacteria, Fungi, Actinomycetes, Yeasts &amp; Algae. </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MTCC</a:t>
            </a:r>
            <a:endParaRPr lang="en-US" dirty="0"/>
          </a:p>
        </p:txBody>
      </p:sp>
      <p:sp>
        <p:nvSpPr>
          <p:cNvPr id="3" name="Content Placeholder 2"/>
          <p:cNvSpPr>
            <a:spLocks noGrp="1"/>
          </p:cNvSpPr>
          <p:nvPr>
            <p:ph sz="quarter" idx="1"/>
          </p:nvPr>
        </p:nvSpPr>
        <p:spPr/>
        <p:txBody>
          <a:bodyPr>
            <a:normAutofit fontScale="92500" lnSpcReduction="10000"/>
          </a:bodyPr>
          <a:lstStyle/>
          <a:p>
            <a:r>
              <a:rPr lang="en-US" b="1" dirty="0" smtClean="0"/>
              <a:t>2) The Microbial Type Culture Collection and Gene Bank (MTCC)</a:t>
            </a:r>
          </a:p>
          <a:p>
            <a:r>
              <a:rPr lang="en-US" dirty="0" smtClean="0"/>
              <a:t> A national facility established in 1986 is funded jointly by the Department of Biotechnology (DBT) and the Council of Scientific and Industrial Research (CSIR), Government of India. The MTCC, housed at the Institute of Microbial Technology (IMTECH), Chandigarh, has established itself as a distinguished culture collection centre for microbial resources in India. </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282</TotalTime>
  <Words>519</Words>
  <Application>Microsoft Office PowerPoint</Application>
  <PresentationFormat>On-screen Show (4:3)</PresentationFormat>
  <Paragraphs>64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Civic</vt:lpstr>
      <vt:lpstr>S.Y.Biotechnology BT 302-Bioprocess Technology</vt:lpstr>
      <vt:lpstr>Introduction to Bioprocess Technology</vt:lpstr>
      <vt:lpstr>Range of Bioprocess Technology</vt:lpstr>
      <vt:lpstr>Chronological Development</vt:lpstr>
      <vt:lpstr>Basic Principal Component of Fermentation Technology</vt:lpstr>
      <vt:lpstr>Screening of Industrially Important Microorganism</vt:lpstr>
      <vt:lpstr>Slide 7</vt:lpstr>
      <vt:lpstr>Crowded Plate Method</vt:lpstr>
      <vt:lpstr>Slide 9</vt:lpstr>
      <vt:lpstr>Strain Improvement</vt:lpstr>
      <vt:lpstr>Method of Strain Improvement</vt:lpstr>
      <vt:lpstr>Working &amp; Principle of culture collection center</vt:lpstr>
      <vt:lpstr>Method of Preservation of culture collection</vt:lpstr>
      <vt:lpstr>National centre for culture collection</vt:lpstr>
      <vt:lpstr>MTCC</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S.Y.Biotechnology BT 302-Bioprocess Technology</dc:title>
  <dc:creator>aa</dc:creator>
  <cp:lastModifiedBy>aa</cp:lastModifiedBy>
  <cp:revision>27</cp:revision>
  <dcterms:created xsi:type="dcterms:W3CDTF">2006-08-16T00:00:00Z</dcterms:created>
  <dcterms:modified xsi:type="dcterms:W3CDTF">2019-09-11T06:01:13Z</dcterms:modified>
</cp:coreProperties>
</file>