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sldIdLst>
    <p:sldId id="256" r:id="rId2"/>
    <p:sldId id="273" r:id="rId3"/>
    <p:sldId id="257" r:id="rId4"/>
    <p:sldId id="259" r:id="rId5"/>
    <p:sldId id="260" r:id="rId6"/>
    <p:sldId id="261" r:id="rId7"/>
    <p:sldId id="262" r:id="rId8"/>
    <p:sldId id="267" r:id="rId9"/>
    <p:sldId id="265" r:id="rId10"/>
    <p:sldId id="266" r:id="rId11"/>
    <p:sldId id="264" r:id="rId12"/>
    <p:sldId id="272" r:id="rId13"/>
    <p:sldId id="268" r:id="rId14"/>
    <p:sldId id="269" r:id="rId15"/>
    <p:sldId id="270" r:id="rId16"/>
    <p:sldId id="271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fld id="{7CEF387F-6EDB-4A77-BF86-467AF1FE367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8439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44C41-BE22-4426-BACE-D4E288F967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37817-84D8-4678-B3AD-0117356C50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2FFA1-C4E8-4E0D-9A46-B11879AEF9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087E1-0B89-410C-8B88-DD500FF824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0129B-025A-43BD-9B30-2D389F1A8A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B30FF-94B6-4C6F-AF13-5068262D13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A8566-50DA-461C-B93C-43F9528535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B3F73-D778-4FE1-9FCE-F654F95146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55EF-E897-4AF9-B723-F1FB2F26E6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A5874-AA20-4832-BE5B-18D16ACA64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DE2917A1-5DEA-4A6A-9D21-AE47DFCA975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7415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/>
              <a:t>Polymers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43000" y="3276600"/>
            <a:ext cx="7086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Monotype Sorts" pitchFamily="2" charset="2"/>
              <a:buChar char="z"/>
              <a:tabLst/>
              <a:defRPr/>
            </a:pPr>
            <a:r>
              <a:rPr kumimoji="1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Monotype Sorts" pitchFamily="2" charset="2"/>
              <a:buChar char="z"/>
              <a:tabLst/>
              <a:defRPr/>
            </a:pPr>
            <a:r>
              <a:rPr kumimoji="1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Asst. Prof. Lalita A. Patil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Monotype Sorts" pitchFamily="2" charset="2"/>
              <a:buChar char="z"/>
              <a:tabLst/>
              <a:defRPr/>
            </a:pPr>
            <a:r>
              <a:rPr kumimoji="1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Chemistry Department,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Monotype Sorts" pitchFamily="2" charset="2"/>
              <a:buChar char="z"/>
              <a:tabLst/>
              <a:defRPr/>
            </a:pPr>
            <a:r>
              <a:rPr kumimoji="1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 T Co-Op Education Society’s,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Monotype Sorts" pitchFamily="2" charset="2"/>
              <a:buChar char="z"/>
              <a:tabLst/>
              <a:defRPr/>
            </a:pPr>
            <a:r>
              <a:rPr kumimoji="1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Science Senior College, Shahada</a:t>
            </a:r>
            <a:endParaRPr kumimoji="1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/>
              <a:t>Polymers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Polymers: What are they?</a:t>
            </a:r>
          </a:p>
          <a:p>
            <a:r>
              <a:rPr lang="en-US"/>
              <a:t>Different Types</a:t>
            </a:r>
          </a:p>
          <a:p>
            <a:r>
              <a:rPr lang="en-US"/>
              <a:t>Uses and Applications</a:t>
            </a:r>
          </a:p>
          <a:p>
            <a:r>
              <a:rPr lang="en-US"/>
              <a:t>Chemical Make-up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Polymers - What are they?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Polymers are a special kind of macromolecule</a:t>
            </a:r>
          </a:p>
          <a:p>
            <a:r>
              <a:rPr lang="en-US"/>
              <a:t>The word polymer comes from the Greek words “poly,” meaning “many”, and “meres,” meaning “parts” or “repeating units” </a:t>
            </a:r>
          </a:p>
          <a:p>
            <a:r>
              <a:rPr lang="en-US"/>
              <a:t>A Polymer consists of a large chain of repeating molecules (monomers) that are attached in an end to end fashion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Polymers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Imagine a string of beads</a:t>
            </a:r>
          </a:p>
          <a:p>
            <a:pPr lvl="1"/>
            <a:r>
              <a:rPr lang="en-US"/>
              <a:t>Each bead is identical (for example, red sphere)</a:t>
            </a:r>
          </a:p>
          <a:p>
            <a:pPr lvl="3"/>
            <a:r>
              <a:rPr lang="en-US"/>
              <a:t>Represents the “mer”</a:t>
            </a:r>
          </a:p>
          <a:p>
            <a:pPr lvl="1"/>
            <a:r>
              <a:rPr lang="en-US"/>
              <a:t>The string can contain 100’s of beads</a:t>
            </a:r>
          </a:p>
          <a:p>
            <a:pPr lvl="3"/>
            <a:r>
              <a:rPr lang="en-US"/>
              <a:t>Represents the “poly” characteristic</a:t>
            </a:r>
          </a:p>
          <a:p>
            <a:pPr lvl="1"/>
            <a:r>
              <a:rPr lang="en-US"/>
              <a:t>The string in between the beads represents the chemical bond between monomers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Length of Polymers</a:t>
            </a:r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Polymer chains are HUGE!</a:t>
            </a:r>
          </a:p>
          <a:p>
            <a:r>
              <a:rPr lang="en-US"/>
              <a:t>Polymers typically consist of between 20,000 and 40,000 individual monomers</a:t>
            </a:r>
          </a:p>
          <a:p>
            <a:pPr lvl="1"/>
            <a:r>
              <a:rPr lang="en-US"/>
              <a:t>If each bead on the string of beads were one inch apart, one polymer molecule could be as long as 10 football fields!!!</a:t>
            </a:r>
          </a:p>
          <a:p>
            <a:r>
              <a:rPr lang="en-US"/>
              <a:t>This chain length is what gives the polymer most of its desirable characteristics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Polymers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Polymer chains are flexible, and usually “clump” together into a smaller shape</a:t>
            </a:r>
          </a:p>
          <a:p>
            <a:r>
              <a:rPr lang="en-US"/>
              <a:t>This enables the individual chains to interact and become entangled</a:t>
            </a:r>
          </a:p>
          <a:p>
            <a:r>
              <a:rPr lang="en-US"/>
              <a:t>This helps to give a polymer its strength and flexibility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Polymers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two main types of polymers</a:t>
            </a:r>
          </a:p>
          <a:p>
            <a:endParaRPr lang="en-US"/>
          </a:p>
          <a:p>
            <a:pPr lvl="1"/>
            <a:r>
              <a:rPr lang="en-US"/>
              <a:t>Natural</a:t>
            </a:r>
          </a:p>
          <a:p>
            <a:pPr lvl="3"/>
            <a:r>
              <a:rPr lang="en-US"/>
              <a:t>(cotton, silk, wood, leather…)</a:t>
            </a:r>
          </a:p>
          <a:p>
            <a:pPr lvl="1"/>
            <a:endParaRPr lang="en-US"/>
          </a:p>
          <a:p>
            <a:pPr lvl="1"/>
            <a:r>
              <a:rPr lang="en-US"/>
              <a:t>Synthetic </a:t>
            </a:r>
          </a:p>
          <a:p>
            <a:pPr lvl="3"/>
            <a:r>
              <a:rPr lang="en-US"/>
              <a:t>(plastics, nylon, latex…)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Synthetic Polymers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There are two basic types of synthetic polymers</a:t>
            </a:r>
          </a:p>
          <a:p>
            <a:pPr lvl="1">
              <a:lnSpc>
                <a:spcPct val="90000"/>
              </a:lnSpc>
            </a:pPr>
            <a:r>
              <a:rPr lang="en-US"/>
              <a:t>Thermoplastics (plastics, Styrofoam)</a:t>
            </a:r>
          </a:p>
          <a:p>
            <a:pPr lvl="3">
              <a:lnSpc>
                <a:spcPct val="90000"/>
              </a:lnSpc>
            </a:pPr>
            <a:r>
              <a:rPr lang="en-US"/>
              <a:t>These can be softened by heating and hardened by cooling - easily recycled</a:t>
            </a:r>
          </a:p>
          <a:p>
            <a:pPr lvl="3">
              <a:lnSpc>
                <a:spcPct val="90000"/>
              </a:lnSpc>
            </a:pPr>
            <a:r>
              <a:rPr lang="en-US"/>
              <a:t>Can easily be cast into various shapes</a:t>
            </a:r>
          </a:p>
          <a:p>
            <a:pPr lvl="1">
              <a:lnSpc>
                <a:spcPct val="90000"/>
              </a:lnSpc>
            </a:pPr>
            <a:r>
              <a:rPr lang="en-US"/>
              <a:t>Thermosets (epoxy’s, adhesives)</a:t>
            </a:r>
          </a:p>
          <a:p>
            <a:pPr lvl="3">
              <a:lnSpc>
                <a:spcPct val="90000"/>
              </a:lnSpc>
            </a:pPr>
            <a:r>
              <a:rPr lang="en-US"/>
              <a:t>These harden after being heated</a:t>
            </a:r>
          </a:p>
          <a:p>
            <a:pPr lvl="3">
              <a:lnSpc>
                <a:spcPct val="90000"/>
              </a:lnSpc>
            </a:pPr>
            <a:r>
              <a:rPr lang="en-US"/>
              <a:t>Can easily be cast into different shapes</a:t>
            </a:r>
          </a:p>
          <a:p>
            <a:pPr lvl="3">
              <a:lnSpc>
                <a:spcPct val="90000"/>
              </a:lnSpc>
            </a:pPr>
            <a:r>
              <a:rPr lang="en-US"/>
              <a:t>Cannot be reformed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Polymers - Copolymers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Most polymer chains are made up of one type of monomer (for example, red beads)</a:t>
            </a:r>
          </a:p>
          <a:p>
            <a:r>
              <a:rPr lang="en-US"/>
              <a:t>However, some polymers are made up of different types of monomers (for example, blue and red beads) - these are called copolymers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Copolymers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four main types of copolymers</a:t>
            </a:r>
          </a:p>
          <a:p>
            <a:r>
              <a:rPr lang="en-US"/>
              <a:t>The different monomers can be arranged either in an alternating or random fashion</a:t>
            </a:r>
          </a:p>
          <a:p>
            <a:pPr lvl="1"/>
            <a:r>
              <a:rPr lang="en-US"/>
              <a:t>Alternating</a:t>
            </a:r>
          </a:p>
          <a:p>
            <a:pPr lvl="1">
              <a:buFont typeface="Monotype Sorts" pitchFamily="2" charset="2"/>
              <a:buNone/>
            </a:pPr>
            <a:r>
              <a:rPr lang="en-US"/>
              <a:t>...-red-blue-red-blue-red-blue-red-blue-red-… </a:t>
            </a:r>
          </a:p>
          <a:p>
            <a:pPr lvl="1"/>
            <a:r>
              <a:rPr lang="en-US"/>
              <a:t>Random</a:t>
            </a:r>
          </a:p>
          <a:p>
            <a:pPr lvl="1">
              <a:buFont typeface="Monotype Sorts" pitchFamily="2" charset="2"/>
              <a:buNone/>
            </a:pPr>
            <a:r>
              <a:rPr lang="en-US"/>
              <a:t>…-blue-red-red-blue-red-blue-blue-red-blue-…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Copolymers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also block copolymers and graft co-polymers </a:t>
            </a:r>
          </a:p>
          <a:p>
            <a:pPr lvl="1"/>
            <a:r>
              <a:rPr lang="en-US"/>
              <a:t>Block</a:t>
            </a:r>
          </a:p>
          <a:p>
            <a:pPr lvl="1">
              <a:buFont typeface="Monotype Sorts" pitchFamily="2" charset="2"/>
              <a:buNone/>
            </a:pPr>
            <a:r>
              <a:rPr lang="en-US"/>
              <a:t>…-R-R-R-R-R-R-B-B-B-B-B-B-R-R-R-R-R-R-…</a:t>
            </a:r>
          </a:p>
          <a:p>
            <a:pPr lvl="1">
              <a:lnSpc>
                <a:spcPct val="110000"/>
              </a:lnSpc>
            </a:pPr>
            <a:r>
              <a:rPr lang="en-US"/>
              <a:t>Graft</a:t>
            </a:r>
          </a:p>
          <a:p>
            <a:pPr lvl="1">
              <a:lnSpc>
                <a:spcPct val="110000"/>
              </a:lnSpc>
              <a:buFont typeface="Monotype Sorts" pitchFamily="2" charset="2"/>
              <a:buNone/>
            </a:pPr>
            <a:r>
              <a:rPr lang="en-US"/>
              <a:t>…-R-R-R-R-R-R-R-R-R-R-R-R-R-R-R-R-R-…</a:t>
            </a:r>
          </a:p>
          <a:p>
            <a:pPr lvl="1">
              <a:lnSpc>
                <a:spcPct val="60000"/>
              </a:lnSpc>
              <a:buFont typeface="Monotype Sorts" pitchFamily="2" charset="2"/>
              <a:buNone/>
            </a:pPr>
            <a:r>
              <a:rPr lang="en-US"/>
              <a:t>			 |</a:t>
            </a:r>
          </a:p>
          <a:p>
            <a:pPr lvl="1">
              <a:lnSpc>
                <a:spcPct val="60000"/>
              </a:lnSpc>
              <a:buFont typeface="Monotype Sorts" pitchFamily="2" charset="2"/>
              <a:buNone/>
            </a:pPr>
            <a:r>
              <a:rPr lang="en-US"/>
              <a:t>			 B-B-B-B-B-B-B-B-B-…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Polymers - Pros and Cons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polymer has many very advantageous properties.  Polymers are:</a:t>
            </a:r>
          </a:p>
          <a:p>
            <a:pPr lvl="1"/>
            <a:r>
              <a:rPr lang="en-US"/>
              <a:t>Lightweight</a:t>
            </a:r>
          </a:p>
          <a:p>
            <a:pPr lvl="1"/>
            <a:r>
              <a:rPr lang="en-US"/>
              <a:t>Strong and durable</a:t>
            </a:r>
          </a:p>
          <a:p>
            <a:pPr lvl="1"/>
            <a:r>
              <a:rPr lang="en-US"/>
              <a:t>Cheap</a:t>
            </a:r>
          </a:p>
          <a:p>
            <a:pPr lvl="1"/>
            <a:r>
              <a:rPr lang="en-US"/>
              <a:t>Easy to manufacture</a:t>
            </a:r>
          </a:p>
          <a:p>
            <a:r>
              <a:rPr lang="en-US"/>
              <a:t>Unfortunately, polymers do not easily biodegrade and end up producing large amounts of waste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Polymers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Polymers are incorporated into nearly every aspect of daily life</a:t>
            </a:r>
          </a:p>
          <a:p>
            <a:pPr lvl="1"/>
            <a:r>
              <a:rPr lang="en-US"/>
              <a:t>Entertainment</a:t>
            </a:r>
          </a:p>
          <a:p>
            <a:pPr lvl="1"/>
            <a:r>
              <a:rPr lang="en-US"/>
              <a:t>Sports</a:t>
            </a:r>
          </a:p>
          <a:p>
            <a:pPr lvl="1"/>
            <a:r>
              <a:rPr lang="en-US"/>
              <a:t>Clothes</a:t>
            </a:r>
          </a:p>
          <a:p>
            <a:pPr lvl="1"/>
            <a:r>
              <a:rPr lang="en-US"/>
              <a:t>Hobbies/Toys</a:t>
            </a:r>
          </a:p>
          <a:p>
            <a:pPr lvl="1"/>
            <a:r>
              <a:rPr lang="en-US"/>
              <a:t>Household products</a:t>
            </a:r>
          </a:p>
          <a:p>
            <a:pPr lvl="1"/>
            <a:r>
              <a:rPr lang="en-US"/>
              <a:t>Automotive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Polymer Chemistry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A polymer chain is built on a Carbon backbone</a:t>
            </a:r>
          </a:p>
          <a:p>
            <a:r>
              <a:rPr lang="en-US"/>
              <a:t>A monomer unit consists of a small carbon chain attached to a specific type of functional group</a:t>
            </a:r>
          </a:p>
          <a:p>
            <a:r>
              <a:rPr lang="en-US"/>
              <a:t>The functional group is what gives each polymer chain its individual characteristics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Polymer Chemistry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As previously stated, polymer chains interact with one another, becoming entangled</a:t>
            </a:r>
          </a:p>
          <a:p>
            <a:r>
              <a:rPr lang="en-US"/>
              <a:t>Polymer chains also form cross-links with adjacent chains, which allows the polymer to hold its shape and gives added strength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Polymers are made up of large chains of repeating units, called monomers</a:t>
            </a:r>
          </a:p>
          <a:p>
            <a:r>
              <a:rPr lang="en-US"/>
              <a:t>Individual chains interact to form a stronger overall substance through entanglements and cross-links</a:t>
            </a:r>
          </a:p>
          <a:p>
            <a:r>
              <a:rPr lang="en-US"/>
              <a:t>Polymers are incorporated into almost every aspect of daily life</a:t>
            </a:r>
          </a:p>
          <a:p>
            <a:r>
              <a:rPr lang="en-US"/>
              <a:t>Polymers are lightweight, strong, and inexpensive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4600"/>
            <a:ext cx="7772400" cy="1143000"/>
          </a:xfrm>
        </p:spPr>
        <p:txBody>
          <a:bodyPr/>
          <a:lstStyle/>
          <a:p>
            <a:pPr algn="ctr"/>
            <a:r>
              <a:rPr lang="en-US" sz="7200" dirty="0" smtClean="0">
                <a:solidFill>
                  <a:schemeClr val="accent5">
                    <a:lumMod val="50000"/>
                  </a:schemeClr>
                </a:solidFill>
              </a:rPr>
              <a:t>Thank You</a:t>
            </a:r>
            <a:endParaRPr lang="en-US" sz="7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Designs\Contemporary Portrait.pot</Template>
  <TotalTime>402</TotalTime>
  <Words>606</Words>
  <Application>Microsoft PowerPoint</Application>
  <PresentationFormat>On-screen Show (4:3)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Times New Roman</vt:lpstr>
      <vt:lpstr>Arial Black</vt:lpstr>
      <vt:lpstr>Tahoma</vt:lpstr>
      <vt:lpstr>Monotype Sorts</vt:lpstr>
      <vt:lpstr>Arial</vt:lpstr>
      <vt:lpstr>Contemporary Portrait</vt:lpstr>
      <vt:lpstr>Polymers</vt:lpstr>
      <vt:lpstr>Polymers</vt:lpstr>
      <vt:lpstr>Polymers - What are they?</vt:lpstr>
      <vt:lpstr>Description of Polymers</vt:lpstr>
      <vt:lpstr>Length of Polymers</vt:lpstr>
      <vt:lpstr>Description of Polymers</vt:lpstr>
      <vt:lpstr>Types of Polymers</vt:lpstr>
      <vt:lpstr>Synthetic Polymers</vt:lpstr>
      <vt:lpstr>Types of Polymers - Copolymers</vt:lpstr>
      <vt:lpstr>Copolymers</vt:lpstr>
      <vt:lpstr>Copolymers</vt:lpstr>
      <vt:lpstr>Polymers - Pros and Cons</vt:lpstr>
      <vt:lpstr>Uses of Polymers</vt:lpstr>
      <vt:lpstr>Polymer Chemistry</vt:lpstr>
      <vt:lpstr>Polymer Chemistry</vt:lpstr>
      <vt:lpstr>Summary</vt:lpstr>
      <vt:lpstr>Thank You</vt:lpstr>
    </vt:vector>
  </TitlesOfParts>
  <Company>None at all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Polymers</dc:title>
  <dc:creator>Heywood Jablomi</dc:creator>
  <cp:lastModifiedBy>Tuxboot-111</cp:lastModifiedBy>
  <cp:revision>10</cp:revision>
  <cp:lastPrinted>2000-02-25T04:24:56Z</cp:lastPrinted>
  <dcterms:created xsi:type="dcterms:W3CDTF">2000-02-24T17:29:11Z</dcterms:created>
  <dcterms:modified xsi:type="dcterms:W3CDTF">2019-09-12T09:43:29Z</dcterms:modified>
</cp:coreProperties>
</file>