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heme/themeOverride24.xml" ContentType="application/vnd.openxmlformats-officedocument.themeOverride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29.xml" ContentType="application/vnd.openxmlformats-officedocument.themeOverr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heme/themeOverride25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Override3.xml" ContentType="application/vnd.openxmlformats-officedocument.themeOverr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kinsoku lang="ja-JP" invalStChars="、。，．・：；？！゛゜ヽヾゝゞ々ー’”）〕］｝〉》」』】°‰′″℃％ぁぃぅぇぉっゃゅょゎァィゥェォッャュョヮヵヶ!%),.:;?]}｡｣､･ｧｨｩｪｫｬｭｮｯｰﾞﾟ¢" invalEndChars="‘“（〔［｛〈《「『【￥＄$([\{｢£"/>
  <p:defaultTextStyle>
    <a:defPPr>
      <a:defRPr lang="en-US"/>
    </a:defPPr>
    <a:lvl1pPr algn="l" rtl="0" eaLnBrk="0" fontAlgn="base" hangingPunct="0">
      <a:lnSpc>
        <a:spcPts val="3600"/>
      </a:lnSpc>
      <a:spcBef>
        <a:spcPct val="0"/>
      </a:spcBef>
      <a:spcAft>
        <a:spcPct val="0"/>
      </a:spcAft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lnSpc>
        <a:spcPts val="3600"/>
      </a:lnSpc>
      <a:spcBef>
        <a:spcPct val="0"/>
      </a:spcBef>
      <a:spcAft>
        <a:spcPct val="0"/>
      </a:spcAft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lnSpc>
        <a:spcPts val="3600"/>
      </a:lnSpc>
      <a:spcBef>
        <a:spcPct val="0"/>
      </a:spcBef>
      <a:spcAft>
        <a:spcPct val="0"/>
      </a:spcAft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lnSpc>
        <a:spcPts val="3600"/>
      </a:lnSpc>
      <a:spcBef>
        <a:spcPct val="0"/>
      </a:spcBef>
      <a:spcAft>
        <a:spcPct val="0"/>
      </a:spcAft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lnSpc>
        <a:spcPts val="3600"/>
      </a:lnSpc>
      <a:spcBef>
        <a:spcPct val="0"/>
      </a:spcBef>
      <a:spcAft>
        <a:spcPct val="0"/>
      </a:spcAft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00FF"/>
    <a:srgbClr val="00FFFF"/>
    <a:srgbClr val="0000FF"/>
    <a:srgbClr val="00FF00"/>
    <a:srgbClr val="FF0000"/>
    <a:srgbClr val="FFFFFF"/>
    <a:srgbClr val="000000"/>
    <a:srgbClr val="DB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2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41350"/>
            <a:ext cx="4584700" cy="344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1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53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7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8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9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9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10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11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17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12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3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12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78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40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6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15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81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21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01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22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21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42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23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63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21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83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24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04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21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24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25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45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26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65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27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86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9863" y="3016250"/>
            <a:ext cx="4587875" cy="3441700"/>
          </a:xfrm>
          <a:ln cap="flat"/>
        </p:spPr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302000" y="8496300"/>
            <a:ext cx="381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9050" tIns="26988" rIns="19050" bIns="26988"/>
          <a:lstStyle/>
          <a:p>
            <a:pPr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effectLst/>
              </a:rPr>
              <a:t>27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575" y="1989138"/>
            <a:ext cx="38322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38322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213" y="617538"/>
            <a:ext cx="19542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575" y="617538"/>
            <a:ext cx="57102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3575" y="617538"/>
            <a:ext cx="7816850" cy="1165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82550" tIns="41275" rIns="82550" bIns="412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3575" y="1989138"/>
            <a:ext cx="781685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82550" tIns="41275" rIns="82550" bIns="412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defTabSz="822325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07975" indent="-307975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68338" indent="-246063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500">
          <a:solidFill>
            <a:schemeClr val="tx1"/>
          </a:solidFill>
          <a:latin typeface="+mn-lt"/>
        </a:defRPr>
      </a:lvl2pPr>
      <a:lvl3pPr marL="1028700" indent="-206375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200">
          <a:solidFill>
            <a:schemeClr val="tx1"/>
          </a:solidFill>
          <a:latin typeface="+mn-lt"/>
        </a:defRPr>
      </a:lvl3pPr>
      <a:lvl4pPr marL="1439863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>
          <a:solidFill>
            <a:schemeClr val="tx1"/>
          </a:solidFill>
          <a:latin typeface="+mn-lt"/>
        </a:defRPr>
      </a:lvl4pPr>
      <a:lvl5pPr marL="1851025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>
          <a:solidFill>
            <a:schemeClr val="tx1"/>
          </a:solidFill>
          <a:latin typeface="+mn-lt"/>
        </a:defRPr>
      </a:lvl5pPr>
      <a:lvl6pPr marL="2308225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>
          <a:solidFill>
            <a:schemeClr val="tx1"/>
          </a:solidFill>
          <a:latin typeface="+mn-lt"/>
        </a:defRPr>
      </a:lvl6pPr>
      <a:lvl7pPr marL="2765425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>
          <a:solidFill>
            <a:schemeClr val="tx1"/>
          </a:solidFill>
          <a:latin typeface="+mn-lt"/>
        </a:defRPr>
      </a:lvl7pPr>
      <a:lvl8pPr marL="3222625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>
          <a:solidFill>
            <a:schemeClr val="tx1"/>
          </a:solidFill>
          <a:latin typeface="+mn-lt"/>
        </a:defRPr>
      </a:lvl8pPr>
      <a:lvl9pPr marL="3679825" indent="-204788" algn="l" defTabSz="822325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1371600"/>
            <a:ext cx="5656262" cy="2455863"/>
          </a:xfrm>
          <a:noFill/>
          <a:ln/>
        </p:spPr>
        <p:txBody>
          <a:bodyPr wrap="none" lIns="17463" tIns="23813" rIns="17463" bIns="23813"/>
          <a:lstStyle/>
          <a:p>
            <a:pPr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43000" y="3276600"/>
            <a:ext cx="7086600" cy="281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82550" tIns="41275" rIns="82550" bIns="41275" numCol="1" anchor="t" anchorCtr="0" compatLnSpc="1">
            <a:prstTxWarp prst="textNoShape">
              <a:avLst/>
            </a:prstTxWarp>
          </a:bodyPr>
          <a:lstStyle/>
          <a:p>
            <a:pPr marL="307975" marR="0" lvl="0" indent="-307975" algn="l" defTabSz="8223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</a:p>
          <a:p>
            <a:pPr marL="307975" marR="0" lvl="0" indent="-307975" algn="l" defTabSz="8223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Asst. Prof. Lalita A. Patil</a:t>
            </a:r>
          </a:p>
          <a:p>
            <a:pPr marL="307975" marR="0" lvl="0" indent="-307975" algn="l" defTabSz="8223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Chemistry Department,</a:t>
            </a:r>
          </a:p>
          <a:p>
            <a:pPr marL="307975" marR="0" lvl="0" indent="-307975" algn="l" defTabSz="8223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T Co-Op Education Society’s,</a:t>
            </a:r>
          </a:p>
          <a:p>
            <a:pPr marL="307975" marR="0" lvl="0" indent="-307975" algn="l" defTabSz="8223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Science Senior College, Shahada</a:t>
            </a:r>
            <a:endParaRPr kumimoji="0" lang="en-US" sz="29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980113" y="3397250"/>
            <a:ext cx="2228850" cy="604838"/>
          </a:xfrm>
          <a:prstGeom prst="rect">
            <a:avLst/>
          </a:prstGeom>
          <a:solidFill>
            <a:srgbClr val="8F5B1A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Aromatic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2006600" y="2344738"/>
            <a:ext cx="25368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H="1">
            <a:off x="4565650" y="2344738"/>
            <a:ext cx="2538413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2006600" y="2344738"/>
            <a:ext cx="0" cy="10064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7092950" y="2368550"/>
            <a:ext cx="0" cy="10048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938213" y="3397250"/>
            <a:ext cx="2160587" cy="604838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Aliphatic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980113" y="3397250"/>
            <a:ext cx="2228850" cy="604838"/>
          </a:xfrm>
          <a:prstGeom prst="rect">
            <a:avLst/>
          </a:prstGeom>
          <a:solidFill>
            <a:srgbClr val="8F5B1A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Aromatic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2006600" y="2344738"/>
            <a:ext cx="25368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4565650" y="2344738"/>
            <a:ext cx="2538413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2006600" y="2344738"/>
            <a:ext cx="0" cy="10064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7092950" y="2368550"/>
            <a:ext cx="0" cy="10048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938213" y="3397250"/>
            <a:ext cx="2160587" cy="604838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Aliphatic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2006600" y="4094163"/>
            <a:ext cx="0" cy="10048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2028825" y="4562475"/>
            <a:ext cx="434340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4314825" y="4562475"/>
            <a:ext cx="0" cy="5715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6400800" y="4545013"/>
            <a:ext cx="0" cy="5715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1003300" y="5086350"/>
            <a:ext cx="1965325" cy="606425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Alkanes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5432425" y="5143500"/>
            <a:ext cx="1966913" cy="606425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Alkynes</a:t>
            </a: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3327400" y="5110163"/>
            <a:ext cx="1965325" cy="604837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Alkenes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2006600" y="2344738"/>
            <a:ext cx="25368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006600" y="2344738"/>
            <a:ext cx="0" cy="10064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938213" y="3397250"/>
            <a:ext cx="2160587" cy="604838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Aliphatic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006600" y="4094163"/>
            <a:ext cx="0" cy="10048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003300" y="5086350"/>
            <a:ext cx="1965325" cy="606425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Alkanes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335463" y="2406650"/>
            <a:ext cx="4114800" cy="1944688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Alkanes are hydrocarbons in which all of the bonds are </a:t>
            </a:r>
            <a:r>
              <a:rPr lang="en-US" sz="2800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single</a:t>
            </a: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bonds.</a:t>
            </a:r>
          </a:p>
        </p:txBody>
      </p:sp>
      <p:grpSp>
        <p:nvGrpSpPr>
          <p:cNvPr id="10265" name="Group 25"/>
          <p:cNvGrpSpPr>
            <a:grpSpLocks/>
          </p:cNvGrpSpPr>
          <p:nvPr/>
        </p:nvGrpSpPr>
        <p:grpSpPr bwMode="auto">
          <a:xfrm>
            <a:off x="5118100" y="4460875"/>
            <a:ext cx="2720975" cy="2100263"/>
            <a:chOff x="3224" y="2810"/>
            <a:chExt cx="1714" cy="1323"/>
          </a:xfrm>
        </p:grpSpPr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3683" y="3292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951" y="3443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3486" y="3443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>
              <a:off x="3830" y="3074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3838" y="3566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Rectangle 15"/>
            <p:cNvSpPr>
              <a:spLocks noChangeArrowheads="1"/>
            </p:cNvSpPr>
            <p:nvPr/>
          </p:nvSpPr>
          <p:spPr bwMode="auto">
            <a:xfrm>
              <a:off x="4164" y="3300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4432" y="3451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4311" y="3082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>
              <a:off x="4319" y="3574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Rectangle 19"/>
            <p:cNvSpPr>
              <a:spLocks noChangeArrowheads="1"/>
            </p:cNvSpPr>
            <p:nvPr/>
          </p:nvSpPr>
          <p:spPr bwMode="auto">
            <a:xfrm>
              <a:off x="3224" y="3289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0260" name="Rectangle 20"/>
            <p:cNvSpPr>
              <a:spLocks noChangeArrowheads="1"/>
            </p:cNvSpPr>
            <p:nvPr/>
          </p:nvSpPr>
          <p:spPr bwMode="auto">
            <a:xfrm>
              <a:off x="4662" y="3286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0261" name="Rectangle 21"/>
            <p:cNvSpPr>
              <a:spLocks noChangeArrowheads="1"/>
            </p:cNvSpPr>
            <p:nvPr/>
          </p:nvSpPr>
          <p:spPr bwMode="auto">
            <a:xfrm>
              <a:off x="3705" y="3781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0262" name="Rectangle 22"/>
            <p:cNvSpPr>
              <a:spLocks noChangeArrowheads="1"/>
            </p:cNvSpPr>
            <p:nvPr/>
          </p:nvSpPr>
          <p:spPr bwMode="auto">
            <a:xfrm>
              <a:off x="4186" y="3789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0263" name="Rectangle 23"/>
            <p:cNvSpPr>
              <a:spLocks noChangeArrowheads="1"/>
            </p:cNvSpPr>
            <p:nvPr/>
          </p:nvSpPr>
          <p:spPr bwMode="auto">
            <a:xfrm>
              <a:off x="3702" y="2810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0264" name="Rectangle 24"/>
            <p:cNvSpPr>
              <a:spLocks noChangeArrowheads="1"/>
            </p:cNvSpPr>
            <p:nvPr/>
          </p:nvSpPr>
          <p:spPr bwMode="auto">
            <a:xfrm>
              <a:off x="4183" y="2818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H="1">
            <a:off x="2006600" y="2344738"/>
            <a:ext cx="25368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2006600" y="2344738"/>
            <a:ext cx="0" cy="10064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938213" y="3397250"/>
            <a:ext cx="2160587" cy="604838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Aliphatic</a:t>
            </a: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2006600" y="4094163"/>
            <a:ext cx="0" cy="4683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2028825" y="4562475"/>
            <a:ext cx="2268538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4314825" y="4562475"/>
            <a:ext cx="0" cy="5715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3327400" y="5110163"/>
            <a:ext cx="1965325" cy="604837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Alkenes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335463" y="2406650"/>
            <a:ext cx="4114800" cy="1944688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Alkenes are hydrocarbons that contain a carbon-carbon </a:t>
            </a:r>
            <a:r>
              <a:rPr lang="en-US" sz="2800" i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double</a:t>
            </a: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bond.</a:t>
            </a:r>
          </a:p>
        </p:txBody>
      </p:sp>
      <p:grpSp>
        <p:nvGrpSpPr>
          <p:cNvPr id="12314" name="Group 26"/>
          <p:cNvGrpSpPr>
            <a:grpSpLocks/>
          </p:cNvGrpSpPr>
          <p:nvPr/>
        </p:nvGrpSpPr>
        <p:grpSpPr bwMode="auto">
          <a:xfrm>
            <a:off x="5873750" y="4456113"/>
            <a:ext cx="2292350" cy="1912937"/>
            <a:chOff x="3700" y="2807"/>
            <a:chExt cx="1444" cy="1205"/>
          </a:xfrm>
        </p:grpSpPr>
        <p:grpSp>
          <p:nvGrpSpPr>
            <p:cNvPr id="12309" name="Group 21"/>
            <p:cNvGrpSpPr>
              <a:grpSpLocks/>
            </p:cNvGrpSpPr>
            <p:nvPr/>
          </p:nvGrpSpPr>
          <p:grpSpPr bwMode="auto">
            <a:xfrm>
              <a:off x="3947" y="3043"/>
              <a:ext cx="934" cy="744"/>
              <a:chOff x="3947" y="3043"/>
              <a:chExt cx="934" cy="744"/>
            </a:xfrm>
          </p:grpSpPr>
          <p:sp>
            <p:nvSpPr>
              <p:cNvPr id="12300" name="Rectangle 12"/>
              <p:cNvSpPr>
                <a:spLocks noChangeArrowheads="1"/>
              </p:cNvSpPr>
              <p:nvPr/>
            </p:nvSpPr>
            <p:spPr bwMode="auto">
              <a:xfrm>
                <a:off x="4039" y="3258"/>
                <a:ext cx="27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marL="342900" indent="-342900" algn="ctr" defTabSz="912813">
                  <a:lnSpc>
                    <a:spcPct val="100000"/>
                  </a:lnSpc>
                  <a:spcBef>
                    <a:spcPct val="20000"/>
                  </a:spcBef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  <p:sp>
            <p:nvSpPr>
              <p:cNvPr id="12301" name="Rectangle 13"/>
              <p:cNvSpPr>
                <a:spLocks noChangeArrowheads="1"/>
              </p:cNvSpPr>
              <p:nvPr/>
            </p:nvSpPr>
            <p:spPr bwMode="auto">
              <a:xfrm>
                <a:off x="4520" y="3266"/>
                <a:ext cx="276" cy="32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marL="342900" indent="-342900" algn="ctr" defTabSz="912813">
                  <a:lnSpc>
                    <a:spcPct val="100000"/>
                  </a:lnSpc>
                  <a:spcBef>
                    <a:spcPct val="20000"/>
                  </a:spcBef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  <p:grpSp>
            <p:nvGrpSpPr>
              <p:cNvPr id="12304" name="Group 16"/>
              <p:cNvGrpSpPr>
                <a:grpSpLocks/>
              </p:cNvGrpSpPr>
              <p:nvPr/>
            </p:nvGrpSpPr>
            <p:grpSpPr bwMode="auto">
              <a:xfrm>
                <a:off x="4293" y="3387"/>
                <a:ext cx="241" cy="63"/>
                <a:chOff x="4293" y="3387"/>
                <a:chExt cx="241" cy="63"/>
              </a:xfrm>
            </p:grpSpPr>
            <p:sp>
              <p:nvSpPr>
                <p:cNvPr id="12302" name="Line 14"/>
                <p:cNvSpPr>
                  <a:spLocks noChangeShapeType="1"/>
                </p:cNvSpPr>
                <p:nvPr/>
              </p:nvSpPr>
              <p:spPr bwMode="auto">
                <a:xfrm>
                  <a:off x="4296" y="3387"/>
                  <a:ext cx="238" cy="0"/>
                </a:xfrm>
                <a:prstGeom prst="line">
                  <a:avLst/>
                </a:prstGeom>
                <a:noFill/>
                <a:ln w="254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03" name="Line 15"/>
                <p:cNvSpPr>
                  <a:spLocks noChangeShapeType="1"/>
                </p:cNvSpPr>
                <p:nvPr/>
              </p:nvSpPr>
              <p:spPr bwMode="auto">
                <a:xfrm>
                  <a:off x="4293" y="3450"/>
                  <a:ext cx="238" cy="0"/>
                </a:xfrm>
                <a:prstGeom prst="line">
                  <a:avLst/>
                </a:prstGeom>
                <a:noFill/>
                <a:ln w="25400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305" name="Line 17"/>
              <p:cNvSpPr>
                <a:spLocks noChangeShapeType="1"/>
              </p:cNvSpPr>
              <p:nvPr/>
            </p:nvSpPr>
            <p:spPr bwMode="auto">
              <a:xfrm flipH="1">
                <a:off x="4711" y="3045"/>
                <a:ext cx="170" cy="252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6" name="Line 18"/>
              <p:cNvSpPr>
                <a:spLocks noChangeShapeType="1"/>
              </p:cNvSpPr>
              <p:nvPr/>
            </p:nvSpPr>
            <p:spPr bwMode="auto">
              <a:xfrm flipH="1" flipV="1">
                <a:off x="4710" y="3535"/>
                <a:ext cx="170" cy="252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7" name="Line 19"/>
              <p:cNvSpPr>
                <a:spLocks noChangeShapeType="1"/>
              </p:cNvSpPr>
              <p:nvPr/>
            </p:nvSpPr>
            <p:spPr bwMode="auto">
              <a:xfrm>
                <a:off x="3947" y="3043"/>
                <a:ext cx="170" cy="252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8" name="Line 20"/>
              <p:cNvSpPr>
                <a:spLocks noChangeShapeType="1"/>
              </p:cNvSpPr>
              <p:nvPr/>
            </p:nvSpPr>
            <p:spPr bwMode="auto">
              <a:xfrm flipV="1">
                <a:off x="3948" y="3533"/>
                <a:ext cx="170" cy="252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10" name="Rectangle 22"/>
            <p:cNvSpPr>
              <a:spLocks noChangeArrowheads="1"/>
            </p:cNvSpPr>
            <p:nvPr/>
          </p:nvSpPr>
          <p:spPr bwMode="auto">
            <a:xfrm>
              <a:off x="3700" y="3668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2311" name="Rectangle 23"/>
            <p:cNvSpPr>
              <a:spLocks noChangeArrowheads="1"/>
            </p:cNvSpPr>
            <p:nvPr/>
          </p:nvSpPr>
          <p:spPr bwMode="auto">
            <a:xfrm>
              <a:off x="4868" y="3664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2312" name="Rectangle 24"/>
            <p:cNvSpPr>
              <a:spLocks noChangeArrowheads="1"/>
            </p:cNvSpPr>
            <p:nvPr/>
          </p:nvSpPr>
          <p:spPr bwMode="auto">
            <a:xfrm>
              <a:off x="3702" y="2810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2313" name="Rectangle 25"/>
            <p:cNvSpPr>
              <a:spLocks noChangeArrowheads="1"/>
            </p:cNvSpPr>
            <p:nvPr/>
          </p:nvSpPr>
          <p:spPr bwMode="auto">
            <a:xfrm>
              <a:off x="4843" y="2807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H="1">
            <a:off x="2006600" y="2344738"/>
            <a:ext cx="25368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2006600" y="2344738"/>
            <a:ext cx="0" cy="10064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938213" y="3397250"/>
            <a:ext cx="2160587" cy="604838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Aliphatic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2006600" y="4094163"/>
            <a:ext cx="0" cy="4683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028825" y="4562475"/>
            <a:ext cx="4343400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6400800" y="4545013"/>
            <a:ext cx="0" cy="5715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5432425" y="5143500"/>
            <a:ext cx="1966913" cy="606425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Alkynes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335463" y="2406650"/>
            <a:ext cx="4114800" cy="1944688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Alkynes are hydrocarbons that contain a carbon-carbon </a:t>
            </a:r>
            <a:r>
              <a:rPr lang="en-US" sz="2800" i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triple</a:t>
            </a: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bond.</a:t>
            </a:r>
          </a:p>
        </p:txBody>
      </p:sp>
      <p:grpSp>
        <p:nvGrpSpPr>
          <p:cNvPr id="14353" name="Group 17"/>
          <p:cNvGrpSpPr>
            <a:grpSpLocks/>
          </p:cNvGrpSpPr>
          <p:nvPr/>
        </p:nvGrpSpPr>
        <p:grpSpPr bwMode="auto">
          <a:xfrm>
            <a:off x="5464175" y="6059488"/>
            <a:ext cx="1993900" cy="611187"/>
            <a:chOff x="3442" y="3817"/>
            <a:chExt cx="1256" cy="385"/>
          </a:xfrm>
        </p:grpSpPr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442" y="3817"/>
              <a:ext cx="627" cy="3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09575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HC</a:t>
              </a:r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4072" y="3821"/>
              <a:ext cx="626" cy="3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09575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CH</a:t>
              </a:r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3812" y="3906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Line 15"/>
            <p:cNvSpPr>
              <a:spLocks noChangeShapeType="1"/>
            </p:cNvSpPr>
            <p:nvPr/>
          </p:nvSpPr>
          <p:spPr bwMode="auto">
            <a:xfrm>
              <a:off x="3812" y="3958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3812" y="4010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14625" y="984250"/>
            <a:ext cx="3622675" cy="60642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Hydrocarbons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5980113" y="3397250"/>
            <a:ext cx="2228850" cy="604838"/>
          </a:xfrm>
          <a:prstGeom prst="rect">
            <a:avLst/>
          </a:prstGeom>
          <a:solidFill>
            <a:srgbClr val="8F5B1A"/>
          </a:solidFill>
          <a:ln w="12700">
            <a:noFill/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7463" tIns="23813" rIns="17463" bIns="23813"/>
          <a:lstStyle/>
          <a:p>
            <a:pPr algn="ctr" defTabSz="822325">
              <a:lnSpc>
                <a:spcPts val="42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Aromatic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4578350" y="1658938"/>
            <a:ext cx="0" cy="6858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H="1">
            <a:off x="4565650" y="2344738"/>
            <a:ext cx="2538413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7092950" y="2368550"/>
            <a:ext cx="0" cy="100488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66700" y="1857375"/>
            <a:ext cx="4114800" cy="1944688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	The most common aromatic hydrocarbons are those that contain a benzene ring.</a:t>
            </a:r>
          </a:p>
        </p:txBody>
      </p:sp>
      <p:grpSp>
        <p:nvGrpSpPr>
          <p:cNvPr id="16399" name="Group 15"/>
          <p:cNvGrpSpPr>
            <a:grpSpLocks/>
          </p:cNvGrpSpPr>
          <p:nvPr/>
        </p:nvGrpSpPr>
        <p:grpSpPr bwMode="auto">
          <a:xfrm>
            <a:off x="3222625" y="3624263"/>
            <a:ext cx="2813050" cy="3167062"/>
            <a:chOff x="2030" y="2283"/>
            <a:chExt cx="1772" cy="1995"/>
          </a:xfrm>
        </p:grpSpPr>
        <p:pic>
          <p:nvPicPr>
            <p:cNvPr id="16392" name="Picture 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71" y="2521"/>
              <a:ext cx="1277" cy="146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2033" y="2726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2030" y="3471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3526" y="2723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6396" name="Rectangle 12"/>
            <p:cNvSpPr>
              <a:spLocks noChangeArrowheads="1"/>
            </p:cNvSpPr>
            <p:nvPr/>
          </p:nvSpPr>
          <p:spPr bwMode="auto">
            <a:xfrm>
              <a:off x="3523" y="3468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6397" name="Rectangle 13"/>
            <p:cNvSpPr>
              <a:spLocks noChangeArrowheads="1"/>
            </p:cNvSpPr>
            <p:nvPr/>
          </p:nvSpPr>
          <p:spPr bwMode="auto">
            <a:xfrm>
              <a:off x="2778" y="2283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16398" name="Rectangle 14"/>
            <p:cNvSpPr>
              <a:spLocks noChangeArrowheads="1"/>
            </p:cNvSpPr>
            <p:nvPr/>
          </p:nvSpPr>
          <p:spPr bwMode="auto">
            <a:xfrm>
              <a:off x="2775" y="3934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590675" y="2582863"/>
            <a:ext cx="5992813" cy="1257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2.2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Reactive Sites in Hydrocarbons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887663" y="788988"/>
            <a:ext cx="3360737" cy="560387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Functional Group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1839913"/>
            <a:ext cx="8193088" cy="1681162"/>
          </a:xfrm>
          <a:noFill/>
          <a:ln/>
        </p:spPr>
        <p:txBody>
          <a:bodyPr wrap="none" lIns="17463" tIns="23813" rIns="17463" bIns="23813"/>
          <a:lstStyle/>
          <a:p>
            <a:pPr marL="0" indent="0" algn="ctr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structural unit in a molecule responsible for its</a:t>
            </a:r>
            <a:b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 behavior under a particular set of</a:t>
            </a:r>
            <a:b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reaction conditions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348038" y="635000"/>
            <a:ext cx="2484437" cy="5603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Alkanes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9900" y="2516188"/>
            <a:ext cx="6257925" cy="2200275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functional group is a hydrogen</a:t>
            </a:r>
          </a:p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reaction that takes place is substitution</a:t>
            </a:r>
            <a:endParaRPr lang="en-US" sz="2800" u="sng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 u="sng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of the hydrogens is replaced</a:t>
            </a:r>
            <a:b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by some other atom or group</a:t>
            </a:r>
          </a:p>
        </p:txBody>
      </p: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2974975" y="1585913"/>
            <a:ext cx="3789363" cy="635000"/>
            <a:chOff x="1874" y="999"/>
            <a:chExt cx="2387" cy="400"/>
          </a:xfrm>
        </p:grpSpPr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1874" y="999"/>
              <a:ext cx="864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R—</a:t>
              </a:r>
              <a:r>
                <a:rPr lang="en-US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3426" y="1003"/>
              <a:ext cx="835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R—</a:t>
              </a:r>
              <a:r>
                <a:rPr lang="en-US">
                  <a:solidFill>
                    <a:srgbClr val="00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X</a:t>
              </a:r>
            </a:p>
          </p:txBody>
        </p:sp>
        <p:sp>
          <p:nvSpPr>
            <p:cNvPr id="22534" name="Line 6"/>
            <p:cNvSpPr>
              <a:spLocks noChangeShapeType="1"/>
            </p:cNvSpPr>
            <p:nvPr/>
          </p:nvSpPr>
          <p:spPr bwMode="auto">
            <a:xfrm>
              <a:off x="2537" y="1136"/>
              <a:ext cx="832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348038" y="635000"/>
            <a:ext cx="2484437" cy="5603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Alkanes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9900" y="2516188"/>
            <a:ext cx="6257925" cy="2200275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functional group is a hydrogen</a:t>
            </a:r>
          </a:p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reaction that takes place is substitution</a:t>
            </a:r>
            <a:endParaRPr lang="en-US" sz="2800" u="sng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lnSpc>
                <a:spcPts val="35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 u="sng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of the hydrogens is replaced</a:t>
            </a:r>
            <a:b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by some other atom or group</a:t>
            </a:r>
          </a:p>
        </p:txBody>
      </p:sp>
      <p:grpSp>
        <p:nvGrpSpPr>
          <p:cNvPr id="24583" name="Group 7"/>
          <p:cNvGrpSpPr>
            <a:grpSpLocks/>
          </p:cNvGrpSpPr>
          <p:nvPr/>
        </p:nvGrpSpPr>
        <p:grpSpPr bwMode="auto">
          <a:xfrm>
            <a:off x="2974975" y="1585913"/>
            <a:ext cx="3789363" cy="635000"/>
            <a:chOff x="1874" y="999"/>
            <a:chExt cx="2387" cy="400"/>
          </a:xfrm>
        </p:grpSpPr>
        <p:sp>
          <p:nvSpPr>
            <p:cNvPr id="24580" name="Rectangle 4"/>
            <p:cNvSpPr>
              <a:spLocks noChangeArrowheads="1"/>
            </p:cNvSpPr>
            <p:nvPr/>
          </p:nvSpPr>
          <p:spPr bwMode="auto">
            <a:xfrm>
              <a:off x="1874" y="999"/>
              <a:ext cx="864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R—</a:t>
              </a:r>
              <a:r>
                <a:rPr lang="en-US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3426" y="1003"/>
              <a:ext cx="835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17463" tIns="23813" rIns="17463" bIns="23813"/>
            <a:lstStyle/>
            <a:p>
              <a:pPr defTabSz="822325">
                <a:lnSpc>
                  <a:spcPts val="3500"/>
                </a:lnSpc>
                <a:tabLst>
                  <a:tab pos="411163" algn="l"/>
                  <a:tab pos="822325" algn="l"/>
                  <a:tab pos="1235075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R—</a:t>
              </a:r>
              <a:r>
                <a:rPr lang="en-US">
                  <a:solidFill>
                    <a:srgbClr val="00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X</a:t>
              </a:r>
            </a:p>
          </p:txBody>
        </p:sp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>
              <a:off x="2537" y="1136"/>
              <a:ext cx="832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867025" y="5289550"/>
            <a:ext cx="10572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+  </a:t>
            </a: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r>
              <a:rPr lang="en-US" baseline="-250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3983038" y="5556250"/>
            <a:ext cx="1041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601" name="Group 25"/>
          <p:cNvGrpSpPr>
            <a:grpSpLocks/>
          </p:cNvGrpSpPr>
          <p:nvPr/>
        </p:nvGrpSpPr>
        <p:grpSpPr bwMode="auto">
          <a:xfrm>
            <a:off x="1588" y="4564063"/>
            <a:ext cx="2720975" cy="2100262"/>
            <a:chOff x="1" y="2875"/>
            <a:chExt cx="1714" cy="1323"/>
          </a:xfrm>
        </p:grpSpPr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460" y="3357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24587" name="Line 11"/>
            <p:cNvSpPr>
              <a:spLocks noChangeShapeType="1"/>
            </p:cNvSpPr>
            <p:nvPr/>
          </p:nvSpPr>
          <p:spPr bwMode="auto">
            <a:xfrm>
              <a:off x="728" y="3508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Line 12"/>
            <p:cNvSpPr>
              <a:spLocks noChangeShapeType="1"/>
            </p:cNvSpPr>
            <p:nvPr/>
          </p:nvSpPr>
          <p:spPr bwMode="auto">
            <a:xfrm>
              <a:off x="263" y="3508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9" name="Line 13"/>
            <p:cNvSpPr>
              <a:spLocks noChangeShapeType="1"/>
            </p:cNvSpPr>
            <p:nvPr/>
          </p:nvSpPr>
          <p:spPr bwMode="auto">
            <a:xfrm>
              <a:off x="607" y="3139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0" name="Line 14"/>
            <p:cNvSpPr>
              <a:spLocks noChangeShapeType="1"/>
            </p:cNvSpPr>
            <p:nvPr/>
          </p:nvSpPr>
          <p:spPr bwMode="auto">
            <a:xfrm>
              <a:off x="615" y="3631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941" y="3365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24592" name="Line 16"/>
            <p:cNvSpPr>
              <a:spLocks noChangeShapeType="1"/>
            </p:cNvSpPr>
            <p:nvPr/>
          </p:nvSpPr>
          <p:spPr bwMode="auto">
            <a:xfrm>
              <a:off x="1209" y="3516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3" name="Line 17"/>
            <p:cNvSpPr>
              <a:spLocks noChangeShapeType="1"/>
            </p:cNvSpPr>
            <p:nvPr/>
          </p:nvSpPr>
          <p:spPr bwMode="auto">
            <a:xfrm>
              <a:off x="1088" y="3147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Line 18"/>
            <p:cNvSpPr>
              <a:spLocks noChangeShapeType="1"/>
            </p:cNvSpPr>
            <p:nvPr/>
          </p:nvSpPr>
          <p:spPr bwMode="auto">
            <a:xfrm>
              <a:off x="1096" y="3639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5" name="Rectangle 19"/>
            <p:cNvSpPr>
              <a:spLocks noChangeArrowheads="1"/>
            </p:cNvSpPr>
            <p:nvPr/>
          </p:nvSpPr>
          <p:spPr bwMode="auto">
            <a:xfrm>
              <a:off x="1" y="3354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596" name="Rectangle 20"/>
            <p:cNvSpPr>
              <a:spLocks noChangeArrowheads="1"/>
            </p:cNvSpPr>
            <p:nvPr/>
          </p:nvSpPr>
          <p:spPr bwMode="auto">
            <a:xfrm>
              <a:off x="1439" y="3351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597" name="Rectangle 21"/>
            <p:cNvSpPr>
              <a:spLocks noChangeArrowheads="1"/>
            </p:cNvSpPr>
            <p:nvPr/>
          </p:nvSpPr>
          <p:spPr bwMode="auto">
            <a:xfrm>
              <a:off x="482" y="3846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598" name="Rectangle 22"/>
            <p:cNvSpPr>
              <a:spLocks noChangeArrowheads="1"/>
            </p:cNvSpPr>
            <p:nvPr/>
          </p:nvSpPr>
          <p:spPr bwMode="auto">
            <a:xfrm>
              <a:off x="963" y="3854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599" name="Rectangle 23"/>
            <p:cNvSpPr>
              <a:spLocks noChangeArrowheads="1"/>
            </p:cNvSpPr>
            <p:nvPr/>
          </p:nvSpPr>
          <p:spPr bwMode="auto">
            <a:xfrm>
              <a:off x="479" y="2875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600" name="Rectangle 24"/>
            <p:cNvSpPr>
              <a:spLocks noChangeArrowheads="1"/>
            </p:cNvSpPr>
            <p:nvPr/>
          </p:nvSpPr>
          <p:spPr bwMode="auto">
            <a:xfrm>
              <a:off x="960" y="2883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</p:grp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7888288" y="5284788"/>
            <a:ext cx="1179512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+  </a:t>
            </a: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</a:p>
        </p:txBody>
      </p:sp>
      <p:grpSp>
        <p:nvGrpSpPr>
          <p:cNvPr id="24618" name="Group 42"/>
          <p:cNvGrpSpPr>
            <a:grpSpLocks/>
          </p:cNvGrpSpPr>
          <p:nvPr/>
        </p:nvGrpSpPr>
        <p:grpSpPr bwMode="auto">
          <a:xfrm>
            <a:off x="5075238" y="4559300"/>
            <a:ext cx="2800350" cy="2100263"/>
            <a:chOff x="3197" y="2872"/>
            <a:chExt cx="1764" cy="1323"/>
          </a:xfrm>
        </p:grpSpPr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3656" y="3354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>
              <a:off x="3924" y="3505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>
              <a:off x="3459" y="3505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6" name="Line 30"/>
            <p:cNvSpPr>
              <a:spLocks noChangeShapeType="1"/>
            </p:cNvSpPr>
            <p:nvPr/>
          </p:nvSpPr>
          <p:spPr bwMode="auto">
            <a:xfrm>
              <a:off x="3803" y="3136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Line 31"/>
            <p:cNvSpPr>
              <a:spLocks noChangeShapeType="1"/>
            </p:cNvSpPr>
            <p:nvPr/>
          </p:nvSpPr>
          <p:spPr bwMode="auto">
            <a:xfrm>
              <a:off x="3811" y="3628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8" name="Rectangle 32"/>
            <p:cNvSpPr>
              <a:spLocks noChangeArrowheads="1"/>
            </p:cNvSpPr>
            <p:nvPr/>
          </p:nvSpPr>
          <p:spPr bwMode="auto">
            <a:xfrm>
              <a:off x="4137" y="3362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24609" name="Line 33"/>
            <p:cNvSpPr>
              <a:spLocks noChangeShapeType="1"/>
            </p:cNvSpPr>
            <p:nvPr/>
          </p:nvSpPr>
          <p:spPr bwMode="auto">
            <a:xfrm>
              <a:off x="4405" y="3513"/>
              <a:ext cx="238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0" name="Line 34"/>
            <p:cNvSpPr>
              <a:spLocks noChangeShapeType="1"/>
            </p:cNvSpPr>
            <p:nvPr/>
          </p:nvSpPr>
          <p:spPr bwMode="auto">
            <a:xfrm>
              <a:off x="4284" y="3144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1" name="Line 35"/>
            <p:cNvSpPr>
              <a:spLocks noChangeShapeType="1"/>
            </p:cNvSpPr>
            <p:nvPr/>
          </p:nvSpPr>
          <p:spPr bwMode="auto">
            <a:xfrm>
              <a:off x="4292" y="3636"/>
              <a:ext cx="0" cy="23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Rectangle 36"/>
            <p:cNvSpPr>
              <a:spLocks noChangeArrowheads="1"/>
            </p:cNvSpPr>
            <p:nvPr/>
          </p:nvSpPr>
          <p:spPr bwMode="auto">
            <a:xfrm>
              <a:off x="3197" y="3351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613" name="Rectangle 37"/>
            <p:cNvSpPr>
              <a:spLocks noChangeArrowheads="1"/>
            </p:cNvSpPr>
            <p:nvPr/>
          </p:nvSpPr>
          <p:spPr bwMode="auto">
            <a:xfrm>
              <a:off x="4635" y="3348"/>
              <a:ext cx="32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solidFill>
                    <a:srgbClr val="00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</a:t>
              </a:r>
            </a:p>
          </p:txBody>
        </p:sp>
        <p:sp>
          <p:nvSpPr>
            <p:cNvPr id="24614" name="Rectangle 38"/>
            <p:cNvSpPr>
              <a:spLocks noChangeArrowheads="1"/>
            </p:cNvSpPr>
            <p:nvPr/>
          </p:nvSpPr>
          <p:spPr bwMode="auto">
            <a:xfrm>
              <a:off x="3678" y="3843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615" name="Rectangle 39"/>
            <p:cNvSpPr>
              <a:spLocks noChangeArrowheads="1"/>
            </p:cNvSpPr>
            <p:nvPr/>
          </p:nvSpPr>
          <p:spPr bwMode="auto">
            <a:xfrm>
              <a:off x="4159" y="3851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616" name="Rectangle 40"/>
            <p:cNvSpPr>
              <a:spLocks noChangeArrowheads="1"/>
            </p:cNvSpPr>
            <p:nvPr/>
          </p:nvSpPr>
          <p:spPr bwMode="auto">
            <a:xfrm>
              <a:off x="3675" y="2872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  <p:sp>
          <p:nvSpPr>
            <p:cNvPr id="24617" name="Rectangle 41"/>
            <p:cNvSpPr>
              <a:spLocks noChangeArrowheads="1"/>
            </p:cNvSpPr>
            <p:nvPr/>
          </p:nvSpPr>
          <p:spPr bwMode="auto">
            <a:xfrm>
              <a:off x="4156" y="2880"/>
              <a:ext cx="276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084263" y="593725"/>
            <a:ext cx="6959600" cy="638175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Functional Groups in Hydrocarbons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7988" y="2263775"/>
            <a:ext cx="5770562" cy="2811463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alkanes	RH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alkenes	double bond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alkynes	triple bond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arenes	ArH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150938" y="2527300"/>
            <a:ext cx="6816725" cy="1692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2.3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Key Functional Groups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966788" y="320675"/>
            <a:ext cx="7189787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Families of organic compounds and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their functional groups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3313" y="1770063"/>
            <a:ext cx="6929437" cy="4400550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Alcohols	ROH</a:t>
            </a: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Alkyl halides	RX (X = F, Cl, Br, I)</a:t>
            </a:r>
          </a:p>
          <a:p>
            <a:pPr marL="0" indent="0">
              <a:lnSpc>
                <a:spcPts val="41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Amines	primary amine:  RNH</a:t>
            </a:r>
            <a:r>
              <a:rPr lang="en-US" sz="2800" baseline="-250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  <a:p>
            <a:pPr marL="0" indent="0">
              <a:lnSpc>
                <a:spcPts val="41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	secondary amine: R</a:t>
            </a:r>
            <a:r>
              <a:rPr lang="en-US" sz="2800" baseline="-250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NH</a:t>
            </a:r>
          </a:p>
          <a:p>
            <a:pPr marL="0" indent="0">
              <a:lnSpc>
                <a:spcPts val="41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	tertiary amine: R</a:t>
            </a:r>
            <a:r>
              <a:rPr lang="en-US" sz="2800" baseline="-250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966788" y="320675"/>
            <a:ext cx="7189787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Families of organic compounds and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their functional groups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8075" y="3413125"/>
            <a:ext cx="6929438" cy="2860675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Ethers	ROR'</a:t>
            </a: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Nitriles	RC</a:t>
            </a:r>
          </a:p>
          <a:p>
            <a:pPr marL="0" indent="0">
              <a:lnSpc>
                <a:spcPts val="41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Nitroalkanes	RNO</a:t>
            </a:r>
            <a:r>
              <a:rPr lang="en-US" sz="2800" baseline="-250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  <a:p>
            <a:pPr marL="0" indent="0">
              <a:lnSpc>
                <a:spcPts val="41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2617788" algn="l"/>
                <a:tab pos="3851275" algn="l"/>
              </a:tabLst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Thiols	RSH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138238" y="1970088"/>
            <a:ext cx="1681162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tabLst>
                <a:tab pos="411163" algn="l"/>
                <a:tab pos="3292475" algn="l"/>
                <a:tab pos="49371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Epoxides</a:t>
            </a:r>
          </a:p>
        </p:txBody>
      </p:sp>
      <p:grpSp>
        <p:nvGrpSpPr>
          <p:cNvPr id="32783" name="Group 15"/>
          <p:cNvGrpSpPr>
            <a:grpSpLocks/>
          </p:cNvGrpSpPr>
          <p:nvPr/>
        </p:nvGrpSpPr>
        <p:grpSpPr bwMode="auto">
          <a:xfrm>
            <a:off x="3673475" y="1677988"/>
            <a:ext cx="1808163" cy="1346200"/>
            <a:chOff x="2314" y="1057"/>
            <a:chExt cx="1139" cy="848"/>
          </a:xfrm>
        </p:grpSpPr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2505" y="1201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2986" y="1209"/>
              <a:ext cx="276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marL="342900" indent="-342900" algn="ctr" defTabSz="912813">
                <a:lnSpc>
                  <a:spcPct val="100000"/>
                </a:lnSpc>
                <a:spcBef>
                  <a:spcPct val="20000"/>
                </a:spcBef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 flipH="1">
              <a:off x="3177" y="1057"/>
              <a:ext cx="114" cy="18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 flipH="1" flipV="1">
              <a:off x="3241" y="1370"/>
              <a:ext cx="212" cy="12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2783" y="1360"/>
              <a:ext cx="21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>
              <a:off x="2747" y="1561"/>
              <a:ext cx="288" cy="34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defTabSz="912813">
                <a:tabLst>
                  <a:tab pos="912813" algn="l"/>
                  <a:tab pos="1827213" algn="l"/>
                  <a:tab pos="2740025" algn="l"/>
                  <a:tab pos="3652838" algn="l"/>
                  <a:tab pos="4567238" algn="l"/>
                  <a:tab pos="5480050" algn="l"/>
                  <a:tab pos="6394450" algn="l"/>
                </a:tabLst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</a:t>
              </a:r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2696" y="1457"/>
              <a:ext cx="87" cy="15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 flipH="1">
              <a:off x="2967" y="1443"/>
              <a:ext cx="87" cy="15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13"/>
            <p:cNvSpPr>
              <a:spLocks noChangeShapeType="1"/>
            </p:cNvSpPr>
            <p:nvPr/>
          </p:nvSpPr>
          <p:spPr bwMode="auto">
            <a:xfrm flipV="1">
              <a:off x="2314" y="1378"/>
              <a:ext cx="212" cy="12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>
              <a:off x="2437" y="1065"/>
              <a:ext cx="114" cy="18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87" name="Group 19"/>
          <p:cNvGrpSpPr>
            <a:grpSpLocks/>
          </p:cNvGrpSpPr>
          <p:nvPr/>
        </p:nvGrpSpPr>
        <p:grpSpPr bwMode="auto">
          <a:xfrm>
            <a:off x="4302125" y="4210050"/>
            <a:ext cx="377825" cy="182563"/>
            <a:chOff x="2710" y="2652"/>
            <a:chExt cx="238" cy="115"/>
          </a:xfrm>
        </p:grpSpPr>
        <p:sp>
          <p:nvSpPr>
            <p:cNvPr id="32784" name="Line 16"/>
            <p:cNvSpPr>
              <a:spLocks noChangeShapeType="1"/>
            </p:cNvSpPr>
            <p:nvPr/>
          </p:nvSpPr>
          <p:spPr bwMode="auto">
            <a:xfrm>
              <a:off x="2710" y="2652"/>
              <a:ext cx="238" cy="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Line 17"/>
            <p:cNvSpPr>
              <a:spLocks noChangeShapeType="1"/>
            </p:cNvSpPr>
            <p:nvPr/>
          </p:nvSpPr>
          <p:spPr bwMode="auto">
            <a:xfrm>
              <a:off x="2710" y="2715"/>
              <a:ext cx="238" cy="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2710" y="2767"/>
              <a:ext cx="238" cy="0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4635500" y="4038600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34829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34826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34824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34819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4820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4823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34821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822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825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34841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34838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34836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34831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4832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4835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3483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834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837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4839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40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42" name="Rectangle 26"/>
          <p:cNvSpPr>
            <a:spLocks noChangeArrowheads="1"/>
          </p:cNvSpPr>
          <p:nvPr/>
        </p:nvSpPr>
        <p:spPr bwMode="auto">
          <a:xfrm>
            <a:off x="5311775" y="4757738"/>
            <a:ext cx="186372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Acyl group</a:t>
            </a:r>
          </a:p>
        </p:txBody>
      </p:sp>
      <p:sp>
        <p:nvSpPr>
          <p:cNvPr id="34843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36877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36874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36872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36867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6868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6871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36869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870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6873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36889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36886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36884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36879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6880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6883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36881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882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6885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6887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5399088" y="4757738"/>
            <a:ext cx="16668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Aldehyde</a:t>
            </a:r>
          </a:p>
        </p:txBody>
      </p:sp>
      <p:sp>
        <p:nvSpPr>
          <p:cNvPr id="36891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  <p:sp>
        <p:nvSpPr>
          <p:cNvPr id="36892" name="Rectangle 28"/>
          <p:cNvSpPr>
            <a:spLocks noChangeArrowheads="1"/>
          </p:cNvSpPr>
          <p:nvPr/>
        </p:nvSpPr>
        <p:spPr bwMode="auto">
          <a:xfrm>
            <a:off x="6797675" y="3952875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38925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38922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38920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38915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8916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8919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38917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918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8921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8923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38937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38934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38932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38927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38928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38931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38929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930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8933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38935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38" name="Rectangle 26"/>
          <p:cNvSpPr>
            <a:spLocks noChangeArrowheads="1"/>
          </p:cNvSpPr>
          <p:nvPr/>
        </p:nvSpPr>
        <p:spPr bwMode="auto">
          <a:xfrm>
            <a:off x="5573713" y="4757738"/>
            <a:ext cx="1309687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Ketone</a:t>
            </a:r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  <p:sp>
        <p:nvSpPr>
          <p:cNvPr id="38940" name="Rectangle 28"/>
          <p:cNvSpPr>
            <a:spLocks noChangeArrowheads="1"/>
          </p:cNvSpPr>
          <p:nvPr/>
        </p:nvSpPr>
        <p:spPr bwMode="auto">
          <a:xfrm>
            <a:off x="6797675" y="3952875"/>
            <a:ext cx="506413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R'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40973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40970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40968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40963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0964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0967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40965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966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0969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0971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972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40985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40982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40980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40975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0976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0979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40977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0978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0981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0983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984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4900613" y="4740275"/>
            <a:ext cx="2597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Carboxylic acid</a:t>
            </a: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6797675" y="3952875"/>
            <a:ext cx="714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OH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43021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43018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43016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43011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3012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3015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43013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014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3017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3019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020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43033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43030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43028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43023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3024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3027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43025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026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3029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5759450" y="4705350"/>
            <a:ext cx="1011238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Ester</a:t>
            </a:r>
          </a:p>
        </p:txBody>
      </p:sp>
      <p:sp>
        <p:nvSpPr>
          <p:cNvPr id="43035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6797675" y="3952875"/>
            <a:ext cx="782638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OR'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979488" y="663575"/>
            <a:ext cx="7154862" cy="10048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Many classes of organic compounds </a:t>
            </a:r>
            <a:b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contain a carbonyl group</a:t>
            </a:r>
          </a:p>
        </p:txBody>
      </p:sp>
      <p:grpSp>
        <p:nvGrpSpPr>
          <p:cNvPr id="45069" name="Group 13"/>
          <p:cNvGrpSpPr>
            <a:grpSpLocks/>
          </p:cNvGrpSpPr>
          <p:nvPr/>
        </p:nvGrpSpPr>
        <p:grpSpPr bwMode="auto">
          <a:xfrm>
            <a:off x="1654175" y="2627313"/>
            <a:ext cx="1211263" cy="1601787"/>
            <a:chOff x="1042" y="1655"/>
            <a:chExt cx="763" cy="1009"/>
          </a:xfrm>
        </p:grpSpPr>
        <p:grpSp>
          <p:nvGrpSpPr>
            <p:cNvPr id="45066" name="Group 10"/>
            <p:cNvGrpSpPr>
              <a:grpSpLocks/>
            </p:cNvGrpSpPr>
            <p:nvPr/>
          </p:nvGrpSpPr>
          <p:grpSpPr bwMode="auto">
            <a:xfrm>
              <a:off x="1287" y="1655"/>
              <a:ext cx="518" cy="1009"/>
              <a:chOff x="1287" y="1655"/>
              <a:chExt cx="518" cy="1009"/>
            </a:xfrm>
          </p:grpSpPr>
          <p:grpSp>
            <p:nvGrpSpPr>
              <p:cNvPr id="45064" name="Group 8"/>
              <p:cNvGrpSpPr>
                <a:grpSpLocks/>
              </p:cNvGrpSpPr>
              <p:nvPr/>
            </p:nvGrpSpPr>
            <p:grpSpPr bwMode="auto">
              <a:xfrm>
                <a:off x="1335" y="1655"/>
                <a:ext cx="470" cy="692"/>
                <a:chOff x="1335" y="1655"/>
                <a:chExt cx="470" cy="692"/>
              </a:xfrm>
            </p:grpSpPr>
            <p:sp>
              <p:nvSpPr>
                <p:cNvPr id="45059" name="Rectangle 3"/>
                <p:cNvSpPr>
                  <a:spLocks noChangeArrowheads="1"/>
                </p:cNvSpPr>
                <p:nvPr/>
              </p:nvSpPr>
              <p:spPr bwMode="auto">
                <a:xfrm>
                  <a:off x="1666" y="1655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5060" name="Rectangle 4"/>
                <p:cNvSpPr>
                  <a:spLocks noChangeArrowheads="1"/>
                </p:cNvSpPr>
                <p:nvPr/>
              </p:nvSpPr>
              <p:spPr bwMode="auto">
                <a:xfrm>
                  <a:off x="1335" y="1839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5063" name="Group 7"/>
                <p:cNvGrpSpPr>
                  <a:grpSpLocks/>
                </p:cNvGrpSpPr>
                <p:nvPr/>
              </p:nvGrpSpPr>
              <p:grpSpPr bwMode="auto">
                <a:xfrm>
                  <a:off x="1410" y="2105"/>
                  <a:ext cx="55" cy="242"/>
                  <a:chOff x="1410" y="2105"/>
                  <a:chExt cx="55" cy="242"/>
                </a:xfrm>
              </p:grpSpPr>
              <p:sp>
                <p:nvSpPr>
                  <p:cNvPr id="45061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10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062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65" y="2105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065" name="Rectangle 9"/>
              <p:cNvSpPr>
                <a:spLocks noChangeArrowheads="1"/>
              </p:cNvSpPr>
              <p:nvPr/>
            </p:nvSpPr>
            <p:spPr bwMode="auto">
              <a:xfrm>
                <a:off x="1287" y="2320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5067" name="Line 11"/>
            <p:cNvSpPr>
              <a:spLocks noChangeShapeType="1"/>
            </p:cNvSpPr>
            <p:nvPr/>
          </p:nvSpPr>
          <p:spPr bwMode="auto">
            <a:xfrm flipH="1" flipV="1">
              <a:off x="1566" y="2514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068" name="Line 12"/>
            <p:cNvSpPr>
              <a:spLocks noChangeShapeType="1"/>
            </p:cNvSpPr>
            <p:nvPr/>
          </p:nvSpPr>
          <p:spPr bwMode="auto">
            <a:xfrm flipV="1">
              <a:off x="1042" y="2511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808038" y="4740275"/>
            <a:ext cx="26193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Carbonyl group</a:t>
            </a:r>
          </a:p>
        </p:txBody>
      </p:sp>
      <p:grpSp>
        <p:nvGrpSpPr>
          <p:cNvPr id="45081" name="Group 25"/>
          <p:cNvGrpSpPr>
            <a:grpSpLocks/>
          </p:cNvGrpSpPr>
          <p:nvPr/>
        </p:nvGrpSpPr>
        <p:grpSpPr bwMode="auto">
          <a:xfrm>
            <a:off x="5616575" y="2644775"/>
            <a:ext cx="1211263" cy="1601788"/>
            <a:chOff x="3538" y="1666"/>
            <a:chExt cx="763" cy="1009"/>
          </a:xfrm>
        </p:grpSpPr>
        <p:grpSp>
          <p:nvGrpSpPr>
            <p:cNvPr id="45078" name="Group 22"/>
            <p:cNvGrpSpPr>
              <a:grpSpLocks/>
            </p:cNvGrpSpPr>
            <p:nvPr/>
          </p:nvGrpSpPr>
          <p:grpSpPr bwMode="auto">
            <a:xfrm>
              <a:off x="3783" y="1666"/>
              <a:ext cx="518" cy="1009"/>
              <a:chOff x="3783" y="1666"/>
              <a:chExt cx="518" cy="1009"/>
            </a:xfrm>
          </p:grpSpPr>
          <p:grpSp>
            <p:nvGrpSpPr>
              <p:cNvPr id="45076" name="Group 20"/>
              <p:cNvGrpSpPr>
                <a:grpSpLocks/>
              </p:cNvGrpSpPr>
              <p:nvPr/>
            </p:nvGrpSpPr>
            <p:grpSpPr bwMode="auto">
              <a:xfrm>
                <a:off x="3831" y="1666"/>
                <a:ext cx="470" cy="692"/>
                <a:chOff x="3831" y="1666"/>
                <a:chExt cx="470" cy="692"/>
              </a:xfrm>
            </p:grpSpPr>
            <p:sp>
              <p:nvSpPr>
                <p:cNvPr id="45071" name="Rectangle 15"/>
                <p:cNvSpPr>
                  <a:spLocks noChangeArrowheads="1"/>
                </p:cNvSpPr>
                <p:nvPr/>
              </p:nvSpPr>
              <p:spPr bwMode="auto">
                <a:xfrm>
                  <a:off x="4162" y="1666"/>
                  <a:ext cx="139" cy="37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</a:pPr>
                  <a:r>
                    <a:rPr lang="en-US">
                      <a:effectLst/>
                    </a:rPr>
                    <a:t> </a:t>
                  </a:r>
                </a:p>
              </p:txBody>
            </p:sp>
            <p:sp>
              <p:nvSpPr>
                <p:cNvPr id="45072" name="Rectangle 16"/>
                <p:cNvSpPr>
                  <a:spLocks noChangeArrowheads="1"/>
                </p:cNvSpPr>
                <p:nvPr/>
              </p:nvSpPr>
              <p:spPr bwMode="auto">
                <a:xfrm>
                  <a:off x="3831" y="1850"/>
                  <a:ext cx="464" cy="37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15875" tIns="23813" rIns="15875" bIns="23813"/>
                <a:lstStyle/>
                <a:p>
                  <a:pPr defTabSz="793750">
                    <a:lnSpc>
                      <a:spcPts val="3500"/>
                    </a:lnSpc>
                    <a:tabLst>
                      <a:tab pos="398463" algn="l"/>
                      <a:tab pos="793750" algn="l"/>
                      <a:tab pos="1193800" algn="l"/>
                    </a:tabLst>
                  </a:pPr>
                  <a:r>
                    <a:rPr lang="en-US"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O</a:t>
                  </a:r>
                </a:p>
              </p:txBody>
            </p:sp>
            <p:grpSp>
              <p:nvGrpSpPr>
                <p:cNvPr id="45075" name="Group 19"/>
                <p:cNvGrpSpPr>
                  <a:grpSpLocks/>
                </p:cNvGrpSpPr>
                <p:nvPr/>
              </p:nvGrpSpPr>
              <p:grpSpPr bwMode="auto">
                <a:xfrm>
                  <a:off x="3906" y="2116"/>
                  <a:ext cx="55" cy="242"/>
                  <a:chOff x="3906" y="2116"/>
                  <a:chExt cx="55" cy="242"/>
                </a:xfrm>
              </p:grpSpPr>
              <p:sp>
                <p:nvSpPr>
                  <p:cNvPr id="4507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06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074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1" y="2116"/>
                    <a:ext cx="0" cy="242"/>
                  </a:xfrm>
                  <a:prstGeom prst="line">
                    <a:avLst/>
                  </a:prstGeom>
                  <a:noFill/>
                  <a:ln w="254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077" name="Rectangle 21"/>
              <p:cNvSpPr>
                <a:spLocks noChangeArrowheads="1"/>
              </p:cNvSpPr>
              <p:nvPr/>
            </p:nvSpPr>
            <p:spPr bwMode="auto">
              <a:xfrm>
                <a:off x="3783" y="2331"/>
                <a:ext cx="276" cy="34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defTabSz="912813">
                  <a:tabLst>
                    <a:tab pos="912813" algn="l"/>
                    <a:tab pos="1827213" algn="l"/>
                    <a:tab pos="2740025" algn="l"/>
                    <a:tab pos="3652838" algn="l"/>
                    <a:tab pos="4567238" algn="l"/>
                    <a:tab pos="5480050" algn="l"/>
                    <a:tab pos="6394450" algn="l"/>
                  </a:tabLst>
                </a:pPr>
                <a:r>
                  <a:rPr lang="en-US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</a:t>
                </a:r>
              </a:p>
            </p:txBody>
          </p:sp>
        </p:grp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 flipH="1" flipV="1">
              <a:off x="4062" y="2525"/>
              <a:ext cx="222" cy="10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080" name="Line 24"/>
            <p:cNvSpPr>
              <a:spLocks noChangeShapeType="1"/>
            </p:cNvSpPr>
            <p:nvPr/>
          </p:nvSpPr>
          <p:spPr bwMode="auto">
            <a:xfrm flipV="1">
              <a:off x="3538" y="2522"/>
              <a:ext cx="249" cy="128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82" name="Rectangle 26"/>
          <p:cNvSpPr>
            <a:spLocks noChangeArrowheads="1"/>
          </p:cNvSpPr>
          <p:nvPr/>
        </p:nvSpPr>
        <p:spPr bwMode="auto">
          <a:xfrm>
            <a:off x="5637213" y="4705350"/>
            <a:ext cx="119062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Amide</a:t>
            </a:r>
          </a:p>
        </p:txBody>
      </p:sp>
      <p:sp>
        <p:nvSpPr>
          <p:cNvPr id="45083" name="Rectangle 27"/>
          <p:cNvSpPr>
            <a:spLocks noChangeArrowheads="1"/>
          </p:cNvSpPr>
          <p:nvPr/>
        </p:nvSpPr>
        <p:spPr bwMode="auto">
          <a:xfrm>
            <a:off x="5221288" y="3986213"/>
            <a:ext cx="4381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6797675" y="3952875"/>
            <a:ext cx="830263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NH</a:t>
            </a:r>
            <a:r>
              <a:rPr lang="en-US" baseline="-2500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119188" y="2541588"/>
            <a:ext cx="6961187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2.4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 to Alkanes:  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Methane, Ethane, and Propane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733800" y="1027113"/>
            <a:ext cx="1676400" cy="6858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41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sz="3600" i="1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3600" i="1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2311400" y="434975"/>
            <a:ext cx="4537075" cy="560388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0000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/>
          <a:lstStyle/>
          <a:p>
            <a:pPr algn="ctr"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The simplest alkanes  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1363" y="1371600"/>
            <a:ext cx="5462587" cy="2138363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Methane (CH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 	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Ethane (C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	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Propane (C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	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71525" y="5464175"/>
            <a:ext cx="2068513" cy="661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spcAft>
                <a:spcPts val="8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2879725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>
                <a:solidFill>
                  <a:srgbClr val="FEFF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bp -160°C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686175" y="5464175"/>
            <a:ext cx="1806575" cy="661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spcAft>
                <a:spcPts val="8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2879725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>
                <a:solidFill>
                  <a:srgbClr val="FEFF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bp -89°C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657975" y="5475288"/>
            <a:ext cx="1806575" cy="661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spcAft>
                <a:spcPts val="8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2879725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>
                <a:solidFill>
                  <a:srgbClr val="FEFF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bp -42°C</a:t>
            </a:r>
          </a:p>
        </p:txBody>
      </p:sp>
      <p:pic>
        <p:nvPicPr>
          <p:cNvPr id="49159" name="Picture 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7425" y="3722688"/>
            <a:ext cx="1365250" cy="1333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49160" name="Picture 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08363" y="3532188"/>
            <a:ext cx="1935162" cy="1530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49161" name="Picture 9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56300" y="3313113"/>
            <a:ext cx="2662238" cy="1901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119188" y="2541588"/>
            <a:ext cx="6961187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2.5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Isomeric Alkanes:  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Butanes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733800" y="1027113"/>
            <a:ext cx="1676400" cy="6858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87488" y="925513"/>
            <a:ext cx="6148387" cy="1463675"/>
          </a:xfrm>
          <a:noFill/>
          <a:ln/>
        </p:spPr>
        <p:txBody>
          <a:bodyPr wrap="none" lIns="17463" tIns="23813" rIns="17463" bIns="23813"/>
          <a:lstStyle/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-Butane	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  <a:p>
            <a:pPr marL="0" indent="0">
              <a:lnSpc>
                <a:spcPts val="3500"/>
              </a:lnSpc>
              <a:spcBef>
                <a:spcPts val="900"/>
              </a:spcBef>
              <a:spcAft>
                <a:spcPts val="900"/>
              </a:spcAft>
              <a:buFontTx/>
              <a:buNone/>
              <a:tabLst>
                <a:tab pos="411163" algn="l"/>
                <a:tab pos="3292475" algn="l"/>
                <a:tab pos="4937125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Isobutane	(CH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855788" y="5435600"/>
            <a:ext cx="2011362" cy="62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solidFill>
                  <a:srgbClr val="FEFF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bp -0.4°C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5386388" y="5435600"/>
            <a:ext cx="2538412" cy="62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defTabSz="822325">
              <a:lnSpc>
                <a:spcPts val="35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>
                <a:solidFill>
                  <a:srgbClr val="FEFF2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bp -10.2°C</a:t>
            </a:r>
          </a:p>
        </p:txBody>
      </p:sp>
      <p:pic>
        <p:nvPicPr>
          <p:cNvPr id="53253" name="Picture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1875" y="2759075"/>
            <a:ext cx="3111500" cy="23749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3254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3313" y="2779713"/>
            <a:ext cx="3073400" cy="1968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119188" y="2541588"/>
            <a:ext cx="6961187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2.6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Higher </a:t>
            </a:r>
            <a:r>
              <a:rPr lang="en-US" sz="3200" i="1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-Alkanes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2425" y="4935538"/>
            <a:ext cx="2400300" cy="317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55988" y="2497138"/>
            <a:ext cx="2019300" cy="317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93825" y="414338"/>
            <a:ext cx="1625600" cy="317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427288" y="3003550"/>
            <a:ext cx="407670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295400" y="1590675"/>
            <a:ext cx="182562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-Pentane</a:t>
            </a: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3690938" y="3629025"/>
            <a:ext cx="172720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-Hexane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93713" y="903288"/>
            <a:ext cx="3427412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4270375" y="5508625"/>
            <a:ext cx="4725988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5711825" y="6070600"/>
            <a:ext cx="1846263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-Heptane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>
                <a:gamma/>
                <a:shade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084263" y="2541588"/>
            <a:ext cx="6961187" cy="170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822325" algn="l"/>
                <a:tab pos="1646238" algn="l"/>
                <a:tab pos="2468563" algn="l"/>
                <a:tab pos="3292475" algn="l"/>
                <a:tab pos="4114800" algn="l"/>
                <a:tab pos="4937125" algn="l"/>
                <a:tab pos="5761038" algn="l"/>
              </a:tabLst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2.7</a:t>
            </a:r>
            <a:b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C</a:t>
            </a:r>
            <a:r>
              <a:rPr lang="en-US" sz="3200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3200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Isomers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9688" y="1544638"/>
            <a:ext cx="1952625" cy="3841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381125" y="3022600"/>
            <a:ext cx="182562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-Pentane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79438" y="2335213"/>
            <a:ext cx="3427412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5759450" y="3017838"/>
            <a:ext cx="1944688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Isopentane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5219700" y="2330450"/>
            <a:ext cx="301625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(CH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pic>
        <p:nvPicPr>
          <p:cNvPr id="61447" name="Picture 7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5975" y="1076325"/>
            <a:ext cx="1952625" cy="9175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3517900" y="5729288"/>
            <a:ext cx="2124075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Neopentane</a:t>
            </a: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3816350" y="4972050"/>
            <a:ext cx="1460500" cy="546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912813"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(CH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</a:p>
        </p:txBody>
      </p:sp>
      <p:pic>
        <p:nvPicPr>
          <p:cNvPr id="61450" name="Picture 10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9075" y="3832225"/>
            <a:ext cx="1038225" cy="841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3733800" y="520700"/>
            <a:ext cx="1676400" cy="6858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17463" tIns="23813" rIns="17463" bIns="23813"/>
          <a:lstStyle/>
          <a:p>
            <a:pPr algn="ctr" defTabSz="822325">
              <a:lnSpc>
                <a:spcPts val="4100"/>
              </a:lnSpc>
              <a:tabLst>
                <a:tab pos="411163" algn="l"/>
                <a:tab pos="822325" algn="l"/>
                <a:tab pos="1235075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3600" baseline="-25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3575" y="1989138"/>
            <a:ext cx="7816850" cy="2503487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number of isomeric alkanes increases as the number of carbons increase.</a:t>
            </a:r>
          </a:p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There is no simple way to predict how many isomers there are for a particular molecular formula.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2738438" y="514350"/>
            <a:ext cx="3668712" cy="631825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defTabSz="912813">
              <a:lnSpc>
                <a:spcPts val="3600"/>
              </a:lnSpc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many isomers?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63575" y="320675"/>
            <a:ext cx="7816850" cy="100965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defTabSz="912813">
              <a:lnSpc>
                <a:spcPts val="3600"/>
              </a:lnSpc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Table 2.3 </a:t>
            </a:r>
            <a:b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Number of Constitutionally Isomeric Alkanes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	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	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2	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3	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5	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9	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63575" y="320675"/>
            <a:ext cx="7816850" cy="1009650"/>
          </a:xfrm>
          <a:pattFill prst="dkUpDiag">
            <a:fgClr>
              <a:srgbClr val="000000"/>
            </a:fgClr>
            <a:bgClr>
              <a:srgbClr val="FF0000"/>
            </a:bgClr>
          </a:pattFill>
          <a:ln cap="flat">
            <a:solidFill>
              <a:srgbClr val="FF0000"/>
            </a:solidFill>
          </a:ln>
          <a:effectLst>
            <a:outerShdw dist="161645" dir="2700000" algn="ctr" rotWithShape="0">
              <a:srgbClr val="000000"/>
            </a:outerShdw>
          </a:effectLst>
        </p:spPr>
        <p:txBody>
          <a:bodyPr wrap="none" lIns="19050" tIns="26988" rIns="19050" bIns="26988" anchor="t"/>
          <a:lstStyle/>
          <a:p>
            <a:pPr defTabSz="912813">
              <a:lnSpc>
                <a:spcPts val="3600"/>
              </a:lnSpc>
              <a:tabLst>
                <a:tab pos="912813" algn="l"/>
                <a:tab pos="1827213" algn="l"/>
                <a:tab pos="2740025" algn="l"/>
                <a:tab pos="3652838" algn="l"/>
                <a:tab pos="4567238" algn="l"/>
                <a:tab pos="5480050" algn="l"/>
                <a:tab pos="6394450" algn="l"/>
              </a:tabLst>
            </a:pP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Table 2.3 </a:t>
            </a:r>
            <a:b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Number of Constitutionally Isomeric Alkanes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18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35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1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75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2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4,347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3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366,319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5	 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40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82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62,491,178,805,831</a:t>
            </a:r>
          </a:p>
          <a:p>
            <a:pPr>
              <a:buFontTx/>
              <a:buNone/>
              <a:tabLst>
                <a:tab pos="1493838" algn="r"/>
                <a:tab pos="2403475" algn="l"/>
                <a:tab pos="7208838" algn="r"/>
              </a:tabLst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9	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57400"/>
            <a:ext cx="7816850" cy="1165225"/>
          </a:xfrm>
        </p:spPr>
        <p:txBody>
          <a:bodyPr/>
          <a:lstStyle/>
          <a:p>
            <a:r>
              <a:rPr lang="en-US" sz="5400" dirty="0" smtClean="0">
                <a:solidFill>
                  <a:srgbClr val="FF0000"/>
                </a:solidFill>
              </a:rPr>
              <a:t>Thank You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1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2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4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6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8.xml><?xml version="1.0" encoding="utf-8"?>
<a:themeOverride xmlns:a="http://schemas.openxmlformats.org/drawingml/2006/main">
  <a:clrScheme name="">
    <a:dk1>
      <a:srgbClr val="000000"/>
    </a:dk1>
    <a:lt1>
      <a:srgbClr val="FF0000"/>
    </a:lt1>
    <a:dk2>
      <a:srgbClr val="FFFF00"/>
    </a:dk2>
    <a:lt2>
      <a:srgbClr val="000000"/>
    </a:lt2>
    <a:accent1>
      <a:srgbClr val="FF0000"/>
    </a:accent1>
    <a:accent2>
      <a:srgbClr val="553E00"/>
    </a:accent2>
    <a:accent3>
      <a:srgbClr val="FFAAAA"/>
    </a:accent3>
    <a:accent4>
      <a:srgbClr val="000000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2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3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3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ppt/theme/themeOverride3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FF"/>
    </a:dk2>
    <a:lt2>
      <a:srgbClr val="FFFF00"/>
    </a:lt2>
    <a:accent1>
      <a:srgbClr val="FF0000"/>
    </a:accent1>
    <a:accent2>
      <a:srgbClr val="553E00"/>
    </a:accent2>
    <a:accent3>
      <a:srgbClr val="AAAAFF"/>
    </a:accent3>
    <a:accent4>
      <a:srgbClr val="DADADA"/>
    </a:accent4>
    <a:accent5>
      <a:srgbClr val="FFAAAA"/>
    </a:accent5>
    <a:accent6>
      <a:srgbClr val="4C3700"/>
    </a:accent6>
    <a:hlink>
      <a:srgbClr val="3D5500"/>
    </a:hlink>
    <a:folHlink>
      <a:srgbClr val="00552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335</Words>
  <Application>Microsoft PowerPoint</Application>
  <PresentationFormat>On-screen Show (4:3)</PresentationFormat>
  <Paragraphs>254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Blank</vt:lpstr>
      <vt:lpstr> Hydrocarbons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How many isomers?</vt:lpstr>
      <vt:lpstr>Table 2.3  Number of Constitutionally Isomeric Alkanes</vt:lpstr>
      <vt:lpstr>Table 2.3  Number of Constitutionally Isomeric Alkanes</vt:lpstr>
      <vt:lpstr>Thank You</vt:lpstr>
    </vt:vector>
  </TitlesOfParts>
  <Company>Columbia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2.1 Classes of Hydrocarbons</dc:title>
  <dc:creator>Nick Turro</dc:creator>
  <cp:lastModifiedBy>Tuxboot-111</cp:lastModifiedBy>
  <cp:revision>5</cp:revision>
  <dcterms:created xsi:type="dcterms:W3CDTF">2003-10-28T17:33:44Z</dcterms:created>
  <dcterms:modified xsi:type="dcterms:W3CDTF">2019-09-12T09:30:02Z</dcterms:modified>
</cp:coreProperties>
</file>