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6" r:id="rId20"/>
    <p:sldId id="275" r:id="rId21"/>
    <p:sldId id="278" r:id="rId22"/>
    <p:sldId id="279" r:id="rId23"/>
    <p:sldId id="280" r:id="rId24"/>
    <p:sldId id="282"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612"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image" Target="../media/image43.e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AB92B3E-28AD-4CD3-998C-2127B9C88523}" type="datetimeFigureOut">
              <a:rPr lang="en-US"/>
              <a:pPr>
                <a:defRPr/>
              </a:pPr>
              <a:t>9/12/2019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2CA3BF9-214A-4C1F-9D8D-8CF1FA97473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38C9E1-87C9-4BA3-88DC-5DDE1A3CDC93}" type="slidenum">
              <a:rPr lang="en-US" smtClean="0"/>
              <a:pPr/>
              <a:t>32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7DB557B-4032-4908-A687-9DED95EE97DC}" type="datetimeFigureOut">
              <a:rPr lang="en-US"/>
              <a:pPr>
                <a:defRPr/>
              </a:pPr>
              <a:t>9/12/2019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CE7A89A-799A-4ACF-B2CD-8AC901FBA9C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EFF0D7-E37F-4766-B4AD-003048F88FDB}" type="datetimeFigureOut">
              <a:rPr lang="en-US"/>
              <a:pPr>
                <a:defRPr/>
              </a:pPr>
              <a:t>9/12/2019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E61BA3C-A494-42EB-B0CB-23EF7BE0D77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874703E-8C8D-4937-BD2C-5C0BF0C67907}" type="datetimeFigureOut">
              <a:rPr lang="en-US"/>
              <a:pPr>
                <a:defRPr/>
              </a:pPr>
              <a:t>9/12/2019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F70CC3-6004-43AD-A637-70071E1CDE8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004C181-51AC-4813-8E7A-5E298B2CC6CB}" type="datetimeFigureOut">
              <a:rPr lang="en-US"/>
              <a:pPr>
                <a:defRPr/>
              </a:pPr>
              <a:t>9/12/2019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432DDE0-CF16-4959-B13C-ACDD87B28D1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FFF9ACE-9D67-470C-96E1-9E5F12F49AE9}" type="datetimeFigureOut">
              <a:rPr lang="en-US"/>
              <a:pPr>
                <a:defRPr/>
              </a:pPr>
              <a:t>9/12/2019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E08854A-6B45-4782-AECD-BE513F31383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D05730D-B0F1-40C9-AC5C-50BCDD285FFF}" type="datetimeFigureOut">
              <a:rPr lang="en-US"/>
              <a:pPr>
                <a:defRPr/>
              </a:pPr>
              <a:t>9/12/2019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A61C2D4-698F-4497-B9ED-6AA111C0459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BE8895A-60F8-4C58-9887-A1EDA3E70108}" type="datetimeFigureOut">
              <a:rPr lang="en-US"/>
              <a:pPr>
                <a:defRPr/>
              </a:pPr>
              <a:t>9/12/2019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8C4AB35-07E6-49CC-B6B7-C3DCAFFE26A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2AF5A22-D97D-4735-ABC4-8BACF01041D6}" type="datetimeFigureOut">
              <a:rPr lang="en-US"/>
              <a:pPr>
                <a:defRPr/>
              </a:pPr>
              <a:t>9/12/2019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85E3B3-C4A7-4FD4-9F21-4595CF9F49B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5B3CB75-378D-4B9E-AFD0-AE8D821A9E70}" type="datetimeFigureOut">
              <a:rPr lang="en-US"/>
              <a:pPr>
                <a:defRPr/>
              </a:pPr>
              <a:t>9/12/2019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B4E1CC6-0BCE-43FC-AF53-B0933706679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DE0C73F-BC94-45C8-8633-E808D6D809B8}" type="datetimeFigureOut">
              <a:rPr lang="en-US"/>
              <a:pPr>
                <a:defRPr/>
              </a:pPr>
              <a:t>9/12/2019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753250-D512-4736-9D55-53E2A6D2635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E6FC05-E373-40AC-A2E3-994BB4EE654E}" type="datetimeFigureOut">
              <a:rPr lang="en-US"/>
              <a:pPr>
                <a:defRPr/>
              </a:pPr>
              <a:t>9/12/2019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E7E825E-A330-4743-96B3-098E078F6E7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97393A0-149B-4695-8E5F-1BE0614CAB88}" type="datetimeFigureOut">
              <a:rPr lang="en-US"/>
              <a:pPr>
                <a:defRPr/>
              </a:pPr>
              <a:t>9/12/2019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22C58BE-88E8-4390-A5AA-2B23F4E4B2A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15.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23.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oleObject" Target="../embeddings/oleObject26.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29.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oleObject" Target="../embeddings/oleObject34.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oleObject" Target="../embeddings/oleObject36.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1371600"/>
            <a:ext cx="7772400" cy="1470025"/>
          </a:xfrm>
        </p:spPr>
        <p:txBody>
          <a:bodyPr/>
          <a:lstStyle/>
          <a:p>
            <a:pPr eaLnBrk="1" hangingPunct="1"/>
            <a:r>
              <a:rPr lang="en-US" b="1" dirty="0" smtClean="0">
                <a:solidFill>
                  <a:srgbClr val="FF0000"/>
                </a:solidFill>
              </a:rPr>
              <a:t>Alcohols, phenols and ethers</a:t>
            </a:r>
          </a:p>
        </p:txBody>
      </p:sp>
      <p:sp>
        <p:nvSpPr>
          <p:cNvPr id="4" name="Rectangle 3"/>
          <p:cNvSpPr>
            <a:spLocks noGrp="1" noChangeArrowheads="1"/>
          </p:cNvSpPr>
          <p:nvPr/>
        </p:nvSpPr>
        <p:spPr bwMode="auto">
          <a:xfrm>
            <a:off x="990600" y="3657600"/>
            <a:ext cx="7086600" cy="2819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eaLnBrk="1" fontAlgn="auto" hangingPunct="1">
              <a:spcAft>
                <a:spcPts val="0"/>
              </a:spcAft>
              <a:defRPr/>
            </a:pPr>
            <a:r>
              <a:rPr lang="en-US" sz="2800" dirty="0" smtClean="0">
                <a:solidFill>
                  <a:srgbClr val="00B050"/>
                </a:solidFill>
              </a:rPr>
              <a:t>BY</a:t>
            </a:r>
          </a:p>
          <a:p>
            <a:pPr eaLnBrk="1" fontAlgn="auto" hangingPunct="1">
              <a:spcAft>
                <a:spcPts val="0"/>
              </a:spcAft>
              <a:defRPr/>
            </a:pPr>
            <a:r>
              <a:rPr lang="en-US" sz="2800" dirty="0" smtClean="0">
                <a:solidFill>
                  <a:srgbClr val="00B050"/>
                </a:solidFill>
              </a:rPr>
              <a:t>Asst. Prof. </a:t>
            </a:r>
            <a:r>
              <a:rPr lang="en-US" sz="2800" dirty="0" err="1" smtClean="0">
                <a:solidFill>
                  <a:srgbClr val="00B050"/>
                </a:solidFill>
              </a:rPr>
              <a:t>Lalita</a:t>
            </a:r>
            <a:r>
              <a:rPr lang="en-US" sz="2800" dirty="0" smtClean="0">
                <a:solidFill>
                  <a:srgbClr val="00B050"/>
                </a:solidFill>
              </a:rPr>
              <a:t> A. </a:t>
            </a:r>
            <a:r>
              <a:rPr lang="en-US" sz="2800" dirty="0" err="1" smtClean="0">
                <a:solidFill>
                  <a:srgbClr val="00B050"/>
                </a:solidFill>
              </a:rPr>
              <a:t>Patil</a:t>
            </a:r>
            <a:endParaRPr lang="en-US" sz="2800" dirty="0" smtClean="0">
              <a:solidFill>
                <a:srgbClr val="00B050"/>
              </a:solidFill>
            </a:endParaRPr>
          </a:p>
          <a:p>
            <a:pPr eaLnBrk="1" fontAlgn="auto" hangingPunct="1">
              <a:spcAft>
                <a:spcPts val="0"/>
              </a:spcAft>
              <a:defRPr/>
            </a:pPr>
            <a:r>
              <a:rPr lang="en-US" sz="2800" dirty="0" smtClean="0">
                <a:solidFill>
                  <a:srgbClr val="00B050"/>
                </a:solidFill>
              </a:rPr>
              <a:t>Chemistry Department,</a:t>
            </a:r>
          </a:p>
          <a:p>
            <a:pPr eaLnBrk="1" fontAlgn="auto" hangingPunct="1">
              <a:spcAft>
                <a:spcPts val="0"/>
              </a:spcAft>
              <a:defRPr/>
            </a:pPr>
            <a:r>
              <a:rPr lang="en-US" sz="2800" dirty="0" smtClean="0">
                <a:solidFill>
                  <a:srgbClr val="00B050"/>
                </a:solidFill>
              </a:rPr>
              <a:t>S T Co-Op Education Society’s,</a:t>
            </a:r>
          </a:p>
          <a:p>
            <a:pPr eaLnBrk="1" fontAlgn="auto" hangingPunct="1">
              <a:spcAft>
                <a:spcPts val="0"/>
              </a:spcAft>
              <a:defRPr/>
            </a:pPr>
            <a:r>
              <a:rPr lang="en-US" sz="2800" dirty="0" smtClean="0">
                <a:solidFill>
                  <a:srgbClr val="00B050"/>
                </a:solidFill>
              </a:rPr>
              <a:t>Science Senior College, </a:t>
            </a:r>
            <a:r>
              <a:rPr lang="en-US" sz="2800" dirty="0" err="1" smtClean="0">
                <a:solidFill>
                  <a:srgbClr val="00B050"/>
                </a:solidFill>
              </a:rPr>
              <a:t>Shahada</a:t>
            </a:r>
            <a:endParaRPr lang="en-US" dirty="0" smtClean="0">
              <a:solidFill>
                <a:srgbClr val="00B05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Bonding for oxygen atoms in organic compounds</a:t>
            </a:r>
            <a:endParaRPr lang="en-US" dirty="0"/>
          </a:p>
        </p:txBody>
      </p:sp>
      <p:sp>
        <p:nvSpPr>
          <p:cNvPr id="3075" name="Content Placeholder 2"/>
          <p:cNvSpPr>
            <a:spLocks noGrp="1"/>
          </p:cNvSpPr>
          <p:nvPr>
            <p:ph idx="1"/>
          </p:nvPr>
        </p:nvSpPr>
        <p:spPr>
          <a:xfrm>
            <a:off x="457200" y="1600200"/>
            <a:ext cx="4114800" cy="4525963"/>
          </a:xfrm>
        </p:spPr>
        <p:txBody>
          <a:bodyPr/>
          <a:lstStyle/>
          <a:p>
            <a:pPr eaLnBrk="1" hangingPunct="1"/>
            <a:r>
              <a:rPr lang="en-US" sz="2400" smtClean="0"/>
              <a:t>Oxygen is commonly found in two forms in organic compounds:</a:t>
            </a:r>
          </a:p>
        </p:txBody>
      </p:sp>
      <p:pic>
        <p:nvPicPr>
          <p:cNvPr id="3076" name="Picture 4"/>
          <p:cNvPicPr>
            <a:picLocks noChangeAspect="1" noChangeArrowheads="1"/>
          </p:cNvPicPr>
          <p:nvPr/>
        </p:nvPicPr>
        <p:blipFill>
          <a:blip r:embed="rId2"/>
          <a:srcRect/>
          <a:stretch>
            <a:fillRect/>
          </a:stretch>
        </p:blipFill>
        <p:spPr bwMode="auto">
          <a:xfrm>
            <a:off x="2495550" y="3781425"/>
            <a:ext cx="628650" cy="719138"/>
          </a:xfrm>
          <a:prstGeom prst="rect">
            <a:avLst/>
          </a:prstGeom>
          <a:noFill/>
          <a:ln w="9525">
            <a:noFill/>
            <a:miter lim="800000"/>
            <a:headEnd/>
            <a:tailEnd/>
          </a:ln>
          <a:effectLst/>
        </p:spPr>
      </p:pic>
      <p:sp>
        <p:nvSpPr>
          <p:cNvPr id="3077" name="TextBox 3"/>
          <p:cNvSpPr txBox="1">
            <a:spLocks noChangeArrowheads="1"/>
          </p:cNvSpPr>
          <p:nvPr/>
        </p:nvSpPr>
        <p:spPr bwMode="auto">
          <a:xfrm>
            <a:off x="1514475" y="4502150"/>
            <a:ext cx="2574925" cy="923925"/>
          </a:xfrm>
          <a:prstGeom prst="rect">
            <a:avLst/>
          </a:prstGeom>
          <a:noFill/>
          <a:ln w="9525">
            <a:noFill/>
            <a:miter lim="800000"/>
            <a:headEnd/>
            <a:tailEnd/>
          </a:ln>
        </p:spPr>
        <p:txBody>
          <a:bodyPr wrap="none">
            <a:spAutoFit/>
          </a:bodyPr>
          <a:lstStyle/>
          <a:p>
            <a:pPr algn="ctr"/>
            <a:r>
              <a:rPr lang="en-US"/>
              <a:t>Oxygen is group 6A</a:t>
            </a:r>
          </a:p>
          <a:p>
            <a:pPr algn="ctr"/>
            <a:r>
              <a:rPr lang="en-US"/>
              <a:t>Needs to form </a:t>
            </a:r>
            <a:r>
              <a:rPr lang="en-US" u="sng"/>
              <a:t>two bonds</a:t>
            </a:r>
          </a:p>
          <a:p>
            <a:pPr algn="ctr"/>
            <a:r>
              <a:rPr lang="en-US"/>
              <a:t>to get an octet.</a:t>
            </a:r>
          </a:p>
        </p:txBody>
      </p:sp>
      <p:pic>
        <p:nvPicPr>
          <p:cNvPr id="3078" name="Picture 8"/>
          <p:cNvPicPr>
            <a:picLocks noChangeAspect="1" noChangeArrowheads="1"/>
          </p:cNvPicPr>
          <p:nvPr/>
        </p:nvPicPr>
        <p:blipFill>
          <a:blip r:embed="rId3"/>
          <a:srcRect/>
          <a:stretch>
            <a:fillRect/>
          </a:stretch>
        </p:blipFill>
        <p:spPr bwMode="auto">
          <a:xfrm>
            <a:off x="5029200" y="1636713"/>
            <a:ext cx="3905250" cy="5010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Structural characteristics of alcohols</a:t>
            </a:r>
            <a:endParaRPr lang="en-US" dirty="0"/>
          </a:p>
        </p:txBody>
      </p:sp>
      <p:sp>
        <p:nvSpPr>
          <p:cNvPr id="3" name="Content Placeholder 2"/>
          <p:cNvSpPr>
            <a:spLocks noGrp="1"/>
          </p:cNvSpPr>
          <p:nvPr>
            <p:ph idx="1"/>
          </p:nvPr>
        </p:nvSpPr>
        <p:spPr>
          <a:xfrm>
            <a:off x="457200" y="1600200"/>
            <a:ext cx="6629400" cy="4525963"/>
          </a:xfrm>
        </p:spPr>
        <p:txBody>
          <a:bodyPr rtlCol="0">
            <a:normAutofit/>
          </a:bodyPr>
          <a:lstStyle/>
          <a:p>
            <a:pPr eaLnBrk="1" fontAlgn="auto" hangingPunct="1">
              <a:spcAft>
                <a:spcPts val="0"/>
              </a:spcAft>
              <a:buFont typeface="Arial" pitchFamily="34" charset="0"/>
              <a:buChar char="•"/>
              <a:defRPr/>
            </a:pPr>
            <a:r>
              <a:rPr lang="en-US" sz="2400" dirty="0" smtClean="0"/>
              <a:t>Alcohols have the general formula:</a:t>
            </a:r>
            <a:endParaRPr lang="en-US" sz="2400" dirty="0"/>
          </a:p>
          <a:p>
            <a:pPr marL="0" indent="0" algn="ctr" eaLnBrk="1" fontAlgn="auto" hangingPunct="1">
              <a:spcAft>
                <a:spcPts val="0"/>
              </a:spcAft>
              <a:buFont typeface="Arial" pitchFamily="34" charset="0"/>
              <a:buNone/>
              <a:defRPr/>
            </a:pPr>
            <a:r>
              <a:rPr lang="en-US" sz="2400" dirty="0" smtClean="0"/>
              <a:t>R-OH</a:t>
            </a:r>
          </a:p>
          <a:p>
            <a:pPr marL="0" indent="0" eaLnBrk="1" fontAlgn="auto" hangingPunct="1">
              <a:spcAft>
                <a:spcPts val="0"/>
              </a:spcAft>
              <a:buFont typeface="Arial" pitchFamily="34" charset="0"/>
              <a:buNone/>
              <a:defRPr/>
            </a:pPr>
            <a:r>
              <a:rPr lang="en-US" sz="2400" dirty="0" smtClean="0"/>
              <a:t>where “R” involves a saturated C-atom (bound to </a:t>
            </a:r>
            <a:r>
              <a:rPr lang="en-US" sz="2400" dirty="0" err="1" smtClean="0"/>
              <a:t>hydrogens</a:t>
            </a:r>
            <a:r>
              <a:rPr lang="en-US" sz="2400" dirty="0" smtClean="0"/>
              <a:t> and/or other carbons).</a:t>
            </a:r>
          </a:p>
          <a:p>
            <a:pPr marL="0" indent="0" eaLnBrk="1" fontAlgn="auto" hangingPunct="1">
              <a:spcAft>
                <a:spcPts val="0"/>
              </a:spcAft>
              <a:buFont typeface="Arial" pitchFamily="34" charset="0"/>
              <a:buNone/>
              <a:defRPr/>
            </a:pPr>
            <a:endParaRPr lang="en-US" sz="2400" dirty="0" smtClean="0"/>
          </a:p>
          <a:p>
            <a:pPr eaLnBrk="1" fontAlgn="auto" hangingPunct="1">
              <a:spcAft>
                <a:spcPts val="0"/>
              </a:spcAft>
              <a:buFont typeface="Arial" pitchFamily="34" charset="0"/>
              <a:buChar char="•"/>
              <a:defRPr/>
            </a:pPr>
            <a:r>
              <a:rPr lang="en-US" sz="2400" dirty="0" smtClean="0"/>
              <a:t>For example:</a:t>
            </a:r>
          </a:p>
          <a:p>
            <a:pPr marL="0" indent="0" eaLnBrk="1" fontAlgn="auto" hangingPunct="1">
              <a:spcAft>
                <a:spcPts val="0"/>
              </a:spcAft>
              <a:buFont typeface="Arial" pitchFamily="34" charset="0"/>
              <a:buNone/>
              <a:defRPr/>
            </a:pPr>
            <a:endParaRPr lang="en-US" sz="2400" dirty="0"/>
          </a:p>
        </p:txBody>
      </p:sp>
      <p:pic>
        <p:nvPicPr>
          <p:cNvPr id="4100" name="Picture 2"/>
          <p:cNvPicPr>
            <a:picLocks noChangeAspect="1" noChangeArrowheads="1"/>
          </p:cNvPicPr>
          <p:nvPr/>
        </p:nvPicPr>
        <p:blipFill>
          <a:blip r:embed="rId2"/>
          <a:srcRect/>
          <a:stretch>
            <a:fillRect/>
          </a:stretch>
        </p:blipFill>
        <p:spPr bwMode="auto">
          <a:xfrm>
            <a:off x="4567238" y="3424238"/>
            <a:ext cx="9525" cy="9525"/>
          </a:xfrm>
          <a:prstGeom prst="rect">
            <a:avLst/>
          </a:prstGeom>
          <a:noFill/>
          <a:ln w="9525">
            <a:noFill/>
            <a:miter lim="800000"/>
            <a:headEnd/>
            <a:tailEnd/>
          </a:ln>
          <a:effectLst/>
        </p:spPr>
      </p:pic>
      <p:pic>
        <p:nvPicPr>
          <p:cNvPr id="4101" name="Picture 3"/>
          <p:cNvPicPr>
            <a:picLocks noChangeAspect="1" noChangeArrowheads="1"/>
          </p:cNvPicPr>
          <p:nvPr/>
        </p:nvPicPr>
        <p:blipFill>
          <a:blip r:embed="rId2"/>
          <a:srcRect/>
          <a:stretch>
            <a:fillRect/>
          </a:stretch>
        </p:blipFill>
        <p:spPr bwMode="auto">
          <a:xfrm>
            <a:off x="4719638" y="3576638"/>
            <a:ext cx="9525" cy="9525"/>
          </a:xfrm>
          <a:prstGeom prst="rect">
            <a:avLst/>
          </a:prstGeom>
          <a:noFill/>
          <a:ln w="9525">
            <a:noFill/>
            <a:miter lim="800000"/>
            <a:headEnd/>
            <a:tailEnd/>
          </a:ln>
          <a:effectLst/>
        </p:spPr>
      </p:pic>
      <p:pic>
        <p:nvPicPr>
          <p:cNvPr id="4102" name="Picture 4"/>
          <p:cNvPicPr>
            <a:picLocks noChangeAspect="1" noChangeArrowheads="1"/>
          </p:cNvPicPr>
          <p:nvPr/>
        </p:nvPicPr>
        <p:blipFill>
          <a:blip r:embed="rId3"/>
          <a:srcRect/>
          <a:stretch>
            <a:fillRect/>
          </a:stretch>
        </p:blipFill>
        <p:spPr bwMode="auto">
          <a:xfrm>
            <a:off x="1498600" y="4343400"/>
            <a:ext cx="6137275" cy="2278063"/>
          </a:xfrm>
          <a:prstGeom prst="rect">
            <a:avLst/>
          </a:prstGeom>
          <a:noFill/>
          <a:ln w="9525">
            <a:noFill/>
            <a:miter lim="800000"/>
            <a:headEnd/>
            <a:tailEnd/>
          </a:ln>
          <a:effectLst/>
        </p:spPr>
      </p:pic>
      <p:pic>
        <p:nvPicPr>
          <p:cNvPr id="4103" name="Picture 7"/>
          <p:cNvPicPr>
            <a:picLocks noChangeAspect="1" noChangeArrowheads="1"/>
          </p:cNvPicPr>
          <p:nvPr/>
        </p:nvPicPr>
        <p:blipFill>
          <a:blip r:embed="rId4"/>
          <a:srcRect/>
          <a:stretch>
            <a:fillRect/>
          </a:stretch>
        </p:blipFill>
        <p:spPr bwMode="auto">
          <a:xfrm>
            <a:off x="6934200" y="1752600"/>
            <a:ext cx="2068513" cy="2820988"/>
          </a:xfrm>
          <a:prstGeom prst="rect">
            <a:avLst/>
          </a:prstGeom>
          <a:noFill/>
          <a:ln w="9525">
            <a:noFill/>
            <a:miter lim="800000"/>
            <a:headEnd/>
            <a:tailEnd/>
          </a:ln>
          <a:effectLst/>
        </p:spPr>
      </p:pic>
      <p:sp>
        <p:nvSpPr>
          <p:cNvPr id="4" name="Rectangle 3"/>
          <p:cNvSpPr/>
          <p:nvPr/>
        </p:nvSpPr>
        <p:spPr>
          <a:xfrm>
            <a:off x="2438400" y="5943600"/>
            <a:ext cx="228600" cy="76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3962400" y="5943600"/>
            <a:ext cx="228600" cy="76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p:cNvSpPr/>
          <p:nvPr/>
        </p:nvSpPr>
        <p:spPr>
          <a:xfrm>
            <a:off x="4551363" y="5938838"/>
            <a:ext cx="228600" cy="76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5715000" y="5938838"/>
            <a:ext cx="228600" cy="76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p:cNvSpPr/>
          <p:nvPr/>
        </p:nvSpPr>
        <p:spPr>
          <a:xfrm>
            <a:off x="6248400" y="5938838"/>
            <a:ext cx="228600" cy="76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6819900" y="5938838"/>
            <a:ext cx="228600" cy="76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Structural characteristics of alcohols</a:t>
            </a:r>
            <a:endParaRPr lang="en-US" dirty="0"/>
          </a:p>
        </p:txBody>
      </p:sp>
      <p:sp>
        <p:nvSpPr>
          <p:cNvPr id="5123" name="Content Placeholder 2"/>
          <p:cNvSpPr>
            <a:spLocks noGrp="1"/>
          </p:cNvSpPr>
          <p:nvPr>
            <p:ph idx="1"/>
          </p:nvPr>
        </p:nvSpPr>
        <p:spPr/>
        <p:txBody>
          <a:bodyPr/>
          <a:lstStyle/>
          <a:p>
            <a:pPr eaLnBrk="1" hangingPunct="1"/>
            <a:r>
              <a:rPr lang="en-US" sz="2400" smtClean="0"/>
              <a:t>Condensed structural formulas or line-angle structures are commonly used for depicting alcohols</a:t>
            </a:r>
          </a:p>
        </p:txBody>
      </p:sp>
      <p:graphicFrame>
        <p:nvGraphicFramePr>
          <p:cNvPr id="5124" name="Object 3"/>
          <p:cNvGraphicFramePr>
            <a:graphicFrameLocks noChangeAspect="1"/>
          </p:cNvGraphicFramePr>
          <p:nvPr/>
        </p:nvGraphicFramePr>
        <p:xfrm>
          <a:off x="2286000" y="3124200"/>
          <a:ext cx="4829175" cy="3511550"/>
        </p:xfrm>
        <a:graphic>
          <a:graphicData uri="http://schemas.openxmlformats.org/presentationml/2006/ole">
            <p:oleObj spid="_x0000_s5124" name="MDLDrawObject Class" r:id="rId3" imgW="4295792" imgH="3124200" progId="">
              <p:embed/>
            </p:oleObj>
          </a:graphicData>
        </a:graphic>
      </p:graphicFrame>
      <p:sp>
        <p:nvSpPr>
          <p:cNvPr id="5125" name="TextBox 4"/>
          <p:cNvSpPr txBox="1">
            <a:spLocks noChangeArrowheads="1"/>
          </p:cNvSpPr>
          <p:nvPr/>
        </p:nvSpPr>
        <p:spPr bwMode="auto">
          <a:xfrm>
            <a:off x="7131050" y="3136900"/>
            <a:ext cx="1217613" cy="369888"/>
          </a:xfrm>
          <a:prstGeom prst="rect">
            <a:avLst/>
          </a:prstGeom>
          <a:noFill/>
          <a:ln w="9525">
            <a:noFill/>
            <a:miter lim="800000"/>
            <a:headEnd/>
            <a:tailEnd/>
          </a:ln>
        </p:spPr>
        <p:txBody>
          <a:bodyPr wrap="none">
            <a:spAutoFit/>
          </a:bodyPr>
          <a:lstStyle/>
          <a:p>
            <a:r>
              <a:rPr lang="en-US"/>
              <a:t>1-Propanol</a:t>
            </a:r>
          </a:p>
        </p:txBody>
      </p:sp>
      <p:sp>
        <p:nvSpPr>
          <p:cNvPr id="5126" name="TextBox 5"/>
          <p:cNvSpPr txBox="1">
            <a:spLocks noChangeArrowheads="1"/>
          </p:cNvSpPr>
          <p:nvPr/>
        </p:nvSpPr>
        <p:spPr bwMode="auto">
          <a:xfrm>
            <a:off x="7192963" y="3954463"/>
            <a:ext cx="1100137" cy="369887"/>
          </a:xfrm>
          <a:prstGeom prst="rect">
            <a:avLst/>
          </a:prstGeom>
          <a:noFill/>
          <a:ln w="9525">
            <a:noFill/>
            <a:miter lim="800000"/>
            <a:headEnd/>
            <a:tailEnd/>
          </a:ln>
        </p:spPr>
        <p:txBody>
          <a:bodyPr wrap="none">
            <a:spAutoFit/>
          </a:bodyPr>
          <a:lstStyle/>
          <a:p>
            <a:r>
              <a:rPr lang="en-US"/>
              <a:t>1-Butanol</a:t>
            </a:r>
          </a:p>
        </p:txBody>
      </p:sp>
      <p:sp>
        <p:nvSpPr>
          <p:cNvPr id="5127" name="TextBox 6"/>
          <p:cNvSpPr txBox="1">
            <a:spLocks noChangeArrowheads="1"/>
          </p:cNvSpPr>
          <p:nvPr/>
        </p:nvSpPr>
        <p:spPr bwMode="auto">
          <a:xfrm>
            <a:off x="7073900" y="2422525"/>
            <a:ext cx="1331913" cy="368300"/>
          </a:xfrm>
          <a:prstGeom prst="rect">
            <a:avLst/>
          </a:prstGeom>
          <a:noFill/>
          <a:ln w="9525">
            <a:noFill/>
            <a:miter lim="800000"/>
            <a:headEnd/>
            <a:tailEnd/>
          </a:ln>
        </p:spPr>
        <p:txBody>
          <a:bodyPr wrap="none">
            <a:spAutoFit/>
          </a:bodyPr>
          <a:lstStyle/>
          <a:p>
            <a:r>
              <a:rPr lang="en-US"/>
              <a:t>IUPAC name</a:t>
            </a:r>
          </a:p>
        </p:txBody>
      </p:sp>
      <p:sp>
        <p:nvSpPr>
          <p:cNvPr id="5128" name="TextBox 7"/>
          <p:cNvSpPr txBox="1">
            <a:spLocks noChangeArrowheads="1"/>
          </p:cNvSpPr>
          <p:nvPr/>
        </p:nvSpPr>
        <p:spPr bwMode="auto">
          <a:xfrm>
            <a:off x="7131050" y="5073650"/>
            <a:ext cx="1217613" cy="368300"/>
          </a:xfrm>
          <a:prstGeom prst="rect">
            <a:avLst/>
          </a:prstGeom>
          <a:noFill/>
          <a:ln w="9525">
            <a:noFill/>
            <a:miter lim="800000"/>
            <a:headEnd/>
            <a:tailEnd/>
          </a:ln>
        </p:spPr>
        <p:txBody>
          <a:bodyPr wrap="none">
            <a:spAutoFit/>
          </a:bodyPr>
          <a:lstStyle/>
          <a:p>
            <a:r>
              <a:rPr lang="en-US"/>
              <a:t>2-Propanol</a:t>
            </a:r>
          </a:p>
        </p:txBody>
      </p:sp>
      <p:sp>
        <p:nvSpPr>
          <p:cNvPr id="5129" name="TextBox 8"/>
          <p:cNvSpPr txBox="1">
            <a:spLocks noChangeArrowheads="1"/>
          </p:cNvSpPr>
          <p:nvPr/>
        </p:nvSpPr>
        <p:spPr bwMode="auto">
          <a:xfrm>
            <a:off x="6850063" y="5791200"/>
            <a:ext cx="2141537" cy="646113"/>
          </a:xfrm>
          <a:prstGeom prst="rect">
            <a:avLst/>
          </a:prstGeom>
          <a:noFill/>
          <a:ln w="9525">
            <a:noFill/>
            <a:miter lim="800000"/>
            <a:headEnd/>
            <a:tailEnd/>
          </a:ln>
        </p:spPr>
        <p:txBody>
          <a:bodyPr wrap="none">
            <a:spAutoFit/>
          </a:bodyPr>
          <a:lstStyle/>
          <a:p>
            <a:pPr algn="ctr"/>
            <a:r>
              <a:rPr lang="en-US"/>
              <a:t>2-Methyl-1-propanol</a:t>
            </a:r>
          </a:p>
          <a:p>
            <a:pPr algn="ctr"/>
            <a:r>
              <a:rPr lang="en-US"/>
              <a:t>(Isobutanol)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smtClean="0"/>
              <a:t>Nomenclature for alcohols</a:t>
            </a:r>
          </a:p>
        </p:txBody>
      </p:sp>
      <p:sp>
        <p:nvSpPr>
          <p:cNvPr id="6147" name="Content Placeholder 2"/>
          <p:cNvSpPr>
            <a:spLocks noGrp="1"/>
          </p:cNvSpPr>
          <p:nvPr>
            <p:ph idx="1"/>
          </p:nvPr>
        </p:nvSpPr>
        <p:spPr/>
        <p:txBody>
          <a:bodyPr/>
          <a:lstStyle/>
          <a:p>
            <a:pPr eaLnBrk="1" hangingPunct="1"/>
            <a:r>
              <a:rPr lang="en-US" sz="2800" smtClean="0"/>
              <a:t>Name the C-atoms of a single alkyl group as for alkanes.</a:t>
            </a:r>
          </a:p>
          <a:p>
            <a:pPr eaLnBrk="1" hangingPunct="1"/>
            <a:r>
              <a:rPr lang="en-US" sz="2800" smtClean="0"/>
              <a:t>Add the word “alcohol” following a space after the alkyl name.</a:t>
            </a:r>
          </a:p>
          <a:p>
            <a:pPr eaLnBrk="1" hangingPunct="1"/>
            <a:endParaRPr lang="en-US" smtClean="0"/>
          </a:p>
        </p:txBody>
      </p:sp>
      <p:sp>
        <p:nvSpPr>
          <p:cNvPr id="6148" name="TextBox 3"/>
          <p:cNvSpPr txBox="1">
            <a:spLocks noChangeArrowheads="1"/>
          </p:cNvSpPr>
          <p:nvPr/>
        </p:nvSpPr>
        <p:spPr bwMode="auto">
          <a:xfrm>
            <a:off x="3048000" y="1219200"/>
            <a:ext cx="2857500" cy="369888"/>
          </a:xfrm>
          <a:prstGeom prst="rect">
            <a:avLst/>
          </a:prstGeom>
          <a:noFill/>
          <a:ln w="9525">
            <a:noFill/>
            <a:miter lim="800000"/>
            <a:headEnd/>
            <a:tailEnd/>
          </a:ln>
        </p:spPr>
        <p:txBody>
          <a:bodyPr wrap="none">
            <a:spAutoFit/>
          </a:bodyPr>
          <a:lstStyle/>
          <a:p>
            <a:r>
              <a:rPr lang="en-US">
                <a:solidFill>
                  <a:srgbClr val="FF0000"/>
                </a:solidFill>
              </a:rPr>
              <a:t>Common names for alcohols</a:t>
            </a:r>
          </a:p>
        </p:txBody>
      </p:sp>
      <p:graphicFrame>
        <p:nvGraphicFramePr>
          <p:cNvPr id="6149" name="Object 4"/>
          <p:cNvGraphicFramePr>
            <a:graphicFrameLocks noChangeAspect="1"/>
          </p:cNvGraphicFramePr>
          <p:nvPr/>
        </p:nvGraphicFramePr>
        <p:xfrm>
          <a:off x="762000" y="3752850"/>
          <a:ext cx="7696200" cy="2478088"/>
        </p:xfrm>
        <a:graphic>
          <a:graphicData uri="http://schemas.openxmlformats.org/presentationml/2006/ole">
            <p:oleObj spid="_x0000_s6149" name="MDLDrawObject Class" r:id="rId3" imgW="6981808" imgH="2247900" progId="">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t>Nomenclature for alcohols</a:t>
            </a:r>
          </a:p>
        </p:txBody>
      </p:sp>
      <p:sp>
        <p:nvSpPr>
          <p:cNvPr id="7171" name="Content Placeholder 2"/>
          <p:cNvSpPr>
            <a:spLocks noGrp="1"/>
          </p:cNvSpPr>
          <p:nvPr>
            <p:ph idx="1"/>
          </p:nvPr>
        </p:nvSpPr>
        <p:spPr/>
        <p:txBody>
          <a:bodyPr/>
          <a:lstStyle/>
          <a:p>
            <a:pPr eaLnBrk="1" hangingPunct="1"/>
            <a:r>
              <a:rPr lang="en-US" sz="2400" smtClean="0"/>
              <a:t>Find longest, continuous C-chain to which the OH group (hydroxyl) is bound.  Number the chain in a way that gives the OH group the lowest numbering.</a:t>
            </a:r>
          </a:p>
          <a:p>
            <a:pPr eaLnBrk="1" hangingPunct="1"/>
            <a:r>
              <a:rPr lang="en-US" sz="2400" smtClean="0"/>
              <a:t>Name and number other substituents present.</a:t>
            </a:r>
          </a:p>
          <a:p>
            <a:pPr eaLnBrk="1" hangingPunct="1"/>
            <a:r>
              <a:rPr lang="en-US" sz="2400" smtClean="0"/>
              <a:t>The name for the corresponding alkane chain (e.g. for a 6-C chain, hexane) loses the “e” and picks up “ol” (hexanol).</a:t>
            </a:r>
          </a:p>
          <a:p>
            <a:pPr eaLnBrk="1" hangingPunct="1"/>
            <a:r>
              <a:rPr lang="en-US" sz="2400" smtClean="0"/>
              <a:t>For cyclic alcohols, the OH group is understood to be attached to C-1.</a:t>
            </a:r>
          </a:p>
          <a:p>
            <a:pPr eaLnBrk="1" hangingPunct="1"/>
            <a:endParaRPr lang="en-US" smtClean="0"/>
          </a:p>
          <a:p>
            <a:pPr eaLnBrk="1" hangingPunct="1"/>
            <a:endParaRPr lang="en-US" smtClean="0"/>
          </a:p>
        </p:txBody>
      </p:sp>
      <p:sp>
        <p:nvSpPr>
          <p:cNvPr id="7172" name="TextBox 3"/>
          <p:cNvSpPr txBox="1">
            <a:spLocks noChangeArrowheads="1"/>
          </p:cNvSpPr>
          <p:nvPr/>
        </p:nvSpPr>
        <p:spPr bwMode="auto">
          <a:xfrm flipH="1">
            <a:off x="3657600" y="1219200"/>
            <a:ext cx="1554163" cy="369888"/>
          </a:xfrm>
          <a:prstGeom prst="rect">
            <a:avLst/>
          </a:prstGeom>
          <a:noFill/>
          <a:ln w="9525">
            <a:noFill/>
            <a:miter lim="800000"/>
            <a:headEnd/>
            <a:tailEnd/>
          </a:ln>
        </p:spPr>
        <p:txBody>
          <a:bodyPr>
            <a:spAutoFit/>
          </a:bodyPr>
          <a:lstStyle/>
          <a:p>
            <a:r>
              <a:rPr lang="en-US">
                <a:solidFill>
                  <a:srgbClr val="FF0000"/>
                </a:solidFill>
              </a:rPr>
              <a:t>IUPAC Naming</a:t>
            </a:r>
          </a:p>
        </p:txBody>
      </p:sp>
      <p:graphicFrame>
        <p:nvGraphicFramePr>
          <p:cNvPr id="7173" name="Object 1"/>
          <p:cNvGraphicFramePr>
            <a:graphicFrameLocks noChangeAspect="1"/>
          </p:cNvGraphicFramePr>
          <p:nvPr/>
        </p:nvGraphicFramePr>
        <p:xfrm>
          <a:off x="1427163" y="4948238"/>
          <a:ext cx="6015037" cy="1535112"/>
        </p:xfrm>
        <a:graphic>
          <a:graphicData uri="http://schemas.openxmlformats.org/presentationml/2006/ole">
            <p:oleObj spid="_x0000_s7173" name="MDLDrawObject Class" r:id="rId3" imgW="5562735" imgH="1419157" progId="">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p:txBody>
          <a:bodyPr/>
          <a:lstStyle/>
          <a:p>
            <a:pPr eaLnBrk="1" hangingPunct="1"/>
            <a:endParaRPr lang="en-US" smtClean="0"/>
          </a:p>
        </p:txBody>
      </p:sp>
      <p:sp>
        <p:nvSpPr>
          <p:cNvPr id="8195" name="Title 3"/>
          <p:cNvSpPr>
            <a:spLocks noGrp="1"/>
          </p:cNvSpPr>
          <p:nvPr>
            <p:ph type="title"/>
          </p:nvPr>
        </p:nvSpPr>
        <p:spPr/>
        <p:txBody>
          <a:bodyPr/>
          <a:lstStyle/>
          <a:p>
            <a:pPr eaLnBrk="1" hangingPunct="1"/>
            <a:endParaRPr lang="en-US" smtClean="0"/>
          </a:p>
        </p:txBody>
      </p:sp>
      <p:pic>
        <p:nvPicPr>
          <p:cNvPr id="8196" name="Picture 2"/>
          <p:cNvPicPr>
            <a:picLocks noChangeAspect="1" noChangeArrowheads="1"/>
          </p:cNvPicPr>
          <p:nvPr/>
        </p:nvPicPr>
        <p:blipFill>
          <a:blip r:embed="rId2"/>
          <a:srcRect/>
          <a:stretch>
            <a:fillRect/>
          </a:stretch>
        </p:blipFill>
        <p:spPr bwMode="auto">
          <a:xfrm>
            <a:off x="685800" y="0"/>
            <a:ext cx="78105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Alcohols with more than one OH group</a:t>
            </a:r>
            <a:endParaRPr lang="en-US" dirty="0"/>
          </a:p>
        </p:txBody>
      </p:sp>
      <p:sp>
        <p:nvSpPr>
          <p:cNvPr id="9219" name="Content Placeholder 2"/>
          <p:cNvSpPr>
            <a:spLocks noGrp="1"/>
          </p:cNvSpPr>
          <p:nvPr>
            <p:ph idx="1"/>
          </p:nvPr>
        </p:nvSpPr>
        <p:spPr/>
        <p:txBody>
          <a:bodyPr/>
          <a:lstStyle/>
          <a:p>
            <a:pPr eaLnBrk="1" hangingPunct="1"/>
            <a:r>
              <a:rPr lang="en-US" smtClean="0"/>
              <a:t>Polyhydroxyl alcohols possess more than one OH group.</a:t>
            </a:r>
          </a:p>
          <a:p>
            <a:pPr eaLnBrk="1" hangingPunct="1"/>
            <a:r>
              <a:rPr lang="en-US" smtClean="0"/>
              <a:t>Alcohols which possess two OH groups are called “diols” and those with three OH groups are called “triols”</a:t>
            </a:r>
          </a:p>
        </p:txBody>
      </p:sp>
      <p:graphicFrame>
        <p:nvGraphicFramePr>
          <p:cNvPr id="9220" name="Object 3"/>
          <p:cNvGraphicFramePr>
            <a:graphicFrameLocks noChangeAspect="1"/>
          </p:cNvGraphicFramePr>
          <p:nvPr/>
        </p:nvGraphicFramePr>
        <p:xfrm>
          <a:off x="1447800" y="4724400"/>
          <a:ext cx="5907088" cy="1295400"/>
        </p:xfrm>
        <a:graphic>
          <a:graphicData uri="http://schemas.openxmlformats.org/presentationml/2006/ole">
            <p:oleObj spid="_x0000_s9220" name="MDLDrawObject Class" r:id="rId3" imgW="3952959" imgH="866843" progId="">
              <p:embed/>
            </p:oleObj>
          </a:graphicData>
        </a:graphic>
      </p:graphicFrame>
      <p:sp>
        <p:nvSpPr>
          <p:cNvPr id="9221" name="TextBox 4"/>
          <p:cNvSpPr txBox="1">
            <a:spLocks noChangeArrowheads="1"/>
          </p:cNvSpPr>
          <p:nvPr/>
        </p:nvSpPr>
        <p:spPr bwMode="auto">
          <a:xfrm>
            <a:off x="3048000" y="6477000"/>
            <a:ext cx="3094038" cy="369888"/>
          </a:xfrm>
          <a:prstGeom prst="rect">
            <a:avLst/>
          </a:prstGeom>
          <a:noFill/>
          <a:ln w="9525">
            <a:noFill/>
            <a:miter lim="800000"/>
            <a:headEnd/>
            <a:tailEnd/>
          </a:ln>
        </p:spPr>
        <p:txBody>
          <a:bodyPr wrap="none">
            <a:spAutoFit/>
          </a:bodyPr>
          <a:lstStyle/>
          <a:p>
            <a:r>
              <a:rPr lang="en-US">
                <a:solidFill>
                  <a:srgbClr val="FF0000"/>
                </a:solidFill>
              </a:rPr>
              <a:t>Alkane name + diol, “triol”, etc.</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Isomerism for alcohols</a:t>
            </a:r>
          </a:p>
        </p:txBody>
      </p:sp>
      <p:graphicFrame>
        <p:nvGraphicFramePr>
          <p:cNvPr id="10243" name="Object 1"/>
          <p:cNvGraphicFramePr>
            <a:graphicFrameLocks noChangeAspect="1"/>
          </p:cNvGraphicFramePr>
          <p:nvPr/>
        </p:nvGraphicFramePr>
        <p:xfrm>
          <a:off x="1905000" y="1143000"/>
          <a:ext cx="5399088" cy="5715000"/>
        </p:xfrm>
        <a:graphic>
          <a:graphicData uri="http://schemas.openxmlformats.org/presentationml/2006/ole">
            <p:oleObj spid="_x0000_s10243" name="MDLDrawObject Class" r:id="rId3" imgW="4714959" imgH="4991100" progId="">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t>Commonly encountered alcohols</a:t>
            </a:r>
          </a:p>
        </p:txBody>
      </p:sp>
      <p:sp>
        <p:nvSpPr>
          <p:cNvPr id="11267" name="Content Placeholder 2"/>
          <p:cNvSpPr>
            <a:spLocks noGrp="1"/>
          </p:cNvSpPr>
          <p:nvPr>
            <p:ph idx="1"/>
          </p:nvPr>
        </p:nvSpPr>
        <p:spPr/>
        <p:txBody>
          <a:bodyPr/>
          <a:lstStyle/>
          <a:p>
            <a:pPr eaLnBrk="1" hangingPunct="1"/>
            <a:r>
              <a:rPr lang="en-US" smtClean="0"/>
              <a:t>You’ve probably used a few of the following alcohols:</a:t>
            </a:r>
          </a:p>
          <a:p>
            <a:pPr lvl="1" eaLnBrk="1" hangingPunct="1"/>
            <a:r>
              <a:rPr lang="en-US" smtClean="0"/>
              <a:t>Methyl and ethyl alcohol</a:t>
            </a:r>
          </a:p>
          <a:p>
            <a:pPr lvl="1" eaLnBrk="1" hangingPunct="1"/>
            <a:r>
              <a:rPr lang="en-US" smtClean="0"/>
              <a:t>Isopropyl alcohol</a:t>
            </a:r>
          </a:p>
          <a:p>
            <a:pPr lvl="1" eaLnBrk="1" hangingPunct="1"/>
            <a:r>
              <a:rPr lang="en-US" smtClean="0"/>
              <a:t>Ethylene glycol (1,2-Ethane diol)</a:t>
            </a:r>
          </a:p>
          <a:p>
            <a:pPr lvl="1" eaLnBrk="1" hangingPunct="1"/>
            <a:r>
              <a:rPr lang="en-US" smtClean="0"/>
              <a:t>Propylene glycol (1,2-Propane diol)</a:t>
            </a:r>
          </a:p>
          <a:p>
            <a:pPr lvl="1" eaLnBrk="1" hangingPunct="1"/>
            <a:r>
              <a:rPr lang="en-US" smtClean="0"/>
              <a:t>Glycerol (1,2,3-Propane triol)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t>Commonly encountered alcohols</a:t>
            </a:r>
          </a:p>
        </p:txBody>
      </p:sp>
      <p:sp>
        <p:nvSpPr>
          <p:cNvPr id="12291" name="Content Placeholder 2"/>
          <p:cNvSpPr>
            <a:spLocks noGrp="1"/>
          </p:cNvSpPr>
          <p:nvPr>
            <p:ph idx="1"/>
          </p:nvPr>
        </p:nvSpPr>
        <p:spPr/>
        <p:txBody>
          <a:bodyPr/>
          <a:lstStyle/>
          <a:p>
            <a:pPr eaLnBrk="1" hangingPunct="1"/>
            <a:r>
              <a:rPr lang="en-US" sz="2400" smtClean="0">
                <a:solidFill>
                  <a:schemeClr val="accent1"/>
                </a:solidFill>
              </a:rPr>
              <a:t>Methanol</a:t>
            </a:r>
            <a:r>
              <a:rPr lang="en-US" sz="2400" smtClean="0"/>
              <a:t> (CH</a:t>
            </a:r>
            <a:r>
              <a:rPr lang="en-US" sz="2400" baseline="-25000" smtClean="0"/>
              <a:t>3</a:t>
            </a:r>
            <a:r>
              <a:rPr lang="en-US" sz="2400" smtClean="0"/>
              <a:t>OH) finds use as a solvent in chemical reactions and in fuel for high-performance combustion engines.</a:t>
            </a:r>
          </a:p>
          <a:p>
            <a:pPr eaLnBrk="1" hangingPunct="1"/>
            <a:r>
              <a:rPr lang="en-US" sz="2400" smtClean="0"/>
              <a:t>Drinking methanol is a no-no.  It is metabolized to formaldehyde and formic acid by the liver (alcohol dehydrogenase):</a:t>
            </a:r>
          </a:p>
        </p:txBody>
      </p:sp>
      <p:graphicFrame>
        <p:nvGraphicFramePr>
          <p:cNvPr id="12292" name="Object 3"/>
          <p:cNvGraphicFramePr>
            <a:graphicFrameLocks noChangeAspect="1"/>
          </p:cNvGraphicFramePr>
          <p:nvPr/>
        </p:nvGraphicFramePr>
        <p:xfrm>
          <a:off x="1219200" y="3962400"/>
          <a:ext cx="6757988" cy="1600200"/>
        </p:xfrm>
        <a:graphic>
          <a:graphicData uri="http://schemas.openxmlformats.org/presentationml/2006/ole">
            <p:oleObj spid="_x0000_s12292" name="MDLDrawObject Class" r:id="rId3" imgW="5229343" imgH="1238385" progId="">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Commonly encountered alcohols</a:t>
            </a:r>
          </a:p>
        </p:txBody>
      </p:sp>
      <p:sp>
        <p:nvSpPr>
          <p:cNvPr id="13315" name="Content Placeholder 2"/>
          <p:cNvSpPr>
            <a:spLocks noGrp="1"/>
          </p:cNvSpPr>
          <p:nvPr>
            <p:ph idx="1"/>
          </p:nvPr>
        </p:nvSpPr>
        <p:spPr/>
        <p:txBody>
          <a:bodyPr/>
          <a:lstStyle/>
          <a:p>
            <a:pPr eaLnBrk="1" hangingPunct="1"/>
            <a:r>
              <a:rPr lang="en-US" sz="2400" smtClean="0">
                <a:solidFill>
                  <a:schemeClr val="accent1"/>
                </a:solidFill>
              </a:rPr>
              <a:t>Ethanol</a:t>
            </a:r>
            <a:r>
              <a:rPr lang="en-US" sz="2400" smtClean="0"/>
              <a:t> (CH</a:t>
            </a:r>
            <a:r>
              <a:rPr lang="en-US" sz="2400" baseline="-25000" smtClean="0"/>
              <a:t>3</a:t>
            </a:r>
            <a:r>
              <a:rPr lang="en-US" sz="2400" smtClean="0"/>
              <a:t>CH</a:t>
            </a:r>
            <a:r>
              <a:rPr lang="en-US" sz="2400" baseline="-25000" smtClean="0"/>
              <a:t>2</a:t>
            </a:r>
            <a:r>
              <a:rPr lang="en-US" sz="2400" smtClean="0"/>
              <a:t>OH) is also metabolized by the body, and this reaction produces acetaldehyde and acetic acid:</a:t>
            </a:r>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r>
              <a:rPr lang="en-US" sz="2400" smtClean="0"/>
              <a:t>Excessive drinking leads to liver cirrhosis, physiological addiction, loss of memory.  Drinking during pregnancy poses risks for birth defects.</a:t>
            </a:r>
          </a:p>
          <a:p>
            <a:pPr eaLnBrk="1" hangingPunct="1"/>
            <a:r>
              <a:rPr lang="en-US" sz="2400" smtClean="0"/>
              <a:t>Ethanol is sometimes rendered undrinkable by the addition of small quantities of toxic substances (e.g. benzene).</a:t>
            </a:r>
          </a:p>
          <a:p>
            <a:pPr eaLnBrk="1" hangingPunct="1"/>
            <a:r>
              <a:rPr lang="en-US" sz="2400" smtClean="0"/>
              <a:t>Industrially, ethanol is synthesized by hydration of ethene.</a:t>
            </a:r>
          </a:p>
        </p:txBody>
      </p:sp>
      <p:graphicFrame>
        <p:nvGraphicFramePr>
          <p:cNvPr id="13316" name="Object 3"/>
          <p:cNvGraphicFramePr>
            <a:graphicFrameLocks noChangeAspect="1"/>
          </p:cNvGraphicFramePr>
          <p:nvPr/>
        </p:nvGraphicFramePr>
        <p:xfrm>
          <a:off x="838200" y="2590800"/>
          <a:ext cx="7302500" cy="1519238"/>
        </p:xfrm>
        <a:graphic>
          <a:graphicData uri="http://schemas.openxmlformats.org/presentationml/2006/ole">
            <p:oleObj spid="_x0000_s13316" name="MDLDrawObject Class" r:id="rId3" imgW="5905567" imgH="1228657" progId="">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Commonly encountered alcohols</a:t>
            </a:r>
          </a:p>
        </p:txBody>
      </p:sp>
      <p:sp>
        <p:nvSpPr>
          <p:cNvPr id="14339" name="Content Placeholder 2"/>
          <p:cNvSpPr>
            <a:spLocks noGrp="1"/>
          </p:cNvSpPr>
          <p:nvPr>
            <p:ph idx="1"/>
          </p:nvPr>
        </p:nvSpPr>
        <p:spPr/>
        <p:txBody>
          <a:bodyPr/>
          <a:lstStyle/>
          <a:p>
            <a:pPr eaLnBrk="1" hangingPunct="1"/>
            <a:r>
              <a:rPr lang="en-US" smtClean="0"/>
              <a:t>Isopropyl alcohol is used in rubbing alcohol (70% isopropyl alcohol in H</a:t>
            </a:r>
            <a:r>
              <a:rPr lang="en-US" baseline="-25000" smtClean="0"/>
              <a:t>2</a:t>
            </a:r>
            <a:r>
              <a:rPr lang="en-US" smtClean="0"/>
              <a:t>O) and in cosmetics.</a:t>
            </a:r>
          </a:p>
          <a:p>
            <a:pPr eaLnBrk="1" hangingPunct="1"/>
            <a:r>
              <a:rPr lang="en-US" smtClean="0"/>
              <a:t>Ingested, isopropyl alcohol is metabolized to acetone:</a:t>
            </a:r>
          </a:p>
        </p:txBody>
      </p:sp>
      <p:graphicFrame>
        <p:nvGraphicFramePr>
          <p:cNvPr id="14340" name="Object 3"/>
          <p:cNvGraphicFramePr>
            <a:graphicFrameLocks noChangeAspect="1"/>
          </p:cNvGraphicFramePr>
          <p:nvPr/>
        </p:nvGraphicFramePr>
        <p:xfrm>
          <a:off x="2133600" y="4419600"/>
          <a:ext cx="4676775" cy="1524000"/>
        </p:xfrm>
        <a:graphic>
          <a:graphicData uri="http://schemas.openxmlformats.org/presentationml/2006/ole">
            <p:oleObj spid="_x0000_s14340" name="MDLDrawObject Class" r:id="rId3" imgW="3829151" imgH="1247843" progId="">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Commonly encountered alcohols</a:t>
            </a:r>
          </a:p>
        </p:txBody>
      </p:sp>
      <p:sp>
        <p:nvSpPr>
          <p:cNvPr id="15363" name="Content Placeholder 2"/>
          <p:cNvSpPr>
            <a:spLocks noGrp="1"/>
          </p:cNvSpPr>
          <p:nvPr>
            <p:ph idx="1"/>
          </p:nvPr>
        </p:nvSpPr>
        <p:spPr/>
        <p:txBody>
          <a:bodyPr/>
          <a:lstStyle/>
          <a:p>
            <a:r>
              <a:rPr lang="en-US" sz="2400" smtClean="0">
                <a:solidFill>
                  <a:schemeClr val="accent1"/>
                </a:solidFill>
              </a:rPr>
              <a:t>Ethylene glycol</a:t>
            </a:r>
            <a:r>
              <a:rPr lang="en-US" sz="2400" smtClean="0"/>
              <a:t> and </a:t>
            </a:r>
            <a:r>
              <a:rPr lang="en-US" sz="2400" smtClean="0">
                <a:solidFill>
                  <a:schemeClr val="accent1"/>
                </a:solidFill>
              </a:rPr>
              <a:t>propylene glycol</a:t>
            </a:r>
            <a:r>
              <a:rPr lang="en-US" sz="2400" smtClean="0"/>
              <a:t> are colorless and odorless and very water-soluble.  Used as anti-freeze and reactants for the synthesis in polyesters.</a:t>
            </a:r>
          </a:p>
          <a:p>
            <a:r>
              <a:rPr lang="en-US" sz="2400" smtClean="0"/>
              <a:t>When ingested, ethylene glycol is metabolized to oxalic acid, which causes renal problems:</a:t>
            </a:r>
          </a:p>
          <a:p>
            <a:endParaRPr lang="en-US" sz="2400" smtClean="0"/>
          </a:p>
          <a:p>
            <a:endParaRPr lang="en-US" sz="2400" smtClean="0"/>
          </a:p>
          <a:p>
            <a:endParaRPr lang="en-US" sz="2400" smtClean="0"/>
          </a:p>
          <a:p>
            <a:r>
              <a:rPr lang="en-US" sz="2400" smtClean="0"/>
              <a:t>Propylene glycol is metabolized to pyruvic acid, which is non-toxic:</a:t>
            </a:r>
          </a:p>
        </p:txBody>
      </p:sp>
      <p:graphicFrame>
        <p:nvGraphicFramePr>
          <p:cNvPr id="15364" name="Object 3"/>
          <p:cNvGraphicFramePr>
            <a:graphicFrameLocks noChangeAspect="1"/>
          </p:cNvGraphicFramePr>
          <p:nvPr/>
        </p:nvGraphicFramePr>
        <p:xfrm>
          <a:off x="1754188" y="3663950"/>
          <a:ext cx="5413375" cy="1130300"/>
        </p:xfrm>
        <a:graphic>
          <a:graphicData uri="http://schemas.openxmlformats.org/presentationml/2006/ole">
            <p:oleObj spid="_x0000_s15364" name="MDLDrawObject Class" r:id="rId3" imgW="4105359" imgH="857385" progId="">
              <p:embed/>
            </p:oleObj>
          </a:graphicData>
        </a:graphic>
      </p:graphicFrame>
      <p:graphicFrame>
        <p:nvGraphicFramePr>
          <p:cNvPr id="15365" name="Object 4"/>
          <p:cNvGraphicFramePr>
            <a:graphicFrameLocks noChangeAspect="1"/>
          </p:cNvGraphicFramePr>
          <p:nvPr/>
        </p:nvGraphicFramePr>
        <p:xfrm>
          <a:off x="1676400" y="5562600"/>
          <a:ext cx="5486400" cy="1066800"/>
        </p:xfrm>
        <a:graphic>
          <a:graphicData uri="http://schemas.openxmlformats.org/presentationml/2006/ole">
            <p:oleObj spid="_x0000_s15365" name="MDLDrawObject Class" r:id="rId4" imgW="4457633" imgH="866843" progId="">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Commonly encountered alcohols</a:t>
            </a:r>
          </a:p>
        </p:txBody>
      </p:sp>
      <p:sp>
        <p:nvSpPr>
          <p:cNvPr id="16387" name="Content Placeholder 2"/>
          <p:cNvSpPr>
            <a:spLocks noGrp="1"/>
          </p:cNvSpPr>
          <p:nvPr>
            <p:ph idx="1"/>
          </p:nvPr>
        </p:nvSpPr>
        <p:spPr/>
        <p:txBody>
          <a:bodyPr/>
          <a:lstStyle/>
          <a:p>
            <a:r>
              <a:rPr lang="en-US" sz="2400" smtClean="0"/>
              <a:t>Gycerol is a thick liquid that is normally present in the body (it is a product of fat metabolism).</a:t>
            </a:r>
          </a:p>
          <a:p>
            <a:r>
              <a:rPr lang="en-US" sz="2400" smtClean="0"/>
              <a:t>Because of its affinity for water, it is often added to pharmaceutical preparations such as skin lotions and soap, and for shaving cream and glycerol suppositories.</a:t>
            </a:r>
          </a:p>
        </p:txBody>
      </p:sp>
      <p:graphicFrame>
        <p:nvGraphicFramePr>
          <p:cNvPr id="16388" name="Object 3"/>
          <p:cNvGraphicFramePr>
            <a:graphicFrameLocks noChangeAspect="1"/>
          </p:cNvGraphicFramePr>
          <p:nvPr/>
        </p:nvGraphicFramePr>
        <p:xfrm>
          <a:off x="3657600" y="4114800"/>
          <a:ext cx="1855788" cy="1066800"/>
        </p:xfrm>
        <a:graphic>
          <a:graphicData uri="http://schemas.openxmlformats.org/presentationml/2006/ole">
            <p:oleObj spid="_x0000_s16388" name="MDLDrawObject Class" r:id="rId3" imgW="1209759" imgH="695257" progId="">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5176838" y="4760913"/>
            <a:ext cx="3636962" cy="1747837"/>
          </a:xfrm>
          <a:prstGeom prst="roundRect">
            <a:avLst/>
          </a:prstGeom>
          <a:solidFill>
            <a:srgbClr val="92D05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411" name="Title 1"/>
          <p:cNvSpPr>
            <a:spLocks noGrp="1"/>
          </p:cNvSpPr>
          <p:nvPr>
            <p:ph type="title"/>
          </p:nvPr>
        </p:nvSpPr>
        <p:spPr/>
        <p:txBody>
          <a:bodyPr/>
          <a:lstStyle/>
          <a:p>
            <a:r>
              <a:rPr lang="en-US" smtClean="0"/>
              <a:t>Physical properties of alcohols</a:t>
            </a:r>
          </a:p>
        </p:txBody>
      </p:sp>
      <p:sp>
        <p:nvSpPr>
          <p:cNvPr id="3" name="Content Placeholder 2"/>
          <p:cNvSpPr>
            <a:spLocks noGrp="1"/>
          </p:cNvSpPr>
          <p:nvPr>
            <p:ph idx="1"/>
          </p:nvPr>
        </p:nvSpPr>
        <p:spPr/>
        <p:txBody>
          <a:bodyPr>
            <a:normAutofit/>
          </a:bodyPr>
          <a:lstStyle/>
          <a:p>
            <a:pPr>
              <a:defRPr/>
            </a:pPr>
            <a:r>
              <a:rPr lang="en-US" sz="2000" dirty="0" smtClean="0"/>
              <a:t>Alcohols consist of:</a:t>
            </a:r>
          </a:p>
          <a:p>
            <a:pPr lvl="1">
              <a:defRPr/>
            </a:pPr>
            <a:r>
              <a:rPr lang="en-US" sz="2000" dirty="0" smtClean="0"/>
              <a:t>a non-polar (alkane-like) chain</a:t>
            </a:r>
          </a:p>
          <a:p>
            <a:pPr lvl="1">
              <a:defRPr/>
            </a:pPr>
            <a:r>
              <a:rPr lang="en-US" sz="2000" dirty="0" smtClean="0"/>
              <a:t>a polar hydroxyl group</a:t>
            </a:r>
          </a:p>
          <a:p>
            <a:pPr marL="457200" lvl="1" indent="0">
              <a:buFont typeface="Arial" charset="0"/>
              <a:buNone/>
              <a:defRPr/>
            </a:pPr>
            <a:r>
              <a:rPr lang="en-US" sz="2000" dirty="0" smtClean="0"/>
              <a:t>Thus, alcohols might be water-soluble, or not (depending on the length of the carbon chain).</a:t>
            </a:r>
          </a:p>
          <a:p>
            <a:pPr>
              <a:defRPr/>
            </a:pPr>
            <a:r>
              <a:rPr lang="en-US" sz="2000" dirty="0" smtClean="0"/>
              <a:t>We already saw that the </a:t>
            </a:r>
            <a:r>
              <a:rPr lang="en-US" sz="2000" u="sng" dirty="0" smtClean="0"/>
              <a:t>boiling points</a:t>
            </a:r>
            <a:r>
              <a:rPr lang="en-US" sz="2000" dirty="0" smtClean="0"/>
              <a:t> of alkanes increase with increasing chain length.  The same is true for alcohols.</a:t>
            </a:r>
          </a:p>
          <a:p>
            <a:pPr>
              <a:defRPr/>
            </a:pPr>
            <a:r>
              <a:rPr lang="en-US" sz="2000" dirty="0" smtClean="0"/>
              <a:t>Alcohols with more than one hydroxyl group (</a:t>
            </a:r>
            <a:r>
              <a:rPr lang="en-US" sz="2000" dirty="0" err="1" smtClean="0"/>
              <a:t>polyhydroxy</a:t>
            </a:r>
            <a:r>
              <a:rPr lang="en-US" sz="2000" dirty="0" smtClean="0"/>
              <a:t> alcohols) have higher boiling points than </a:t>
            </a:r>
            <a:r>
              <a:rPr lang="en-US" sz="2000" dirty="0" err="1" smtClean="0"/>
              <a:t>monoydroxy</a:t>
            </a:r>
            <a:r>
              <a:rPr lang="en-US" sz="2000" dirty="0" smtClean="0"/>
              <a:t> alcohols.</a:t>
            </a:r>
            <a:endParaRPr lang="en-US" sz="2000" dirty="0"/>
          </a:p>
        </p:txBody>
      </p:sp>
      <p:graphicFrame>
        <p:nvGraphicFramePr>
          <p:cNvPr id="17413" name="Object 4"/>
          <p:cNvGraphicFramePr>
            <a:graphicFrameLocks noChangeAspect="1"/>
          </p:cNvGraphicFramePr>
          <p:nvPr/>
        </p:nvGraphicFramePr>
        <p:xfrm>
          <a:off x="4876800" y="1600200"/>
          <a:ext cx="3946525" cy="839788"/>
        </p:xfrm>
        <a:graphic>
          <a:graphicData uri="http://schemas.openxmlformats.org/presentationml/2006/ole">
            <p:oleObj spid="_x0000_s17413" name="MDLDrawObject Class" r:id="rId3" imgW="3228992" imgH="685800" progId="">
              <p:embed/>
            </p:oleObj>
          </a:graphicData>
        </a:graphic>
      </p:graphicFrame>
      <p:pic>
        <p:nvPicPr>
          <p:cNvPr id="17414" name="Picture 3"/>
          <p:cNvPicPr>
            <a:picLocks noChangeAspect="1" noChangeArrowheads="1"/>
          </p:cNvPicPr>
          <p:nvPr/>
        </p:nvPicPr>
        <p:blipFill>
          <a:blip r:embed="rId4"/>
          <a:srcRect/>
          <a:stretch>
            <a:fillRect/>
          </a:stretch>
        </p:blipFill>
        <p:spPr bwMode="auto">
          <a:xfrm>
            <a:off x="685800" y="4760913"/>
            <a:ext cx="4479925" cy="2097087"/>
          </a:xfrm>
          <a:prstGeom prst="rect">
            <a:avLst/>
          </a:prstGeom>
          <a:noFill/>
          <a:ln w="9525">
            <a:noFill/>
            <a:miter lim="800000"/>
            <a:headEnd/>
            <a:tailEnd/>
          </a:ln>
          <a:effectLst/>
        </p:spPr>
      </p:pic>
      <p:sp>
        <p:nvSpPr>
          <p:cNvPr id="2" name="TextBox 1"/>
          <p:cNvSpPr txBox="1">
            <a:spLocks noChangeArrowheads="1"/>
          </p:cNvSpPr>
          <p:nvPr/>
        </p:nvSpPr>
        <p:spPr bwMode="auto">
          <a:xfrm>
            <a:off x="5195888" y="4784725"/>
            <a:ext cx="2278062" cy="1477963"/>
          </a:xfrm>
          <a:prstGeom prst="rect">
            <a:avLst/>
          </a:prstGeom>
          <a:noFill/>
          <a:ln w="9525">
            <a:noFill/>
            <a:miter lim="800000"/>
            <a:headEnd/>
            <a:tailEnd/>
          </a:ln>
        </p:spPr>
        <p:txBody>
          <a:bodyPr wrap="none">
            <a:spAutoFit/>
          </a:bodyPr>
          <a:lstStyle/>
          <a:p>
            <a:r>
              <a:rPr lang="en-US" u="sng"/>
              <a:t>Boiling points</a:t>
            </a:r>
          </a:p>
          <a:p>
            <a:r>
              <a:rPr lang="en-US"/>
              <a:t>Ethane: </a:t>
            </a:r>
            <a:r>
              <a:rPr lang="en-US" b="1"/>
              <a:t>-89</a:t>
            </a:r>
            <a:r>
              <a:rPr lang="en-US" b="1" baseline="30000"/>
              <a:t>o</a:t>
            </a:r>
            <a:r>
              <a:rPr lang="en-US" b="1"/>
              <a:t>C</a:t>
            </a:r>
          </a:p>
          <a:p>
            <a:r>
              <a:rPr lang="en-US"/>
              <a:t>Methanol</a:t>
            </a:r>
            <a:r>
              <a:rPr lang="en-US" b="1"/>
              <a:t>: 65</a:t>
            </a:r>
            <a:r>
              <a:rPr lang="en-US" b="1" baseline="30000"/>
              <a:t>o</a:t>
            </a:r>
            <a:r>
              <a:rPr lang="en-US" b="1"/>
              <a:t>C</a:t>
            </a:r>
          </a:p>
          <a:p>
            <a:r>
              <a:rPr lang="en-US"/>
              <a:t>Ethanol: </a:t>
            </a:r>
            <a:r>
              <a:rPr lang="en-US" b="1"/>
              <a:t>78</a:t>
            </a:r>
            <a:r>
              <a:rPr lang="en-US" b="1" baseline="30000"/>
              <a:t>o</a:t>
            </a:r>
            <a:r>
              <a:rPr lang="en-US" b="1"/>
              <a:t>C</a:t>
            </a:r>
          </a:p>
          <a:p>
            <a:r>
              <a:rPr lang="en-US"/>
              <a:t>1,2-Ethane diol: </a:t>
            </a:r>
            <a:r>
              <a:rPr lang="en-US" b="1"/>
              <a:t>197</a:t>
            </a:r>
            <a:r>
              <a:rPr lang="en-US" b="1" baseline="30000"/>
              <a:t>o</a:t>
            </a:r>
            <a:r>
              <a:rPr lang="en-US" b="1"/>
              <a:t>C</a:t>
            </a:r>
          </a:p>
        </p:txBody>
      </p:sp>
      <p:sp>
        <p:nvSpPr>
          <p:cNvPr id="4" name="TextBox 3"/>
          <p:cNvSpPr txBox="1">
            <a:spLocks noChangeArrowheads="1"/>
          </p:cNvSpPr>
          <p:nvPr/>
        </p:nvSpPr>
        <p:spPr bwMode="auto">
          <a:xfrm>
            <a:off x="7026275" y="4926013"/>
            <a:ext cx="1212850" cy="307975"/>
          </a:xfrm>
          <a:prstGeom prst="rect">
            <a:avLst/>
          </a:prstGeom>
          <a:noFill/>
          <a:ln w="9525">
            <a:noFill/>
            <a:miter lim="800000"/>
            <a:headEnd/>
            <a:tailEnd/>
          </a:ln>
        </p:spPr>
        <p:txBody>
          <a:bodyPr wrap="none">
            <a:spAutoFit/>
          </a:bodyPr>
          <a:lstStyle/>
          <a:p>
            <a:r>
              <a:rPr lang="en-US" sz="1400"/>
              <a:t>London forces</a:t>
            </a:r>
          </a:p>
        </p:txBody>
      </p:sp>
      <p:sp>
        <p:nvSpPr>
          <p:cNvPr id="9" name="TextBox 8"/>
          <p:cNvSpPr txBox="1">
            <a:spLocks noChangeArrowheads="1"/>
          </p:cNvSpPr>
          <p:nvPr/>
        </p:nvSpPr>
        <p:spPr bwMode="auto">
          <a:xfrm>
            <a:off x="7158038" y="5222875"/>
            <a:ext cx="1670050" cy="307975"/>
          </a:xfrm>
          <a:prstGeom prst="rect">
            <a:avLst/>
          </a:prstGeom>
          <a:noFill/>
          <a:ln w="9525">
            <a:noFill/>
            <a:miter lim="800000"/>
            <a:headEnd/>
            <a:tailEnd/>
          </a:ln>
        </p:spPr>
        <p:txBody>
          <a:bodyPr wrap="none">
            <a:spAutoFit/>
          </a:bodyPr>
          <a:lstStyle/>
          <a:p>
            <a:r>
              <a:rPr lang="en-US" sz="1400"/>
              <a:t>London + H-bonding</a:t>
            </a:r>
          </a:p>
        </p:txBody>
      </p:sp>
      <p:sp>
        <p:nvSpPr>
          <p:cNvPr id="10" name="TextBox 9"/>
          <p:cNvSpPr txBox="1">
            <a:spLocks noChangeArrowheads="1"/>
          </p:cNvSpPr>
          <p:nvPr/>
        </p:nvSpPr>
        <p:spPr bwMode="auto">
          <a:xfrm>
            <a:off x="7594600" y="5808663"/>
            <a:ext cx="1290638" cy="523875"/>
          </a:xfrm>
          <a:prstGeom prst="rect">
            <a:avLst/>
          </a:prstGeom>
          <a:noFill/>
          <a:ln w="9525">
            <a:noFill/>
            <a:miter lim="800000"/>
            <a:headEnd/>
            <a:tailEnd/>
          </a:ln>
        </p:spPr>
        <p:txBody>
          <a:bodyPr wrap="none">
            <a:spAutoFit/>
          </a:bodyPr>
          <a:lstStyle/>
          <a:p>
            <a:pPr algn="ctr"/>
            <a:r>
              <a:rPr lang="en-US" sz="1400"/>
              <a:t>London + more</a:t>
            </a:r>
          </a:p>
          <a:p>
            <a:pPr algn="ctr"/>
            <a:r>
              <a:rPr lang="en-US" sz="1400"/>
              <a:t>H-bonding</a:t>
            </a:r>
          </a:p>
        </p:txBody>
      </p:sp>
      <p:cxnSp>
        <p:nvCxnSpPr>
          <p:cNvPr id="16" name="Straight Arrow Connector 15"/>
          <p:cNvCxnSpPr/>
          <p:nvPr/>
        </p:nvCxnSpPr>
        <p:spPr>
          <a:xfrm flipH="1">
            <a:off x="6757988" y="5365750"/>
            <a:ext cx="493712" cy="936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7424738" y="6081713"/>
            <a:ext cx="352425" cy="2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570663" y="5153025"/>
            <a:ext cx="587375" cy="79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a:spLocks noChangeArrowheads="1"/>
          </p:cNvSpPr>
          <p:nvPr/>
        </p:nvSpPr>
        <p:spPr bwMode="auto">
          <a:xfrm>
            <a:off x="7042150" y="5557838"/>
            <a:ext cx="1670050" cy="307975"/>
          </a:xfrm>
          <a:prstGeom prst="rect">
            <a:avLst/>
          </a:prstGeom>
          <a:noFill/>
          <a:ln w="9525">
            <a:noFill/>
            <a:miter lim="800000"/>
            <a:headEnd/>
            <a:tailEnd/>
          </a:ln>
        </p:spPr>
        <p:txBody>
          <a:bodyPr wrap="none">
            <a:spAutoFit/>
          </a:bodyPr>
          <a:lstStyle/>
          <a:p>
            <a:r>
              <a:rPr lang="en-US" sz="1400"/>
              <a:t>London + H-bonding</a:t>
            </a:r>
          </a:p>
        </p:txBody>
      </p:sp>
      <p:cxnSp>
        <p:nvCxnSpPr>
          <p:cNvPr id="26" name="Straight Arrow Connector 25"/>
          <p:cNvCxnSpPr>
            <a:stCxn id="25" idx="1"/>
          </p:cNvCxnSpPr>
          <p:nvPr/>
        </p:nvCxnSpPr>
        <p:spPr>
          <a:xfrm flipH="1">
            <a:off x="6548438" y="5711825"/>
            <a:ext cx="493712" cy="936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p:bldP spid="4" grpId="0"/>
      <p:bldP spid="9" grpId="0"/>
      <p:bldP spid="10"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2095500" y="3930650"/>
            <a:ext cx="4995863" cy="2927350"/>
          </a:xfrm>
          <a:prstGeom prst="rect">
            <a:avLst/>
          </a:prstGeom>
          <a:noFill/>
          <a:ln w="9525">
            <a:noFill/>
            <a:miter lim="800000"/>
            <a:headEnd/>
            <a:tailEnd/>
          </a:ln>
          <a:effectLst/>
        </p:spPr>
      </p:pic>
      <p:sp>
        <p:nvSpPr>
          <p:cNvPr id="18435" name="Title 1"/>
          <p:cNvSpPr>
            <a:spLocks noGrp="1"/>
          </p:cNvSpPr>
          <p:nvPr>
            <p:ph type="title"/>
          </p:nvPr>
        </p:nvSpPr>
        <p:spPr/>
        <p:txBody>
          <a:bodyPr/>
          <a:lstStyle/>
          <a:p>
            <a:r>
              <a:rPr lang="en-US" smtClean="0"/>
              <a:t>Physical properties of alcohols</a:t>
            </a:r>
          </a:p>
        </p:txBody>
      </p:sp>
      <p:sp>
        <p:nvSpPr>
          <p:cNvPr id="18436" name="Content Placeholder 2"/>
          <p:cNvSpPr>
            <a:spLocks noGrp="1"/>
          </p:cNvSpPr>
          <p:nvPr>
            <p:ph idx="1"/>
          </p:nvPr>
        </p:nvSpPr>
        <p:spPr/>
        <p:txBody>
          <a:bodyPr/>
          <a:lstStyle/>
          <a:p>
            <a:r>
              <a:rPr lang="en-US" sz="2400" smtClean="0"/>
              <a:t>The water-solubility of alcohols depends on the length of the alkyl chain in the alcohol.</a:t>
            </a:r>
          </a:p>
          <a:p>
            <a:r>
              <a:rPr lang="en-US" sz="2400" smtClean="0"/>
              <a:t>Monohydroxy alcohols having chains longer than three carbons are not very water-soluble.</a:t>
            </a:r>
          </a:p>
          <a:p>
            <a:r>
              <a:rPr lang="en-US" sz="2400" smtClean="0"/>
              <a:t>Polyhydroxy alcohols are more soluble because they have more opportunities for hydrogen-bonding with water.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Physical properties of alcohols</a:t>
            </a:r>
          </a:p>
        </p:txBody>
      </p:sp>
      <p:sp>
        <p:nvSpPr>
          <p:cNvPr id="19459" name="Content Placeholder 2"/>
          <p:cNvSpPr>
            <a:spLocks noGrp="1"/>
          </p:cNvSpPr>
          <p:nvPr>
            <p:ph idx="1"/>
          </p:nvPr>
        </p:nvSpPr>
        <p:spPr>
          <a:xfrm>
            <a:off x="457200" y="1600200"/>
            <a:ext cx="4267200" cy="4525963"/>
          </a:xfrm>
        </p:spPr>
        <p:txBody>
          <a:bodyPr/>
          <a:lstStyle/>
          <a:p>
            <a:r>
              <a:rPr lang="en-US" sz="2400" smtClean="0"/>
              <a:t>Alcohols have higher boiling points than alkanes of the same chain length (because they </a:t>
            </a:r>
            <a:r>
              <a:rPr lang="en-US" sz="2400" smtClean="0">
                <a:solidFill>
                  <a:schemeClr val="accent1"/>
                </a:solidFill>
              </a:rPr>
              <a:t>hydrogen bond </a:t>
            </a:r>
            <a:r>
              <a:rPr lang="en-US" sz="2400" smtClean="0"/>
              <a:t>to each other; the intermolecular forces for alkanes are only London forces)</a:t>
            </a:r>
          </a:p>
          <a:p>
            <a:r>
              <a:rPr lang="en-US" sz="2400" smtClean="0"/>
              <a:t>Alcohols of a given chain length are far more water-soluble than alkanes.</a:t>
            </a:r>
          </a:p>
        </p:txBody>
      </p:sp>
      <p:pic>
        <p:nvPicPr>
          <p:cNvPr id="19460" name="Picture 2"/>
          <p:cNvPicPr>
            <a:picLocks noChangeAspect="1" noChangeArrowheads="1"/>
          </p:cNvPicPr>
          <p:nvPr/>
        </p:nvPicPr>
        <p:blipFill>
          <a:blip r:embed="rId2"/>
          <a:srcRect/>
          <a:stretch>
            <a:fillRect/>
          </a:stretch>
        </p:blipFill>
        <p:spPr bwMode="auto">
          <a:xfrm>
            <a:off x="4724400" y="1371600"/>
            <a:ext cx="3627438" cy="4995863"/>
          </a:xfrm>
          <a:prstGeom prst="rect">
            <a:avLst/>
          </a:prstGeom>
          <a:noFill/>
          <a:ln w="9525">
            <a:noFill/>
            <a:miter lim="800000"/>
            <a:headEnd/>
            <a:tailEnd/>
          </a:ln>
          <a:effectLst/>
        </p:spPr>
      </p:pic>
      <p:sp>
        <p:nvSpPr>
          <p:cNvPr id="19461" name="TextBox 3"/>
          <p:cNvSpPr txBox="1">
            <a:spLocks noChangeArrowheads="1"/>
          </p:cNvSpPr>
          <p:nvPr/>
        </p:nvSpPr>
        <p:spPr bwMode="auto">
          <a:xfrm>
            <a:off x="0" y="6215063"/>
            <a:ext cx="5830888" cy="646112"/>
          </a:xfrm>
          <a:prstGeom prst="rect">
            <a:avLst/>
          </a:prstGeom>
          <a:noFill/>
          <a:ln w="9525">
            <a:noFill/>
            <a:miter lim="800000"/>
            <a:headEnd/>
            <a:tailEnd/>
          </a:ln>
        </p:spPr>
        <p:txBody>
          <a:bodyPr wrap="none">
            <a:spAutoFit/>
          </a:bodyPr>
          <a:lstStyle/>
          <a:p>
            <a:r>
              <a:rPr lang="en-US">
                <a:solidFill>
                  <a:srgbClr val="FF0000"/>
                </a:solidFill>
              </a:rPr>
              <a:t>Remember: H-bonding is the strongest intermolecular force.</a:t>
            </a:r>
          </a:p>
          <a:p>
            <a:r>
              <a:rPr lang="en-US">
                <a:solidFill>
                  <a:srgbClr val="FF0000"/>
                </a:solidFill>
              </a:rPr>
              <a:t>London forces are weak by comparison.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Classification of alcohols</a:t>
            </a:r>
          </a:p>
        </p:txBody>
      </p:sp>
      <p:sp>
        <p:nvSpPr>
          <p:cNvPr id="21507" name="Content Placeholder 2"/>
          <p:cNvSpPr>
            <a:spLocks noGrp="1"/>
          </p:cNvSpPr>
          <p:nvPr>
            <p:ph idx="1"/>
          </p:nvPr>
        </p:nvSpPr>
        <p:spPr>
          <a:xfrm>
            <a:off x="457200" y="1524000"/>
            <a:ext cx="8229600" cy="4525963"/>
          </a:xfrm>
        </p:spPr>
        <p:txBody>
          <a:bodyPr/>
          <a:lstStyle/>
          <a:p>
            <a:pPr>
              <a:defRPr/>
            </a:pPr>
            <a:r>
              <a:rPr lang="en-US" sz="2000" dirty="0" smtClean="0"/>
              <a:t>Alcohols may be classified as 1</a:t>
            </a:r>
            <a:r>
              <a:rPr lang="en-US" sz="2000" baseline="30000" dirty="0" smtClean="0"/>
              <a:t>o</a:t>
            </a:r>
            <a:r>
              <a:rPr lang="en-US" sz="2000" dirty="0" smtClean="0"/>
              <a:t>, 2</a:t>
            </a:r>
            <a:r>
              <a:rPr lang="en-US" sz="2000" baseline="30000" dirty="0" smtClean="0"/>
              <a:t>o</a:t>
            </a:r>
            <a:r>
              <a:rPr lang="en-US" sz="2000" dirty="0" smtClean="0"/>
              <a:t>, or 3</a:t>
            </a:r>
            <a:r>
              <a:rPr lang="en-US" sz="2000" baseline="30000" dirty="0" smtClean="0"/>
              <a:t>o</a:t>
            </a:r>
            <a:r>
              <a:rPr lang="en-US" sz="2000" dirty="0" smtClean="0"/>
              <a:t>, by considering the number of carbons </a:t>
            </a:r>
            <a:r>
              <a:rPr lang="en-US" sz="2000" i="1" dirty="0" smtClean="0">
                <a:solidFill>
                  <a:schemeClr val="accent6">
                    <a:lumMod val="75000"/>
                  </a:schemeClr>
                </a:solidFill>
              </a:rPr>
              <a:t>bound to the </a:t>
            </a:r>
            <a:r>
              <a:rPr lang="en-US" sz="2000" i="1" dirty="0" err="1" smtClean="0">
                <a:solidFill>
                  <a:schemeClr val="accent6">
                    <a:lumMod val="75000"/>
                  </a:schemeClr>
                </a:solidFill>
              </a:rPr>
              <a:t>hydroxy</a:t>
            </a:r>
            <a:r>
              <a:rPr lang="en-US" sz="2000" i="1" dirty="0" smtClean="0">
                <a:solidFill>
                  <a:schemeClr val="accent6">
                    <a:lumMod val="75000"/>
                  </a:schemeClr>
                </a:solidFill>
              </a:rPr>
              <a:t>-bearing carbon</a:t>
            </a:r>
            <a:r>
              <a:rPr lang="en-US" sz="2000" dirty="0" smtClean="0"/>
              <a:t>.</a:t>
            </a:r>
          </a:p>
          <a:p>
            <a:pPr>
              <a:defRPr/>
            </a:pPr>
            <a:endParaRPr lang="en-US" sz="2000" dirty="0" smtClean="0"/>
          </a:p>
          <a:p>
            <a:pPr>
              <a:defRPr/>
            </a:pPr>
            <a:endParaRPr lang="en-US" sz="2000" dirty="0" smtClean="0"/>
          </a:p>
          <a:p>
            <a:pPr>
              <a:defRPr/>
            </a:pPr>
            <a:endParaRPr lang="en-US" sz="2000" dirty="0" smtClean="0"/>
          </a:p>
          <a:p>
            <a:pPr>
              <a:defRPr/>
            </a:pPr>
            <a:endParaRPr lang="en-US" sz="2000" dirty="0" smtClean="0"/>
          </a:p>
          <a:p>
            <a:pPr>
              <a:defRPr/>
            </a:pPr>
            <a:endParaRPr lang="en-US" sz="2000" dirty="0" smtClean="0"/>
          </a:p>
          <a:p>
            <a:pPr>
              <a:defRPr/>
            </a:pPr>
            <a:endParaRPr lang="en-US" sz="2000" dirty="0" smtClean="0"/>
          </a:p>
          <a:p>
            <a:pPr>
              <a:defRPr/>
            </a:pPr>
            <a:r>
              <a:rPr lang="en-US" sz="2000" dirty="0" smtClean="0"/>
              <a:t>Although alcohols are able to H-bond, their ability to do so becomes impaired by other carbon atoms near the </a:t>
            </a:r>
            <a:r>
              <a:rPr lang="en-US" sz="2000" dirty="0" err="1" smtClean="0"/>
              <a:t>hydroxy</a:t>
            </a:r>
            <a:r>
              <a:rPr lang="en-US" sz="2000" dirty="0" smtClean="0"/>
              <a:t> group.  The more carbon groups that are bound to the </a:t>
            </a:r>
            <a:r>
              <a:rPr lang="en-US" sz="2000" dirty="0" err="1" smtClean="0"/>
              <a:t>hydroxy</a:t>
            </a:r>
            <a:r>
              <a:rPr lang="en-US" sz="2000" dirty="0" smtClean="0"/>
              <a:t>-bearing carbon, the more they get in the way of H-bonding (</a:t>
            </a:r>
            <a:r>
              <a:rPr lang="en-US" sz="2000" dirty="0" smtClean="0">
                <a:solidFill>
                  <a:schemeClr val="tx2">
                    <a:lumMod val="60000"/>
                    <a:lumOff val="40000"/>
                  </a:schemeClr>
                </a:solidFill>
              </a:rPr>
              <a:t>steric hindrance</a:t>
            </a:r>
            <a:r>
              <a:rPr lang="en-US" sz="2000" dirty="0" smtClean="0"/>
              <a:t>).</a:t>
            </a:r>
          </a:p>
        </p:txBody>
      </p:sp>
      <p:graphicFrame>
        <p:nvGraphicFramePr>
          <p:cNvPr id="20484" name="Object 3"/>
          <p:cNvGraphicFramePr>
            <a:graphicFrameLocks noChangeAspect="1"/>
          </p:cNvGraphicFramePr>
          <p:nvPr/>
        </p:nvGraphicFramePr>
        <p:xfrm>
          <a:off x="1600200" y="2362200"/>
          <a:ext cx="5821363" cy="1828800"/>
        </p:xfrm>
        <a:graphic>
          <a:graphicData uri="http://schemas.openxmlformats.org/presentationml/2006/ole">
            <p:oleObj spid="_x0000_s20484" name="MDLDrawObject Class" r:id="rId3" imgW="5124416" imgH="1609657" progId="">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Preparation of alcohols</a:t>
            </a:r>
          </a:p>
        </p:txBody>
      </p:sp>
      <p:sp>
        <p:nvSpPr>
          <p:cNvPr id="21507" name="Content Placeholder 2"/>
          <p:cNvSpPr>
            <a:spLocks noGrp="1"/>
          </p:cNvSpPr>
          <p:nvPr>
            <p:ph idx="1"/>
          </p:nvPr>
        </p:nvSpPr>
        <p:spPr/>
        <p:txBody>
          <a:bodyPr/>
          <a:lstStyle/>
          <a:p>
            <a:r>
              <a:rPr lang="en-US" sz="2400" smtClean="0"/>
              <a:t>Alcohols can be prepared by hydration of alkenes (as we saw in Chapter-13):</a:t>
            </a:r>
          </a:p>
          <a:p>
            <a:endParaRPr lang="en-US" sz="2400" smtClean="0"/>
          </a:p>
          <a:p>
            <a:endParaRPr lang="en-US" sz="2400" smtClean="0"/>
          </a:p>
          <a:p>
            <a:endParaRPr lang="en-US" sz="2400" smtClean="0"/>
          </a:p>
          <a:p>
            <a:r>
              <a:rPr lang="en-US" sz="2400" smtClean="0"/>
              <a:t>They can also be prepared by the </a:t>
            </a:r>
            <a:r>
              <a:rPr lang="en-US" sz="2400" u="sng" smtClean="0">
                <a:solidFill>
                  <a:schemeClr val="accent1"/>
                </a:solidFill>
              </a:rPr>
              <a:t>hydrogen</a:t>
            </a:r>
            <a:r>
              <a:rPr lang="en-US" sz="2400" smtClean="0">
                <a:solidFill>
                  <a:schemeClr val="accent1"/>
                </a:solidFill>
              </a:rPr>
              <a:t>ation</a:t>
            </a:r>
            <a:r>
              <a:rPr lang="en-US" sz="2400" smtClean="0"/>
              <a:t> of C-O double bonds:</a:t>
            </a:r>
          </a:p>
        </p:txBody>
      </p:sp>
      <p:graphicFrame>
        <p:nvGraphicFramePr>
          <p:cNvPr id="21508" name="Object 3"/>
          <p:cNvGraphicFramePr>
            <a:graphicFrameLocks noChangeAspect="1"/>
          </p:cNvGraphicFramePr>
          <p:nvPr/>
        </p:nvGraphicFramePr>
        <p:xfrm>
          <a:off x="1371600" y="2438400"/>
          <a:ext cx="6397625" cy="1295400"/>
        </p:xfrm>
        <a:graphic>
          <a:graphicData uri="http://schemas.openxmlformats.org/presentationml/2006/ole">
            <p:oleObj spid="_x0000_s21508" name="MDLDrawObject Class" r:id="rId3" imgW="5362592" imgH="1085985" progId="">
              <p:embed/>
            </p:oleObj>
          </a:graphicData>
        </a:graphic>
      </p:graphicFrame>
      <p:graphicFrame>
        <p:nvGraphicFramePr>
          <p:cNvPr id="21509" name="Object 4"/>
          <p:cNvGraphicFramePr>
            <a:graphicFrameLocks noChangeAspect="1"/>
          </p:cNvGraphicFramePr>
          <p:nvPr/>
        </p:nvGraphicFramePr>
        <p:xfrm>
          <a:off x="1905000" y="4800600"/>
          <a:ext cx="5337175" cy="1295400"/>
        </p:xfrm>
        <a:graphic>
          <a:graphicData uri="http://schemas.openxmlformats.org/presentationml/2006/ole">
            <p:oleObj spid="_x0000_s21509" name="MDLDrawObject Class" r:id="rId4" imgW="4238608" imgH="1028700" progId="">
              <p:embed/>
            </p:oleObj>
          </a:graphicData>
        </a:graphic>
      </p:graphicFrame>
      <p:sp>
        <p:nvSpPr>
          <p:cNvPr id="21510" name="TextBox 1"/>
          <p:cNvSpPr txBox="1">
            <a:spLocks noChangeArrowheads="1"/>
          </p:cNvSpPr>
          <p:nvPr/>
        </p:nvSpPr>
        <p:spPr bwMode="auto">
          <a:xfrm>
            <a:off x="533400" y="6400800"/>
            <a:ext cx="8210550" cy="369888"/>
          </a:xfrm>
          <a:prstGeom prst="rect">
            <a:avLst/>
          </a:prstGeom>
          <a:noFill/>
          <a:ln w="9525">
            <a:noFill/>
            <a:miter lim="800000"/>
            <a:headEnd/>
            <a:tailEnd/>
          </a:ln>
        </p:spPr>
        <p:txBody>
          <a:bodyPr wrap="none">
            <a:spAutoFit/>
          </a:bodyPr>
          <a:lstStyle/>
          <a:p>
            <a:r>
              <a:rPr lang="en-US"/>
              <a:t>(Hydrogenation  of this double bond is equivalent to a reduction in organic chemistry)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Chemical reactions of alcohols</a:t>
            </a:r>
          </a:p>
        </p:txBody>
      </p:sp>
      <p:sp>
        <p:nvSpPr>
          <p:cNvPr id="22531" name="Content Placeholder 2"/>
          <p:cNvSpPr>
            <a:spLocks noGrp="1"/>
          </p:cNvSpPr>
          <p:nvPr>
            <p:ph idx="1"/>
          </p:nvPr>
        </p:nvSpPr>
        <p:spPr>
          <a:xfrm>
            <a:off x="228600" y="1600200"/>
            <a:ext cx="8229600" cy="4525963"/>
          </a:xfrm>
        </p:spPr>
        <p:txBody>
          <a:bodyPr/>
          <a:lstStyle/>
          <a:p>
            <a:r>
              <a:rPr lang="en-US" sz="2400" smtClean="0"/>
              <a:t>Combustion – makes CO</a:t>
            </a:r>
            <a:r>
              <a:rPr lang="en-US" sz="2400" baseline="-25000" smtClean="0"/>
              <a:t>2</a:t>
            </a:r>
            <a:r>
              <a:rPr lang="en-US" sz="2400" smtClean="0"/>
              <a:t> and H</a:t>
            </a:r>
            <a:r>
              <a:rPr lang="en-US" sz="2400" baseline="-25000" smtClean="0"/>
              <a:t>2</a:t>
            </a:r>
            <a:r>
              <a:rPr lang="en-US" sz="2400" smtClean="0"/>
              <a:t>O</a:t>
            </a:r>
          </a:p>
          <a:p>
            <a:r>
              <a:rPr lang="en-US" sz="2400" smtClean="0"/>
              <a:t>Dehydration (loss of water – intramolecular) – make an alkene</a:t>
            </a:r>
          </a:p>
          <a:p>
            <a:r>
              <a:rPr lang="en-US" sz="2400" smtClean="0"/>
              <a:t>Dehydration (loss of water – intermolecular) – makes an ether</a:t>
            </a:r>
          </a:p>
          <a:p>
            <a:r>
              <a:rPr lang="en-US" sz="2400" smtClean="0"/>
              <a:t>Oxidation – makes a carboxylic acid</a:t>
            </a:r>
          </a:p>
          <a:p>
            <a:r>
              <a:rPr lang="en-US" sz="2400" smtClean="0"/>
              <a:t>Halogenation – makes a halogenated alkane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t>Chemical reactions of alcohols</a:t>
            </a:r>
          </a:p>
        </p:txBody>
      </p:sp>
      <p:sp>
        <p:nvSpPr>
          <p:cNvPr id="3" name="Content Placeholder 2"/>
          <p:cNvSpPr>
            <a:spLocks noGrp="1"/>
          </p:cNvSpPr>
          <p:nvPr>
            <p:ph idx="1"/>
          </p:nvPr>
        </p:nvSpPr>
        <p:spPr/>
        <p:txBody>
          <a:bodyPr/>
          <a:lstStyle/>
          <a:p>
            <a:pPr>
              <a:defRPr/>
            </a:pPr>
            <a:r>
              <a:rPr lang="en-US" sz="2400" dirty="0" smtClean="0"/>
              <a:t>Any organic molecule can undergo a </a:t>
            </a:r>
            <a:r>
              <a:rPr lang="en-US" sz="2400" dirty="0" smtClean="0">
                <a:solidFill>
                  <a:schemeClr val="accent1"/>
                </a:solidFill>
              </a:rPr>
              <a:t>combustion reaction</a:t>
            </a:r>
            <a:r>
              <a:rPr lang="en-US" sz="2400" dirty="0" smtClean="0"/>
              <a:t>.  In combustion reactions involving alcohols, CO</a:t>
            </a:r>
            <a:r>
              <a:rPr lang="en-US" sz="2400" baseline="-25000" dirty="0" smtClean="0"/>
              <a:t>2</a:t>
            </a:r>
            <a:r>
              <a:rPr lang="en-US" sz="2400" dirty="0" smtClean="0"/>
              <a:t> and H</a:t>
            </a:r>
            <a:r>
              <a:rPr lang="en-US" sz="2400" baseline="-25000" dirty="0" smtClean="0"/>
              <a:t>2</a:t>
            </a:r>
            <a:r>
              <a:rPr lang="en-US" sz="2400" dirty="0" smtClean="0"/>
              <a:t>O are produced:</a:t>
            </a:r>
          </a:p>
          <a:p>
            <a:pPr lvl="1">
              <a:defRPr/>
            </a:pPr>
            <a:r>
              <a:rPr lang="en-US" sz="2400" dirty="0" smtClean="0"/>
              <a:t>CH</a:t>
            </a:r>
            <a:r>
              <a:rPr lang="en-US" sz="2400" baseline="-25000" dirty="0" smtClean="0"/>
              <a:t>3</a:t>
            </a:r>
            <a:r>
              <a:rPr lang="en-US" sz="2400" dirty="0" smtClean="0"/>
              <a:t>OH + O</a:t>
            </a:r>
            <a:r>
              <a:rPr lang="en-US" sz="2400" baseline="-25000" dirty="0" smtClean="0"/>
              <a:t>2</a:t>
            </a:r>
            <a:r>
              <a:rPr lang="en-US" sz="2400" dirty="0" smtClean="0"/>
              <a:t> </a:t>
            </a:r>
            <a:r>
              <a:rPr lang="en-US" sz="2400" dirty="0" smtClean="0">
                <a:sym typeface="Wingdings" pitchFamily="2" charset="2"/>
              </a:rPr>
              <a:t> CO</a:t>
            </a:r>
            <a:r>
              <a:rPr lang="en-US" sz="2400" baseline="-25000" dirty="0" smtClean="0">
                <a:sym typeface="Wingdings" pitchFamily="2" charset="2"/>
              </a:rPr>
              <a:t>2</a:t>
            </a:r>
            <a:r>
              <a:rPr lang="en-US" sz="2400" dirty="0" smtClean="0">
                <a:sym typeface="Wingdings" pitchFamily="2" charset="2"/>
              </a:rPr>
              <a:t> + 2H</a:t>
            </a:r>
            <a:r>
              <a:rPr lang="en-US" sz="2400" baseline="-25000" dirty="0" smtClean="0">
                <a:sym typeface="Wingdings" pitchFamily="2" charset="2"/>
              </a:rPr>
              <a:t>2</a:t>
            </a:r>
            <a:r>
              <a:rPr lang="en-US" sz="2400" dirty="0" smtClean="0">
                <a:sym typeface="Wingdings" pitchFamily="2" charset="2"/>
              </a:rPr>
              <a:t>O</a:t>
            </a:r>
          </a:p>
          <a:p>
            <a:pPr lvl="1">
              <a:defRPr/>
            </a:pPr>
            <a:r>
              <a:rPr lang="en-US" sz="2400" dirty="0" smtClean="0">
                <a:sym typeface="Wingdings" pitchFamily="2" charset="2"/>
              </a:rPr>
              <a:t>CH</a:t>
            </a:r>
            <a:r>
              <a:rPr lang="en-US" sz="2400" baseline="-25000" dirty="0" smtClean="0">
                <a:sym typeface="Wingdings" pitchFamily="2" charset="2"/>
              </a:rPr>
              <a:t>3</a:t>
            </a:r>
            <a:r>
              <a:rPr lang="en-US" sz="2400" dirty="0" smtClean="0">
                <a:sym typeface="Wingdings" pitchFamily="2" charset="2"/>
              </a:rPr>
              <a:t>CH</a:t>
            </a:r>
            <a:r>
              <a:rPr lang="en-US" sz="2400" baseline="-25000" dirty="0" smtClean="0">
                <a:sym typeface="Wingdings" pitchFamily="2" charset="2"/>
              </a:rPr>
              <a:t>2</a:t>
            </a:r>
            <a:r>
              <a:rPr lang="en-US" sz="2400" dirty="0" smtClean="0">
                <a:sym typeface="Wingdings" pitchFamily="2" charset="2"/>
              </a:rPr>
              <a:t>OH + O</a:t>
            </a:r>
            <a:r>
              <a:rPr lang="en-US" sz="2400" baseline="-25000" dirty="0" smtClean="0">
                <a:sym typeface="Wingdings" pitchFamily="2" charset="2"/>
              </a:rPr>
              <a:t>2</a:t>
            </a:r>
            <a:r>
              <a:rPr lang="en-US" sz="2400" dirty="0" smtClean="0">
                <a:sym typeface="Wingdings" pitchFamily="2" charset="2"/>
              </a:rPr>
              <a:t>  2CO</a:t>
            </a:r>
            <a:r>
              <a:rPr lang="en-US" sz="2400" baseline="-25000" dirty="0" smtClean="0">
                <a:sym typeface="Wingdings" pitchFamily="2" charset="2"/>
              </a:rPr>
              <a:t>2</a:t>
            </a:r>
            <a:r>
              <a:rPr lang="en-US" sz="2400" dirty="0" smtClean="0">
                <a:sym typeface="Wingdings" pitchFamily="2" charset="2"/>
              </a:rPr>
              <a:t> + 3H</a:t>
            </a:r>
            <a:r>
              <a:rPr lang="en-US" sz="2400" baseline="-25000" dirty="0" smtClean="0">
                <a:sym typeface="Wingdings" pitchFamily="2" charset="2"/>
              </a:rPr>
              <a:t>2</a:t>
            </a:r>
            <a:r>
              <a:rPr lang="en-US" sz="2400" dirty="0" smtClean="0">
                <a:sym typeface="Wingdings" pitchFamily="2" charset="2"/>
              </a:rPr>
              <a:t>O</a:t>
            </a:r>
          </a:p>
          <a:p>
            <a:pPr marL="457200" lvl="1" indent="0">
              <a:buFont typeface="Arial" charset="0"/>
              <a:buNone/>
              <a:defRPr/>
            </a:pPr>
            <a:endParaRPr lang="en-US" sz="2400" dirty="0" smtClean="0">
              <a:sym typeface="Wingdings" pitchFamily="2" charset="2"/>
            </a:endParaRPr>
          </a:p>
          <a:p>
            <a:pPr marL="457200" lvl="1" indent="0">
              <a:buFont typeface="Arial" charset="0"/>
              <a:buNone/>
              <a:defRPr/>
            </a:pPr>
            <a:r>
              <a:rPr lang="en-US" sz="2400" dirty="0" smtClean="0">
                <a:sym typeface="Wingdings" pitchFamily="2" charset="2"/>
              </a:rPr>
              <a:t>Or, for 2-Propanol:</a:t>
            </a:r>
          </a:p>
        </p:txBody>
      </p:sp>
      <p:graphicFrame>
        <p:nvGraphicFramePr>
          <p:cNvPr id="23556" name="Object 3"/>
          <p:cNvGraphicFramePr>
            <a:graphicFrameLocks noChangeAspect="1"/>
          </p:cNvGraphicFramePr>
          <p:nvPr/>
        </p:nvGraphicFramePr>
        <p:xfrm>
          <a:off x="1066800" y="4724400"/>
          <a:ext cx="7046913" cy="1066800"/>
        </p:xfrm>
        <a:graphic>
          <a:graphicData uri="http://schemas.openxmlformats.org/presentationml/2006/ole">
            <p:oleObj spid="_x0000_s23556" name="MDLDrawObject Class" r:id="rId3" imgW="4467343" imgH="676343" progId="">
              <p:embed/>
            </p:oleObj>
          </a:graphicData>
        </a:graphic>
      </p:graphicFrame>
      <p:sp>
        <p:nvSpPr>
          <p:cNvPr id="23557" name="TextBox 1"/>
          <p:cNvSpPr txBox="1">
            <a:spLocks noChangeArrowheads="1"/>
          </p:cNvSpPr>
          <p:nvPr/>
        </p:nvSpPr>
        <p:spPr bwMode="auto">
          <a:xfrm>
            <a:off x="3352800" y="1143000"/>
            <a:ext cx="2235200" cy="369888"/>
          </a:xfrm>
          <a:prstGeom prst="rect">
            <a:avLst/>
          </a:prstGeom>
          <a:noFill/>
          <a:ln w="9525">
            <a:noFill/>
            <a:miter lim="800000"/>
            <a:headEnd/>
            <a:tailEnd/>
          </a:ln>
        </p:spPr>
        <p:txBody>
          <a:bodyPr wrap="none">
            <a:spAutoFit/>
          </a:bodyPr>
          <a:lstStyle/>
          <a:p>
            <a:r>
              <a:rPr lang="en-US">
                <a:solidFill>
                  <a:srgbClr val="FF0000"/>
                </a:solidFill>
              </a:rPr>
              <a:t>Combustion reactions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Chemical reactions of alcohols</a:t>
            </a:r>
          </a:p>
        </p:txBody>
      </p:sp>
      <p:sp>
        <p:nvSpPr>
          <p:cNvPr id="24579" name="Content Placeholder 2"/>
          <p:cNvSpPr>
            <a:spLocks noGrp="1"/>
          </p:cNvSpPr>
          <p:nvPr>
            <p:ph idx="1"/>
          </p:nvPr>
        </p:nvSpPr>
        <p:spPr/>
        <p:txBody>
          <a:bodyPr/>
          <a:lstStyle/>
          <a:p>
            <a:r>
              <a:rPr lang="en-US" sz="2400" smtClean="0"/>
              <a:t>In an </a:t>
            </a:r>
            <a:r>
              <a:rPr lang="en-US" sz="2400" u="sng" smtClean="0"/>
              <a:t>intra</a:t>
            </a:r>
            <a:r>
              <a:rPr lang="en-US" sz="2400" smtClean="0"/>
              <a:t>molecular alcohol dehydration, a water molecule is lost (eliminated) from a single alcohol molecule.</a:t>
            </a:r>
          </a:p>
          <a:p>
            <a:r>
              <a:rPr lang="en-US" sz="2400" smtClean="0"/>
              <a:t>The elimination involved loss of the OH group and a H-atom from an adjacent C-atom (sometimes, there’s more than one of these)</a:t>
            </a:r>
          </a:p>
        </p:txBody>
      </p:sp>
      <p:graphicFrame>
        <p:nvGraphicFramePr>
          <p:cNvPr id="24580" name="Object 1"/>
          <p:cNvGraphicFramePr>
            <a:graphicFrameLocks noChangeAspect="1"/>
          </p:cNvGraphicFramePr>
          <p:nvPr/>
        </p:nvGraphicFramePr>
        <p:xfrm>
          <a:off x="1676400" y="3733800"/>
          <a:ext cx="5727700" cy="2438400"/>
        </p:xfrm>
        <a:graphic>
          <a:graphicData uri="http://schemas.openxmlformats.org/presentationml/2006/ole">
            <p:oleObj spid="_x0000_s24580" name="MDLDrawObject Class" r:id="rId3" imgW="5191041" imgH="2209800" progId="">
              <p:embed/>
            </p:oleObj>
          </a:graphicData>
        </a:graphic>
      </p:graphicFrame>
      <p:sp>
        <p:nvSpPr>
          <p:cNvPr id="24581" name="TextBox 2"/>
          <p:cNvSpPr txBox="1">
            <a:spLocks noChangeArrowheads="1"/>
          </p:cNvSpPr>
          <p:nvPr/>
        </p:nvSpPr>
        <p:spPr bwMode="auto">
          <a:xfrm>
            <a:off x="3352800" y="1111250"/>
            <a:ext cx="2160588" cy="368300"/>
          </a:xfrm>
          <a:prstGeom prst="rect">
            <a:avLst/>
          </a:prstGeom>
          <a:noFill/>
          <a:ln w="9525">
            <a:noFill/>
            <a:miter lim="800000"/>
            <a:headEnd/>
            <a:tailEnd/>
          </a:ln>
        </p:spPr>
        <p:txBody>
          <a:bodyPr wrap="none">
            <a:spAutoFit/>
          </a:bodyPr>
          <a:lstStyle/>
          <a:p>
            <a:r>
              <a:rPr lang="en-US">
                <a:solidFill>
                  <a:srgbClr val="FF0000"/>
                </a:solidFill>
              </a:rPr>
              <a:t>Elimination reactions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Chemical reactions of alcohols</a:t>
            </a:r>
          </a:p>
        </p:txBody>
      </p:sp>
      <p:sp>
        <p:nvSpPr>
          <p:cNvPr id="25603" name="Content Placeholder 2"/>
          <p:cNvSpPr>
            <a:spLocks noGrp="1"/>
          </p:cNvSpPr>
          <p:nvPr>
            <p:ph idx="1"/>
          </p:nvPr>
        </p:nvSpPr>
        <p:spPr/>
        <p:txBody>
          <a:bodyPr/>
          <a:lstStyle/>
          <a:p>
            <a:endParaRPr lang="en-US" smtClean="0"/>
          </a:p>
        </p:txBody>
      </p:sp>
      <p:pic>
        <p:nvPicPr>
          <p:cNvPr id="25604" name="Picture 2"/>
          <p:cNvPicPr>
            <a:picLocks noChangeAspect="1" noChangeArrowheads="1"/>
          </p:cNvPicPr>
          <p:nvPr/>
        </p:nvPicPr>
        <p:blipFill>
          <a:blip r:embed="rId2"/>
          <a:srcRect/>
          <a:stretch>
            <a:fillRect/>
          </a:stretch>
        </p:blipFill>
        <p:spPr bwMode="auto">
          <a:xfrm>
            <a:off x="2073275" y="2133600"/>
            <a:ext cx="4995863" cy="3043238"/>
          </a:xfrm>
          <a:prstGeom prst="rect">
            <a:avLst/>
          </a:prstGeom>
          <a:noFill/>
          <a:ln w="9525">
            <a:noFill/>
            <a:miter lim="800000"/>
            <a:headEnd/>
            <a:tailEnd/>
          </a:ln>
          <a:effectLst/>
        </p:spPr>
      </p:pic>
      <p:sp>
        <p:nvSpPr>
          <p:cNvPr id="25605" name="TextBox 4"/>
          <p:cNvSpPr txBox="1">
            <a:spLocks noChangeArrowheads="1"/>
          </p:cNvSpPr>
          <p:nvPr/>
        </p:nvSpPr>
        <p:spPr bwMode="auto">
          <a:xfrm>
            <a:off x="3352800" y="1111250"/>
            <a:ext cx="2160588" cy="368300"/>
          </a:xfrm>
          <a:prstGeom prst="rect">
            <a:avLst/>
          </a:prstGeom>
          <a:noFill/>
          <a:ln w="9525">
            <a:noFill/>
            <a:miter lim="800000"/>
            <a:headEnd/>
            <a:tailEnd/>
          </a:ln>
        </p:spPr>
        <p:txBody>
          <a:bodyPr wrap="none">
            <a:spAutoFit/>
          </a:bodyPr>
          <a:lstStyle/>
          <a:p>
            <a:r>
              <a:rPr lang="en-US">
                <a:solidFill>
                  <a:srgbClr val="FF0000"/>
                </a:solidFill>
              </a:rPr>
              <a:t>Elimination reactions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Chemical reactions of alcohols</a:t>
            </a:r>
          </a:p>
        </p:txBody>
      </p:sp>
      <p:sp>
        <p:nvSpPr>
          <p:cNvPr id="26627" name="Content Placeholder 2"/>
          <p:cNvSpPr>
            <a:spLocks noGrp="1"/>
          </p:cNvSpPr>
          <p:nvPr>
            <p:ph idx="1"/>
          </p:nvPr>
        </p:nvSpPr>
        <p:spPr>
          <a:xfrm>
            <a:off x="457200" y="1600200"/>
            <a:ext cx="8153400" cy="4525963"/>
          </a:xfrm>
        </p:spPr>
        <p:txBody>
          <a:bodyPr/>
          <a:lstStyle/>
          <a:p>
            <a:r>
              <a:rPr lang="en-US" i="1" smtClean="0"/>
              <a:t>In general</a:t>
            </a:r>
            <a:r>
              <a:rPr lang="en-US" smtClean="0"/>
              <a:t>, these kinds of reactions (eliminations) proceed as follows:</a:t>
            </a:r>
          </a:p>
        </p:txBody>
      </p:sp>
      <p:graphicFrame>
        <p:nvGraphicFramePr>
          <p:cNvPr id="26628" name="Object 3"/>
          <p:cNvGraphicFramePr>
            <a:graphicFrameLocks noChangeAspect="1"/>
          </p:cNvGraphicFramePr>
          <p:nvPr/>
        </p:nvGraphicFramePr>
        <p:xfrm>
          <a:off x="1587500" y="2895600"/>
          <a:ext cx="5692775" cy="1752600"/>
        </p:xfrm>
        <a:graphic>
          <a:graphicData uri="http://schemas.openxmlformats.org/presentationml/2006/ole">
            <p:oleObj spid="_x0000_s26628" name="MDLDrawObject Class" r:id="rId3" imgW="4610033" imgH="1419157" progId="">
              <p:embed/>
            </p:oleObj>
          </a:graphicData>
        </a:graphic>
      </p:graphicFrame>
      <p:sp>
        <p:nvSpPr>
          <p:cNvPr id="26629" name="TextBox 4"/>
          <p:cNvSpPr txBox="1">
            <a:spLocks noChangeArrowheads="1"/>
          </p:cNvSpPr>
          <p:nvPr/>
        </p:nvSpPr>
        <p:spPr bwMode="auto">
          <a:xfrm>
            <a:off x="3352800" y="1111250"/>
            <a:ext cx="2160588" cy="368300"/>
          </a:xfrm>
          <a:prstGeom prst="rect">
            <a:avLst/>
          </a:prstGeom>
          <a:noFill/>
          <a:ln w="9525">
            <a:noFill/>
            <a:miter lim="800000"/>
            <a:headEnd/>
            <a:tailEnd/>
          </a:ln>
        </p:spPr>
        <p:txBody>
          <a:bodyPr wrap="none">
            <a:spAutoFit/>
          </a:bodyPr>
          <a:lstStyle/>
          <a:p>
            <a:r>
              <a:rPr lang="en-US">
                <a:solidFill>
                  <a:srgbClr val="FF0000"/>
                </a:solidFill>
              </a:rPr>
              <a:t>Elimination reactions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Chemical reactions of alcohols</a:t>
            </a:r>
          </a:p>
        </p:txBody>
      </p:sp>
      <p:sp>
        <p:nvSpPr>
          <p:cNvPr id="27651" name="Content Placeholder 2"/>
          <p:cNvSpPr>
            <a:spLocks noGrp="1"/>
          </p:cNvSpPr>
          <p:nvPr>
            <p:ph idx="1"/>
          </p:nvPr>
        </p:nvSpPr>
        <p:spPr/>
        <p:txBody>
          <a:bodyPr/>
          <a:lstStyle/>
          <a:p>
            <a:r>
              <a:rPr lang="en-US" sz="2400" smtClean="0"/>
              <a:t>If there is more than one adjacent carbon atom from which loss of a H-atom can occur, there will be more than one possible alkene dehydration product:</a:t>
            </a:r>
          </a:p>
        </p:txBody>
      </p:sp>
      <p:graphicFrame>
        <p:nvGraphicFramePr>
          <p:cNvPr id="27652" name="Object 4"/>
          <p:cNvGraphicFramePr>
            <a:graphicFrameLocks noChangeAspect="1"/>
          </p:cNvGraphicFramePr>
          <p:nvPr/>
        </p:nvGraphicFramePr>
        <p:xfrm>
          <a:off x="1352550" y="3200400"/>
          <a:ext cx="6330950" cy="2819400"/>
        </p:xfrm>
        <a:graphic>
          <a:graphicData uri="http://schemas.openxmlformats.org/presentationml/2006/ole">
            <p:oleObj spid="_x0000_s27652" name="MDLDrawObject Class" r:id="rId3" imgW="4962576" imgH="2209800" progId="">
              <p:embed/>
            </p:oleObj>
          </a:graphicData>
        </a:graphic>
      </p:graphicFrame>
      <p:sp>
        <p:nvSpPr>
          <p:cNvPr id="27653" name="TextBox 5"/>
          <p:cNvSpPr txBox="1">
            <a:spLocks noChangeArrowheads="1"/>
          </p:cNvSpPr>
          <p:nvPr/>
        </p:nvSpPr>
        <p:spPr bwMode="auto">
          <a:xfrm>
            <a:off x="762000" y="6203950"/>
            <a:ext cx="7832725" cy="369888"/>
          </a:xfrm>
          <a:prstGeom prst="rect">
            <a:avLst/>
          </a:prstGeom>
          <a:noFill/>
          <a:ln w="9525">
            <a:noFill/>
            <a:miter lim="800000"/>
            <a:headEnd/>
            <a:tailEnd/>
          </a:ln>
        </p:spPr>
        <p:txBody>
          <a:bodyPr wrap="none">
            <a:spAutoFit/>
          </a:bodyPr>
          <a:lstStyle/>
          <a:p>
            <a:r>
              <a:rPr lang="en-US">
                <a:solidFill>
                  <a:srgbClr val="FF0000"/>
                </a:solidFill>
              </a:rPr>
              <a:t>Use </a:t>
            </a:r>
            <a:r>
              <a:rPr lang="en-US" u="sng">
                <a:solidFill>
                  <a:srgbClr val="FF0000"/>
                </a:solidFill>
              </a:rPr>
              <a:t>Zaitsev’s Rule</a:t>
            </a:r>
            <a:r>
              <a:rPr lang="en-US">
                <a:solidFill>
                  <a:srgbClr val="FF0000"/>
                </a:solidFill>
              </a:rPr>
              <a:t> to predict which alkene will be produced in the greater amount</a:t>
            </a:r>
          </a:p>
        </p:txBody>
      </p:sp>
      <p:sp>
        <p:nvSpPr>
          <p:cNvPr id="27654" name="TextBox 4"/>
          <p:cNvSpPr txBox="1">
            <a:spLocks noChangeArrowheads="1"/>
          </p:cNvSpPr>
          <p:nvPr/>
        </p:nvSpPr>
        <p:spPr bwMode="auto">
          <a:xfrm>
            <a:off x="3352800" y="1111250"/>
            <a:ext cx="2160588" cy="368300"/>
          </a:xfrm>
          <a:prstGeom prst="rect">
            <a:avLst/>
          </a:prstGeom>
          <a:noFill/>
          <a:ln w="9525">
            <a:noFill/>
            <a:miter lim="800000"/>
            <a:headEnd/>
            <a:tailEnd/>
          </a:ln>
        </p:spPr>
        <p:txBody>
          <a:bodyPr wrap="none">
            <a:spAutoFit/>
          </a:bodyPr>
          <a:lstStyle/>
          <a:p>
            <a:r>
              <a:rPr lang="en-US">
                <a:solidFill>
                  <a:srgbClr val="FF0000"/>
                </a:solidFill>
              </a:rPr>
              <a:t>Elimination reactions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t>Chemical reactions of alcohols</a:t>
            </a:r>
          </a:p>
        </p:txBody>
      </p:sp>
      <p:sp>
        <p:nvSpPr>
          <p:cNvPr id="28675" name="Content Placeholder 2"/>
          <p:cNvSpPr>
            <a:spLocks noGrp="1"/>
          </p:cNvSpPr>
          <p:nvPr>
            <p:ph idx="1"/>
          </p:nvPr>
        </p:nvSpPr>
        <p:spPr/>
        <p:txBody>
          <a:bodyPr/>
          <a:lstStyle/>
          <a:p>
            <a:r>
              <a:rPr lang="en-US" sz="2400" smtClean="0"/>
              <a:t>Zaitsev’s Rule (for alcohol dehydrations): for cases where more than one alkene product might be formed from an elimination reaction, the hydrogen atom tends to be removed from the carbon that already possesses the fewest hydrogens.</a:t>
            </a:r>
          </a:p>
        </p:txBody>
      </p:sp>
      <p:graphicFrame>
        <p:nvGraphicFramePr>
          <p:cNvPr id="28676" name="Object 1"/>
          <p:cNvGraphicFramePr>
            <a:graphicFrameLocks noChangeAspect="1"/>
          </p:cNvGraphicFramePr>
          <p:nvPr/>
        </p:nvGraphicFramePr>
        <p:xfrm>
          <a:off x="838200" y="3352800"/>
          <a:ext cx="7375525" cy="3171825"/>
        </p:xfrm>
        <a:graphic>
          <a:graphicData uri="http://schemas.openxmlformats.org/presentationml/2006/ole">
            <p:oleObj spid="_x0000_s28676" name="MDLDrawObject Class" r:id="rId3" imgW="5781759" imgH="2485957" progId="">
              <p:embed/>
            </p:oleObj>
          </a:graphicData>
        </a:graphic>
      </p:graphicFrame>
      <p:sp>
        <p:nvSpPr>
          <p:cNvPr id="28677" name="TextBox 4"/>
          <p:cNvSpPr txBox="1">
            <a:spLocks noChangeArrowheads="1"/>
          </p:cNvSpPr>
          <p:nvPr/>
        </p:nvSpPr>
        <p:spPr bwMode="auto">
          <a:xfrm>
            <a:off x="3352800" y="1111250"/>
            <a:ext cx="2160588" cy="368300"/>
          </a:xfrm>
          <a:prstGeom prst="rect">
            <a:avLst/>
          </a:prstGeom>
          <a:noFill/>
          <a:ln w="9525">
            <a:noFill/>
            <a:miter lim="800000"/>
            <a:headEnd/>
            <a:tailEnd/>
          </a:ln>
        </p:spPr>
        <p:txBody>
          <a:bodyPr wrap="none">
            <a:spAutoFit/>
          </a:bodyPr>
          <a:lstStyle/>
          <a:p>
            <a:r>
              <a:rPr lang="en-US">
                <a:solidFill>
                  <a:srgbClr val="FF0000"/>
                </a:solidFill>
              </a:rPr>
              <a:t>Elimination reactions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t>Chemical reactions of alcohols</a:t>
            </a:r>
          </a:p>
        </p:txBody>
      </p:sp>
      <p:sp>
        <p:nvSpPr>
          <p:cNvPr id="29699" name="Content Placeholder 2"/>
          <p:cNvSpPr>
            <a:spLocks noGrp="1"/>
          </p:cNvSpPr>
          <p:nvPr>
            <p:ph idx="1"/>
          </p:nvPr>
        </p:nvSpPr>
        <p:spPr/>
        <p:txBody>
          <a:bodyPr/>
          <a:lstStyle/>
          <a:p>
            <a:r>
              <a:rPr lang="en-US" sz="2400" smtClean="0"/>
              <a:t>The alcohol dehydration reaction (like all chemical reactions) is an equilibrium.  Since it occurs through elimination of an H</a:t>
            </a:r>
            <a:r>
              <a:rPr lang="en-US" sz="2400" baseline="-25000" smtClean="0"/>
              <a:t>2</a:t>
            </a:r>
            <a:r>
              <a:rPr lang="en-US" sz="2400" smtClean="0"/>
              <a:t>O molecule, conditions that favor H</a:t>
            </a:r>
            <a:r>
              <a:rPr lang="en-US" sz="2400" baseline="-25000" smtClean="0"/>
              <a:t>2</a:t>
            </a:r>
            <a:r>
              <a:rPr lang="en-US" sz="2400" smtClean="0"/>
              <a:t>O loss (dry conditions (concentrated H</a:t>
            </a:r>
            <a:r>
              <a:rPr lang="en-US" sz="2400" baseline="-25000" smtClean="0"/>
              <a:t>2</a:t>
            </a:r>
            <a:r>
              <a:rPr lang="en-US" sz="2400" smtClean="0"/>
              <a:t>SO</a:t>
            </a:r>
            <a:r>
              <a:rPr lang="en-US" sz="2400" baseline="-25000" smtClean="0"/>
              <a:t>4</a:t>
            </a:r>
            <a:r>
              <a:rPr lang="en-US" sz="2400" smtClean="0"/>
              <a:t>), high temperatures) favor alkene formation.</a:t>
            </a:r>
          </a:p>
          <a:p>
            <a:r>
              <a:rPr lang="en-US" sz="2400" smtClean="0"/>
              <a:t>On the other hand, if this reaction were run in dilute H</a:t>
            </a:r>
            <a:r>
              <a:rPr lang="en-US" sz="2400" baseline="-25000" smtClean="0"/>
              <a:t>2</a:t>
            </a:r>
            <a:r>
              <a:rPr lang="en-US" sz="2400" smtClean="0"/>
              <a:t>SO</a:t>
            </a:r>
            <a:r>
              <a:rPr lang="en-US" sz="2400" baseline="-25000" smtClean="0"/>
              <a:t>4</a:t>
            </a:r>
            <a:r>
              <a:rPr lang="en-US" sz="2400" smtClean="0"/>
              <a:t>, alcohol formation would be favored.</a:t>
            </a:r>
          </a:p>
        </p:txBody>
      </p:sp>
      <p:graphicFrame>
        <p:nvGraphicFramePr>
          <p:cNvPr id="29700" name="Object 4"/>
          <p:cNvGraphicFramePr>
            <a:graphicFrameLocks noChangeAspect="1"/>
          </p:cNvGraphicFramePr>
          <p:nvPr/>
        </p:nvGraphicFramePr>
        <p:xfrm>
          <a:off x="1905000" y="4724400"/>
          <a:ext cx="5233988" cy="1447800"/>
        </p:xfrm>
        <a:graphic>
          <a:graphicData uri="http://schemas.openxmlformats.org/presentationml/2006/ole">
            <p:oleObj spid="_x0000_s29700" name="MDLDrawObject Class" r:id="rId3" imgW="3752816" imgH="1038157" progId="">
              <p:embed/>
            </p:oleObj>
          </a:graphicData>
        </a:graphic>
      </p:graphicFrame>
      <p:sp>
        <p:nvSpPr>
          <p:cNvPr id="29701" name="TextBox 5"/>
          <p:cNvSpPr txBox="1">
            <a:spLocks noChangeArrowheads="1"/>
          </p:cNvSpPr>
          <p:nvPr/>
        </p:nvSpPr>
        <p:spPr bwMode="auto">
          <a:xfrm>
            <a:off x="3352800" y="1111250"/>
            <a:ext cx="2160588" cy="368300"/>
          </a:xfrm>
          <a:prstGeom prst="rect">
            <a:avLst/>
          </a:prstGeom>
          <a:noFill/>
          <a:ln w="9525">
            <a:noFill/>
            <a:miter lim="800000"/>
            <a:headEnd/>
            <a:tailEnd/>
          </a:ln>
        </p:spPr>
        <p:txBody>
          <a:bodyPr wrap="none">
            <a:spAutoFit/>
          </a:bodyPr>
          <a:lstStyle/>
          <a:p>
            <a:r>
              <a:rPr lang="en-US">
                <a:solidFill>
                  <a:srgbClr val="FF0000"/>
                </a:solidFill>
              </a:rPr>
              <a:t>Elimination reactions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Chemical reactions of alcohols</a:t>
            </a:r>
          </a:p>
        </p:txBody>
      </p:sp>
      <p:sp>
        <p:nvSpPr>
          <p:cNvPr id="30723" name="Content Placeholder 2"/>
          <p:cNvSpPr>
            <a:spLocks noGrp="1"/>
          </p:cNvSpPr>
          <p:nvPr>
            <p:ph idx="1"/>
          </p:nvPr>
        </p:nvSpPr>
        <p:spPr/>
        <p:txBody>
          <a:bodyPr/>
          <a:lstStyle/>
          <a:p>
            <a:r>
              <a:rPr lang="en-US" sz="2400" smtClean="0"/>
              <a:t>When lower temperatures are used than those that yield alkenes, </a:t>
            </a:r>
            <a:r>
              <a:rPr lang="en-US" sz="2400" u="sng" smtClean="0"/>
              <a:t>inter</a:t>
            </a:r>
            <a:r>
              <a:rPr lang="en-US" sz="2400" smtClean="0"/>
              <a:t>molecular loss of water tends to occur (involving two alcohol molecules) to produce ethers:</a:t>
            </a:r>
          </a:p>
        </p:txBody>
      </p:sp>
      <p:sp>
        <p:nvSpPr>
          <p:cNvPr id="30724" name="TextBox 3"/>
          <p:cNvSpPr txBox="1">
            <a:spLocks noChangeArrowheads="1"/>
          </p:cNvSpPr>
          <p:nvPr/>
        </p:nvSpPr>
        <p:spPr bwMode="auto">
          <a:xfrm>
            <a:off x="3346450" y="1111250"/>
            <a:ext cx="2400300" cy="369888"/>
          </a:xfrm>
          <a:prstGeom prst="rect">
            <a:avLst/>
          </a:prstGeom>
          <a:noFill/>
          <a:ln w="9525">
            <a:noFill/>
            <a:miter lim="800000"/>
            <a:headEnd/>
            <a:tailEnd/>
          </a:ln>
        </p:spPr>
        <p:txBody>
          <a:bodyPr wrap="none">
            <a:spAutoFit/>
          </a:bodyPr>
          <a:lstStyle/>
          <a:p>
            <a:r>
              <a:rPr lang="en-US">
                <a:solidFill>
                  <a:srgbClr val="FF0000"/>
                </a:solidFill>
              </a:rPr>
              <a:t>Condensation reactions</a:t>
            </a:r>
          </a:p>
        </p:txBody>
      </p:sp>
      <p:graphicFrame>
        <p:nvGraphicFramePr>
          <p:cNvPr id="30725" name="Object 4"/>
          <p:cNvGraphicFramePr>
            <a:graphicFrameLocks noChangeAspect="1"/>
          </p:cNvGraphicFramePr>
          <p:nvPr/>
        </p:nvGraphicFramePr>
        <p:xfrm>
          <a:off x="12700" y="3114675"/>
          <a:ext cx="9080500" cy="769938"/>
        </p:xfrm>
        <a:graphic>
          <a:graphicData uri="http://schemas.openxmlformats.org/presentationml/2006/ole">
            <p:oleObj spid="_x0000_s30725" name="MDLDrawObject Class" r:id="rId3" imgW="5391184" imgH="457200" progId="">
              <p:embed/>
            </p:oleObj>
          </a:graphicData>
        </a:graphic>
      </p:graphicFrame>
      <p:sp>
        <p:nvSpPr>
          <p:cNvPr id="6" name="Oval 5"/>
          <p:cNvSpPr/>
          <p:nvPr/>
        </p:nvSpPr>
        <p:spPr>
          <a:xfrm>
            <a:off x="1303338" y="3270250"/>
            <a:ext cx="2209800" cy="457200"/>
          </a:xfrm>
          <a:prstGeom prst="ellipse">
            <a:avLst/>
          </a:prstGeom>
          <a:solidFill>
            <a:schemeClr val="accent6">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30727" name="Object 6"/>
          <p:cNvGraphicFramePr>
            <a:graphicFrameLocks noChangeAspect="1"/>
          </p:cNvGraphicFramePr>
          <p:nvPr/>
        </p:nvGraphicFramePr>
        <p:xfrm>
          <a:off x="869950" y="4419600"/>
          <a:ext cx="7353300" cy="457200"/>
        </p:xfrm>
        <a:graphic>
          <a:graphicData uri="http://schemas.openxmlformats.org/presentationml/2006/ole">
            <p:oleObj spid="_x0000_s30727" name="MDLDrawObject Class" r:id="rId4" imgW="5514992" imgH="342900" progId="">
              <p:embed/>
            </p:oleObj>
          </a:graphicData>
        </a:graphic>
      </p:graphicFrame>
      <p:sp>
        <p:nvSpPr>
          <p:cNvPr id="30728" name="TextBox 8"/>
          <p:cNvSpPr txBox="1">
            <a:spLocks noChangeArrowheads="1"/>
          </p:cNvSpPr>
          <p:nvPr/>
        </p:nvSpPr>
        <p:spPr bwMode="auto">
          <a:xfrm>
            <a:off x="5562600" y="4800600"/>
            <a:ext cx="1592263" cy="369888"/>
          </a:xfrm>
          <a:prstGeom prst="rect">
            <a:avLst/>
          </a:prstGeom>
          <a:noFill/>
          <a:ln w="9525">
            <a:noFill/>
            <a:miter lim="800000"/>
            <a:headEnd/>
            <a:tailEnd/>
          </a:ln>
        </p:spPr>
        <p:txBody>
          <a:bodyPr wrap="none">
            <a:spAutoFit/>
          </a:bodyPr>
          <a:lstStyle/>
          <a:p>
            <a:r>
              <a:rPr lang="en-US"/>
              <a:t>Dimethyl ether</a:t>
            </a:r>
          </a:p>
        </p:txBody>
      </p:sp>
      <p:sp>
        <p:nvSpPr>
          <p:cNvPr id="30729" name="TextBox 9"/>
          <p:cNvSpPr txBox="1">
            <a:spLocks noChangeArrowheads="1"/>
          </p:cNvSpPr>
          <p:nvPr/>
        </p:nvSpPr>
        <p:spPr bwMode="auto">
          <a:xfrm>
            <a:off x="481013" y="5884863"/>
            <a:ext cx="7535862" cy="646112"/>
          </a:xfrm>
          <a:prstGeom prst="rect">
            <a:avLst/>
          </a:prstGeom>
          <a:noFill/>
          <a:ln w="9525">
            <a:noFill/>
            <a:miter lim="800000"/>
            <a:headEnd/>
            <a:tailEnd/>
          </a:ln>
        </p:spPr>
        <p:txBody>
          <a:bodyPr wrap="none">
            <a:spAutoFit/>
          </a:bodyPr>
          <a:lstStyle/>
          <a:p>
            <a:r>
              <a:rPr lang="en-US">
                <a:solidFill>
                  <a:srgbClr val="FF0000"/>
                </a:solidFill>
              </a:rPr>
              <a:t>A </a:t>
            </a:r>
            <a:r>
              <a:rPr lang="en-US" u="sng">
                <a:solidFill>
                  <a:srgbClr val="FF0000"/>
                </a:solidFill>
              </a:rPr>
              <a:t>condensation reaction</a:t>
            </a:r>
            <a:r>
              <a:rPr lang="en-US">
                <a:solidFill>
                  <a:srgbClr val="FF0000"/>
                </a:solidFill>
              </a:rPr>
              <a:t> is a reaction in which two molecules combine to form</a:t>
            </a:r>
          </a:p>
          <a:p>
            <a:r>
              <a:rPr lang="en-US">
                <a:solidFill>
                  <a:srgbClr val="FF0000"/>
                </a:solidFill>
              </a:rPr>
              <a:t>a larger molecule while liberating a small molecule like water.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t>Chemical reactions of alcohols</a:t>
            </a:r>
          </a:p>
        </p:txBody>
      </p:sp>
      <p:sp>
        <p:nvSpPr>
          <p:cNvPr id="31747" name="Content Placeholder 2"/>
          <p:cNvSpPr>
            <a:spLocks noGrp="1"/>
          </p:cNvSpPr>
          <p:nvPr>
            <p:ph idx="1"/>
          </p:nvPr>
        </p:nvSpPr>
        <p:spPr/>
        <p:txBody>
          <a:bodyPr/>
          <a:lstStyle/>
          <a:p>
            <a:r>
              <a:rPr lang="en-US" sz="2400" smtClean="0"/>
              <a:t>Example 14.3, pg. 414: identify the alcohol needed to produce each of the following alcohol dehydration products:</a:t>
            </a:r>
          </a:p>
        </p:txBody>
      </p:sp>
      <p:graphicFrame>
        <p:nvGraphicFramePr>
          <p:cNvPr id="31748" name="Object 3"/>
          <p:cNvGraphicFramePr>
            <a:graphicFrameLocks noChangeAspect="1"/>
          </p:cNvGraphicFramePr>
          <p:nvPr/>
        </p:nvGraphicFramePr>
        <p:xfrm>
          <a:off x="2049463" y="2825750"/>
          <a:ext cx="5233987" cy="3416300"/>
        </p:xfrm>
        <a:graphic>
          <a:graphicData uri="http://schemas.openxmlformats.org/presentationml/2006/ole">
            <p:oleObj spid="_x0000_s31748" name="MDLDrawObject Class" r:id="rId3" imgW="3838592" imgH="2505143" progId="">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mtClean="0"/>
              <a:t>Chemical reactions of alcohols</a:t>
            </a:r>
          </a:p>
        </p:txBody>
      </p:sp>
      <p:sp>
        <p:nvSpPr>
          <p:cNvPr id="32771" name="Content Placeholder 2"/>
          <p:cNvSpPr>
            <a:spLocks noGrp="1"/>
          </p:cNvSpPr>
          <p:nvPr>
            <p:ph idx="1"/>
          </p:nvPr>
        </p:nvSpPr>
        <p:spPr/>
        <p:txBody>
          <a:bodyPr/>
          <a:lstStyle/>
          <a:p>
            <a:r>
              <a:rPr lang="en-US" sz="2400" smtClean="0"/>
              <a:t>Oxidation/reduction reactions involving organic compounds result in a change in the number of H-atoms and/or the number of O-atoms bound to carbons in the molecule:</a:t>
            </a:r>
          </a:p>
          <a:p>
            <a:pPr lvl="1"/>
            <a:r>
              <a:rPr lang="en-US" sz="2400" smtClean="0"/>
              <a:t>Oxidations </a:t>
            </a:r>
            <a:r>
              <a:rPr lang="en-US" sz="2400" u="sng" smtClean="0"/>
              <a:t>increase the number of C-O bonds and/or decrease the number of C-H bonds </a:t>
            </a:r>
            <a:r>
              <a:rPr lang="en-US" sz="2400" smtClean="0"/>
              <a:t>in a molecule.</a:t>
            </a:r>
          </a:p>
          <a:p>
            <a:pPr lvl="1"/>
            <a:r>
              <a:rPr lang="en-US" sz="2400" smtClean="0"/>
              <a:t>Reductions </a:t>
            </a:r>
            <a:r>
              <a:rPr lang="en-US" sz="2400" u="sng" smtClean="0"/>
              <a:t>decrease the number of C-O bonds and/or increase the number of C-H bonds </a:t>
            </a:r>
            <a:r>
              <a:rPr lang="en-US" sz="2400" smtClean="0"/>
              <a:t>in a molecule.</a:t>
            </a:r>
          </a:p>
        </p:txBody>
      </p:sp>
      <p:graphicFrame>
        <p:nvGraphicFramePr>
          <p:cNvPr id="32772" name="Object 3"/>
          <p:cNvGraphicFramePr>
            <a:graphicFrameLocks noChangeAspect="1"/>
          </p:cNvGraphicFramePr>
          <p:nvPr/>
        </p:nvGraphicFramePr>
        <p:xfrm>
          <a:off x="1219200" y="4648200"/>
          <a:ext cx="6757988" cy="1600200"/>
        </p:xfrm>
        <a:graphic>
          <a:graphicData uri="http://schemas.openxmlformats.org/presentationml/2006/ole">
            <p:oleObj spid="_x0000_s32772" name="MDLDrawObject Class" r:id="rId3" imgW="5229343" imgH="1238385" progId="">
              <p:embed/>
            </p:oleObj>
          </a:graphicData>
        </a:graphic>
      </p:graphicFrame>
      <p:sp>
        <p:nvSpPr>
          <p:cNvPr id="32773" name="TextBox 3"/>
          <p:cNvSpPr txBox="1">
            <a:spLocks noChangeArrowheads="1"/>
          </p:cNvSpPr>
          <p:nvPr/>
        </p:nvSpPr>
        <p:spPr bwMode="auto">
          <a:xfrm>
            <a:off x="3346450" y="1111250"/>
            <a:ext cx="2008188" cy="369888"/>
          </a:xfrm>
          <a:prstGeom prst="rect">
            <a:avLst/>
          </a:prstGeom>
          <a:noFill/>
          <a:ln w="9525">
            <a:noFill/>
            <a:miter lim="800000"/>
            <a:headEnd/>
            <a:tailEnd/>
          </a:ln>
        </p:spPr>
        <p:txBody>
          <a:bodyPr wrap="none">
            <a:spAutoFit/>
          </a:bodyPr>
          <a:lstStyle/>
          <a:p>
            <a:r>
              <a:rPr lang="en-US">
                <a:solidFill>
                  <a:srgbClr val="FF0000"/>
                </a:solidFill>
              </a:rPr>
              <a:t>Oxidation reactions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t>Chemical reactions of alcohols</a:t>
            </a:r>
          </a:p>
        </p:txBody>
      </p:sp>
      <p:sp>
        <p:nvSpPr>
          <p:cNvPr id="33795" name="Content Placeholder 2"/>
          <p:cNvSpPr>
            <a:spLocks noGrp="1"/>
          </p:cNvSpPr>
          <p:nvPr>
            <p:ph idx="1"/>
          </p:nvPr>
        </p:nvSpPr>
        <p:spPr>
          <a:xfrm>
            <a:off x="457200" y="1403350"/>
            <a:ext cx="8229600" cy="4525963"/>
          </a:xfrm>
        </p:spPr>
        <p:txBody>
          <a:bodyPr/>
          <a:lstStyle/>
          <a:p>
            <a:r>
              <a:rPr lang="en-US" sz="2000" smtClean="0"/>
              <a:t>Primary and secondary alcohols can be oxidized by mild oxidizing agents to produce compounds with C-O double bonds (aldehydes, ketones, carboxylic acids).</a:t>
            </a:r>
          </a:p>
        </p:txBody>
      </p:sp>
      <p:graphicFrame>
        <p:nvGraphicFramePr>
          <p:cNvPr id="33796" name="Object 3"/>
          <p:cNvGraphicFramePr>
            <a:graphicFrameLocks noChangeAspect="1"/>
          </p:cNvGraphicFramePr>
          <p:nvPr/>
        </p:nvGraphicFramePr>
        <p:xfrm>
          <a:off x="1295400" y="2495550"/>
          <a:ext cx="6638925" cy="4362450"/>
        </p:xfrm>
        <a:graphic>
          <a:graphicData uri="http://schemas.openxmlformats.org/presentationml/2006/ole">
            <p:oleObj spid="_x0000_s33796" name="MDLDrawObject Class" r:id="rId4" imgW="6638976" imgH="4362585" progId="">
              <p:embed/>
            </p:oleObj>
          </a:graphicData>
        </a:graphic>
      </p:graphicFrame>
      <p:sp>
        <p:nvSpPr>
          <p:cNvPr id="33797" name="TextBox 3"/>
          <p:cNvSpPr txBox="1">
            <a:spLocks noChangeArrowheads="1"/>
          </p:cNvSpPr>
          <p:nvPr/>
        </p:nvSpPr>
        <p:spPr bwMode="auto">
          <a:xfrm>
            <a:off x="3346450" y="1111250"/>
            <a:ext cx="2008188" cy="369888"/>
          </a:xfrm>
          <a:prstGeom prst="rect">
            <a:avLst/>
          </a:prstGeom>
          <a:noFill/>
          <a:ln w="9525">
            <a:noFill/>
            <a:miter lim="800000"/>
            <a:headEnd/>
            <a:tailEnd/>
          </a:ln>
        </p:spPr>
        <p:txBody>
          <a:bodyPr wrap="none">
            <a:spAutoFit/>
          </a:bodyPr>
          <a:lstStyle/>
          <a:p>
            <a:r>
              <a:rPr lang="en-US">
                <a:solidFill>
                  <a:srgbClr val="FF0000"/>
                </a:solidFill>
              </a:rPr>
              <a:t>Oxidation reactions</a:t>
            </a:r>
          </a:p>
        </p:txBody>
      </p:sp>
      <p:sp>
        <p:nvSpPr>
          <p:cNvPr id="2" name="TextBox 1"/>
          <p:cNvSpPr txBox="1">
            <a:spLocks noChangeArrowheads="1"/>
          </p:cNvSpPr>
          <p:nvPr/>
        </p:nvSpPr>
        <p:spPr bwMode="auto">
          <a:xfrm>
            <a:off x="6246813" y="5330825"/>
            <a:ext cx="1900237" cy="523875"/>
          </a:xfrm>
          <a:prstGeom prst="rect">
            <a:avLst/>
          </a:prstGeom>
          <a:noFill/>
          <a:ln w="9525">
            <a:noFill/>
            <a:miter lim="800000"/>
            <a:headEnd/>
            <a:tailEnd/>
          </a:ln>
        </p:spPr>
        <p:txBody>
          <a:bodyPr wrap="none">
            <a:spAutoFit/>
          </a:bodyPr>
          <a:lstStyle/>
          <a:p>
            <a:pPr algn="ctr"/>
            <a:r>
              <a:rPr lang="en-US" sz="1400"/>
              <a:t>No H on OH-bearing</a:t>
            </a:r>
          </a:p>
          <a:p>
            <a:pPr algn="ctr"/>
            <a:r>
              <a:rPr lang="en-US" sz="1400"/>
              <a:t>carbon to remove here.</a:t>
            </a:r>
          </a:p>
        </p:txBody>
      </p:sp>
      <p:cxnSp>
        <p:nvCxnSpPr>
          <p:cNvPr id="6" name="Straight Arrow Connector 5"/>
          <p:cNvCxnSpPr/>
          <p:nvPr/>
        </p:nvCxnSpPr>
        <p:spPr>
          <a:xfrm flipH="1">
            <a:off x="5181600" y="5638800"/>
            <a:ext cx="1065213"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t>Chemical reactions of alcohols</a:t>
            </a:r>
          </a:p>
        </p:txBody>
      </p:sp>
      <p:sp>
        <p:nvSpPr>
          <p:cNvPr id="34819" name="Content Placeholder 2"/>
          <p:cNvSpPr>
            <a:spLocks noGrp="1"/>
          </p:cNvSpPr>
          <p:nvPr>
            <p:ph idx="1"/>
          </p:nvPr>
        </p:nvSpPr>
        <p:spPr/>
        <p:txBody>
          <a:bodyPr/>
          <a:lstStyle/>
          <a:p>
            <a:pPr>
              <a:defRPr/>
            </a:pPr>
            <a:r>
              <a:rPr lang="en-US" sz="2000" dirty="0" smtClean="0"/>
              <a:t>Alcohols undergo halogenation when reacted with </a:t>
            </a:r>
            <a:r>
              <a:rPr lang="en-US" sz="2000" dirty="0" err="1" smtClean="0"/>
              <a:t>trihalophosphines</a:t>
            </a:r>
            <a:r>
              <a:rPr lang="en-US" sz="2000" dirty="0" smtClean="0"/>
              <a:t>:</a:t>
            </a:r>
          </a:p>
          <a:p>
            <a:pPr>
              <a:defRPr/>
            </a:pPr>
            <a:endParaRPr lang="en-US" sz="2000" dirty="0" smtClean="0"/>
          </a:p>
          <a:p>
            <a:pPr marL="0" indent="0" algn="ctr">
              <a:buFont typeface="Arial" charset="0"/>
              <a:buNone/>
              <a:defRPr/>
            </a:pPr>
            <a:r>
              <a:rPr lang="en-US" sz="2000" dirty="0" smtClean="0"/>
              <a:t>3R-OH + PX</a:t>
            </a:r>
            <a:r>
              <a:rPr lang="en-US" sz="2000" baseline="-25000" dirty="0" smtClean="0"/>
              <a:t>3</a:t>
            </a:r>
            <a:r>
              <a:rPr lang="en-US" sz="2000" dirty="0" smtClean="0"/>
              <a:t> </a:t>
            </a:r>
            <a:r>
              <a:rPr lang="en-US" sz="2000" dirty="0" smtClean="0">
                <a:sym typeface="Wingdings" pitchFamily="2" charset="2"/>
              </a:rPr>
              <a:t> 3R-X + P(OH)</a:t>
            </a:r>
            <a:r>
              <a:rPr lang="en-US" sz="2000" baseline="-25000" dirty="0" smtClean="0">
                <a:sym typeface="Wingdings" pitchFamily="2" charset="2"/>
              </a:rPr>
              <a:t>3</a:t>
            </a:r>
          </a:p>
          <a:p>
            <a:pPr>
              <a:defRPr/>
            </a:pPr>
            <a:endParaRPr lang="en-US" sz="2000" dirty="0">
              <a:sym typeface="Wingdings" pitchFamily="2" charset="2"/>
            </a:endParaRPr>
          </a:p>
          <a:p>
            <a:pPr>
              <a:defRPr/>
            </a:pPr>
            <a:r>
              <a:rPr lang="en-US" sz="2000" dirty="0" smtClean="0">
                <a:sym typeface="Wingdings" pitchFamily="2" charset="2"/>
              </a:rPr>
              <a:t>This reaction is more </a:t>
            </a:r>
            <a:r>
              <a:rPr lang="en-US" sz="2000" dirty="0" smtClean="0">
                <a:solidFill>
                  <a:schemeClr val="tx2"/>
                </a:solidFill>
                <a:sym typeface="Wingdings" pitchFamily="2" charset="2"/>
              </a:rPr>
              <a:t>selective</a:t>
            </a:r>
            <a:r>
              <a:rPr lang="en-US" sz="2000" dirty="0" smtClean="0">
                <a:sym typeface="Wingdings" pitchFamily="2" charset="2"/>
              </a:rPr>
              <a:t> than the substitution reaction we saw in Ch-12 for forming halogenated alkanes from alkanes, because the halogen atom substitutes only for the OH-group of the alcohol (not for H-atoms, like the following reaction):</a:t>
            </a:r>
          </a:p>
          <a:p>
            <a:pPr>
              <a:defRPr/>
            </a:pPr>
            <a:endParaRPr lang="en-US" sz="2000" dirty="0">
              <a:sym typeface="Wingdings" pitchFamily="2" charset="2"/>
            </a:endParaRPr>
          </a:p>
        </p:txBody>
      </p:sp>
      <p:sp>
        <p:nvSpPr>
          <p:cNvPr id="34820" name="TextBox 3"/>
          <p:cNvSpPr txBox="1">
            <a:spLocks noChangeArrowheads="1"/>
          </p:cNvSpPr>
          <p:nvPr/>
        </p:nvSpPr>
        <p:spPr bwMode="auto">
          <a:xfrm>
            <a:off x="3346450" y="1111250"/>
            <a:ext cx="2357438" cy="369888"/>
          </a:xfrm>
          <a:prstGeom prst="rect">
            <a:avLst/>
          </a:prstGeom>
          <a:noFill/>
          <a:ln w="9525">
            <a:noFill/>
            <a:miter lim="800000"/>
            <a:headEnd/>
            <a:tailEnd/>
          </a:ln>
        </p:spPr>
        <p:txBody>
          <a:bodyPr wrap="none">
            <a:spAutoFit/>
          </a:bodyPr>
          <a:lstStyle/>
          <a:p>
            <a:r>
              <a:rPr lang="en-US">
                <a:solidFill>
                  <a:srgbClr val="FF0000"/>
                </a:solidFill>
              </a:rPr>
              <a:t>Halogenation reactions</a:t>
            </a:r>
          </a:p>
        </p:txBody>
      </p:sp>
      <p:graphicFrame>
        <p:nvGraphicFramePr>
          <p:cNvPr id="34821" name="Object 1"/>
          <p:cNvGraphicFramePr>
            <a:graphicFrameLocks noChangeAspect="1"/>
          </p:cNvGraphicFramePr>
          <p:nvPr/>
        </p:nvGraphicFramePr>
        <p:xfrm>
          <a:off x="1017588" y="4800600"/>
          <a:ext cx="7015162" cy="914400"/>
        </p:xfrm>
        <a:graphic>
          <a:graphicData uri="http://schemas.openxmlformats.org/presentationml/2006/ole">
            <p:oleObj spid="_x0000_s34821" name="MDLDrawObject Class" r:id="rId3" imgW="5114976" imgH="666885" progId="">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z="3600" smtClean="0"/>
              <a:t>Structural characteristics of phenols</a:t>
            </a:r>
          </a:p>
        </p:txBody>
      </p:sp>
      <p:sp>
        <p:nvSpPr>
          <p:cNvPr id="35843" name="Content Placeholder 2"/>
          <p:cNvSpPr>
            <a:spLocks noGrp="1"/>
          </p:cNvSpPr>
          <p:nvPr>
            <p:ph idx="1"/>
          </p:nvPr>
        </p:nvSpPr>
        <p:spPr>
          <a:xfrm>
            <a:off x="457200" y="1524000"/>
            <a:ext cx="8229600" cy="4525963"/>
          </a:xfrm>
        </p:spPr>
        <p:txBody>
          <a:bodyPr/>
          <a:lstStyle/>
          <a:p>
            <a:r>
              <a:rPr lang="en-US" sz="2400" smtClean="0"/>
              <a:t>Phenols are aromatic compounds that bear a OH group.</a:t>
            </a:r>
          </a:p>
          <a:p>
            <a:endParaRPr lang="en-US" sz="2400" smtClean="0"/>
          </a:p>
          <a:p>
            <a:endParaRPr lang="en-US" sz="2400" smtClean="0"/>
          </a:p>
          <a:p>
            <a:endParaRPr lang="en-US" sz="2400" smtClean="0"/>
          </a:p>
          <a:p>
            <a:endParaRPr lang="en-US" sz="2400" smtClean="0"/>
          </a:p>
          <a:p>
            <a:r>
              <a:rPr lang="en-US" sz="2400" smtClean="0"/>
              <a:t>This is another “special case” compound as far as IUPAC naming goes.  Hydroxyl groups have higher priority than CH</a:t>
            </a:r>
            <a:r>
              <a:rPr lang="en-US" sz="2400" baseline="-25000" smtClean="0"/>
              <a:t>3</a:t>
            </a:r>
            <a:r>
              <a:rPr lang="en-US" sz="2400" smtClean="0"/>
              <a:t> groups (or others we’ve seen so far) for ring-numbering.</a:t>
            </a:r>
          </a:p>
        </p:txBody>
      </p:sp>
      <p:graphicFrame>
        <p:nvGraphicFramePr>
          <p:cNvPr id="35844" name="Object 3"/>
          <p:cNvGraphicFramePr>
            <a:graphicFrameLocks noChangeAspect="1"/>
          </p:cNvGraphicFramePr>
          <p:nvPr/>
        </p:nvGraphicFramePr>
        <p:xfrm>
          <a:off x="2500313" y="2209800"/>
          <a:ext cx="942975" cy="1390650"/>
        </p:xfrm>
        <a:graphic>
          <a:graphicData uri="http://schemas.openxmlformats.org/presentationml/2006/ole">
            <p:oleObj spid="_x0000_s35844" name="MDLDrawObject Class" r:id="rId3" imgW="942992" imgH="1390785" progId="">
              <p:embed/>
            </p:oleObj>
          </a:graphicData>
        </a:graphic>
      </p:graphicFrame>
      <p:sp>
        <p:nvSpPr>
          <p:cNvPr id="35845" name="TextBox 4"/>
          <p:cNvSpPr txBox="1">
            <a:spLocks noChangeArrowheads="1"/>
          </p:cNvSpPr>
          <p:nvPr/>
        </p:nvSpPr>
        <p:spPr bwMode="auto">
          <a:xfrm>
            <a:off x="3948113" y="2819400"/>
            <a:ext cx="2614612" cy="369888"/>
          </a:xfrm>
          <a:prstGeom prst="rect">
            <a:avLst/>
          </a:prstGeom>
          <a:noFill/>
          <a:ln w="9525">
            <a:noFill/>
            <a:miter lim="800000"/>
            <a:headEnd/>
            <a:tailEnd/>
          </a:ln>
        </p:spPr>
        <p:txBody>
          <a:bodyPr wrap="none">
            <a:spAutoFit/>
          </a:bodyPr>
          <a:lstStyle/>
          <a:p>
            <a:r>
              <a:rPr lang="en-US"/>
              <a:t>“phenol” = phenyl alcohol</a:t>
            </a:r>
          </a:p>
        </p:txBody>
      </p:sp>
      <p:graphicFrame>
        <p:nvGraphicFramePr>
          <p:cNvPr id="35846" name="Object 5"/>
          <p:cNvGraphicFramePr>
            <a:graphicFrameLocks noChangeAspect="1"/>
          </p:cNvGraphicFramePr>
          <p:nvPr/>
        </p:nvGraphicFramePr>
        <p:xfrm>
          <a:off x="2971800" y="4859338"/>
          <a:ext cx="3133725" cy="1990725"/>
        </p:xfrm>
        <a:graphic>
          <a:graphicData uri="http://schemas.openxmlformats.org/presentationml/2006/ole">
            <p:oleObj spid="_x0000_s35846" name="MDLDrawObject Class" r:id="rId4" imgW="3133776" imgH="1990657" progId="">
              <p:embed/>
            </p:oleObj>
          </a:graphicData>
        </a:graphic>
      </p:graphicFrame>
      <p:sp>
        <p:nvSpPr>
          <p:cNvPr id="2" name="Rounded Rectangle 1"/>
          <p:cNvSpPr/>
          <p:nvPr/>
        </p:nvSpPr>
        <p:spPr>
          <a:xfrm>
            <a:off x="3048000" y="4876800"/>
            <a:ext cx="762000" cy="1295400"/>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ounded Rectangle 7"/>
          <p:cNvSpPr/>
          <p:nvPr/>
        </p:nvSpPr>
        <p:spPr>
          <a:xfrm>
            <a:off x="4953000" y="4881563"/>
            <a:ext cx="762000" cy="1295400"/>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z="3600" smtClean="0"/>
              <a:t>Structural characteristics of phenols</a:t>
            </a:r>
          </a:p>
        </p:txBody>
      </p:sp>
      <p:sp>
        <p:nvSpPr>
          <p:cNvPr id="36867" name="Content Placeholder 2"/>
          <p:cNvSpPr>
            <a:spLocks noGrp="1"/>
          </p:cNvSpPr>
          <p:nvPr>
            <p:ph idx="1"/>
          </p:nvPr>
        </p:nvSpPr>
        <p:spPr/>
        <p:txBody>
          <a:bodyPr/>
          <a:lstStyle/>
          <a:p>
            <a:r>
              <a:rPr lang="en-US" sz="2800" smtClean="0"/>
              <a:t>Benzenes that are substituted with both OH and CH</a:t>
            </a:r>
            <a:r>
              <a:rPr lang="en-US" sz="2800" baseline="-25000" smtClean="0"/>
              <a:t>3</a:t>
            </a:r>
            <a:r>
              <a:rPr lang="en-US" sz="2800" smtClean="0"/>
              <a:t> groups are called cresols (IUPAC-accepted common names):</a:t>
            </a:r>
          </a:p>
        </p:txBody>
      </p:sp>
      <p:graphicFrame>
        <p:nvGraphicFramePr>
          <p:cNvPr id="36868" name="Object 3"/>
          <p:cNvGraphicFramePr>
            <a:graphicFrameLocks noChangeAspect="1"/>
          </p:cNvGraphicFramePr>
          <p:nvPr/>
        </p:nvGraphicFramePr>
        <p:xfrm>
          <a:off x="2362200" y="2971800"/>
          <a:ext cx="4324350" cy="1981200"/>
        </p:xfrm>
        <a:graphic>
          <a:graphicData uri="http://schemas.openxmlformats.org/presentationml/2006/ole">
            <p:oleObj spid="_x0000_s36868" name="MDLDrawObject Class" r:id="rId3" imgW="4324384" imgH="1981200" progId="">
              <p:embed/>
            </p:oleObj>
          </a:graphicData>
        </a:graphic>
      </p:graphicFrame>
      <p:sp>
        <p:nvSpPr>
          <p:cNvPr id="2" name="TextBox 1"/>
          <p:cNvSpPr txBox="1">
            <a:spLocks noChangeArrowheads="1"/>
          </p:cNvSpPr>
          <p:nvPr/>
        </p:nvSpPr>
        <p:spPr bwMode="auto">
          <a:xfrm>
            <a:off x="1828800" y="6248400"/>
            <a:ext cx="5487988" cy="369888"/>
          </a:xfrm>
          <a:prstGeom prst="rect">
            <a:avLst/>
          </a:prstGeom>
          <a:noFill/>
          <a:ln w="9525">
            <a:noFill/>
            <a:miter lim="800000"/>
            <a:headEnd/>
            <a:tailEnd/>
          </a:ln>
        </p:spPr>
        <p:txBody>
          <a:bodyPr wrap="none">
            <a:spAutoFit/>
          </a:bodyPr>
          <a:lstStyle/>
          <a:p>
            <a:r>
              <a:rPr lang="en-US"/>
              <a:t>For testing purposes, can also call these “methylphenols”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sz="3600" smtClean="0"/>
              <a:t>Structural characteristics of phenols</a:t>
            </a:r>
          </a:p>
        </p:txBody>
      </p:sp>
      <p:sp>
        <p:nvSpPr>
          <p:cNvPr id="37891" name="Content Placeholder 2"/>
          <p:cNvSpPr>
            <a:spLocks noGrp="1"/>
          </p:cNvSpPr>
          <p:nvPr>
            <p:ph idx="1"/>
          </p:nvPr>
        </p:nvSpPr>
        <p:spPr/>
        <p:txBody>
          <a:bodyPr/>
          <a:lstStyle/>
          <a:p>
            <a:r>
              <a:rPr lang="en-US" sz="2400" smtClean="0"/>
              <a:t>For dihidroxy-benzene structures, the following IUPAC-accepted common names are used:</a:t>
            </a:r>
          </a:p>
          <a:p>
            <a:endParaRPr lang="en-US" sz="2400" smtClean="0"/>
          </a:p>
          <a:p>
            <a:endParaRPr lang="en-US" sz="2400" smtClean="0"/>
          </a:p>
          <a:p>
            <a:endParaRPr lang="en-US" sz="2400" smtClean="0"/>
          </a:p>
          <a:p>
            <a:endParaRPr lang="en-US" sz="2400" smtClean="0"/>
          </a:p>
          <a:p>
            <a:endParaRPr lang="en-US" sz="2400" smtClean="0"/>
          </a:p>
          <a:p>
            <a:endParaRPr lang="en-US" sz="2400" smtClean="0"/>
          </a:p>
        </p:txBody>
      </p:sp>
      <p:graphicFrame>
        <p:nvGraphicFramePr>
          <p:cNvPr id="37892" name="Object 3"/>
          <p:cNvGraphicFramePr>
            <a:graphicFrameLocks noChangeAspect="1"/>
          </p:cNvGraphicFramePr>
          <p:nvPr/>
        </p:nvGraphicFramePr>
        <p:xfrm>
          <a:off x="2362200" y="2667000"/>
          <a:ext cx="4352925" cy="1924050"/>
        </p:xfrm>
        <a:graphic>
          <a:graphicData uri="http://schemas.openxmlformats.org/presentationml/2006/ole">
            <p:oleObj spid="_x0000_s37892" name="MDLDrawObject Class" r:id="rId3" imgW="4352976" imgH="1924185" progId="">
              <p:embed/>
            </p:oleObj>
          </a:graphicData>
        </a:graphic>
      </p:graphicFrame>
      <p:sp>
        <p:nvSpPr>
          <p:cNvPr id="2" name="TextBox 1"/>
          <p:cNvSpPr txBox="1">
            <a:spLocks noChangeArrowheads="1"/>
          </p:cNvSpPr>
          <p:nvPr/>
        </p:nvSpPr>
        <p:spPr bwMode="auto">
          <a:xfrm>
            <a:off x="2081213" y="6259513"/>
            <a:ext cx="4800600" cy="369887"/>
          </a:xfrm>
          <a:prstGeom prst="rect">
            <a:avLst/>
          </a:prstGeom>
          <a:noFill/>
          <a:ln w="9525">
            <a:noFill/>
            <a:miter lim="800000"/>
            <a:headEnd/>
            <a:tailEnd/>
          </a:ln>
        </p:spPr>
        <p:txBody>
          <a:bodyPr>
            <a:spAutoFit/>
          </a:bodyPr>
          <a:lstStyle/>
          <a:p>
            <a:r>
              <a:rPr lang="en-US"/>
              <a:t>Can also call these benzene diols (1,2-, 1,3-, 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sz="3600" smtClean="0"/>
              <a:t>Physical and chemical properties of phenols</a:t>
            </a:r>
          </a:p>
        </p:txBody>
      </p:sp>
      <p:sp>
        <p:nvSpPr>
          <p:cNvPr id="38915" name="Content Placeholder 2"/>
          <p:cNvSpPr>
            <a:spLocks noGrp="1"/>
          </p:cNvSpPr>
          <p:nvPr>
            <p:ph idx="1"/>
          </p:nvPr>
        </p:nvSpPr>
        <p:spPr>
          <a:xfrm>
            <a:off x="477838" y="1801813"/>
            <a:ext cx="8229600" cy="4525962"/>
          </a:xfrm>
        </p:spPr>
        <p:txBody>
          <a:bodyPr/>
          <a:lstStyle/>
          <a:p>
            <a:r>
              <a:rPr lang="en-US" sz="2800" smtClean="0"/>
              <a:t>Alcohols and phenols are flammable.</a:t>
            </a:r>
          </a:p>
          <a:p>
            <a:r>
              <a:rPr lang="en-US" sz="2800" smtClean="0"/>
              <a:t>Alcohols can be dehydrated, but not phenols</a:t>
            </a:r>
          </a:p>
          <a:p>
            <a:r>
              <a:rPr lang="en-US" sz="2800" smtClean="0"/>
              <a:t>1</a:t>
            </a:r>
            <a:r>
              <a:rPr lang="en-US" sz="2800" baseline="30000" smtClean="0"/>
              <a:t>o</a:t>
            </a:r>
            <a:r>
              <a:rPr lang="en-US" sz="2800" smtClean="0"/>
              <a:t> and 2</a:t>
            </a:r>
            <a:r>
              <a:rPr lang="en-US" sz="2800" baseline="30000" smtClean="0"/>
              <a:t>o</a:t>
            </a:r>
            <a:r>
              <a:rPr lang="en-US" sz="2800" smtClean="0"/>
              <a:t> alcohols are oxidized by mild oxidizing agents.  3</a:t>
            </a:r>
            <a:r>
              <a:rPr lang="en-US" sz="2800" baseline="30000" smtClean="0"/>
              <a:t>o</a:t>
            </a:r>
            <a:r>
              <a:rPr lang="en-US" sz="2800" smtClean="0"/>
              <a:t> alcohols and phenols do not undergo oxidation in these conditions.</a:t>
            </a:r>
          </a:p>
          <a:p>
            <a:r>
              <a:rPr lang="en-US" sz="2800" smtClean="0"/>
              <a:t>Alcohols and phenols can undergo halogenation where the OH group is replaced by a halogen.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t>Physical and chemical properties of phenols</a:t>
            </a:r>
          </a:p>
        </p:txBody>
      </p:sp>
      <p:sp>
        <p:nvSpPr>
          <p:cNvPr id="39939" name="Content Placeholder 2"/>
          <p:cNvSpPr>
            <a:spLocks noGrp="1"/>
          </p:cNvSpPr>
          <p:nvPr>
            <p:ph idx="1"/>
          </p:nvPr>
        </p:nvSpPr>
        <p:spPr/>
        <p:txBody>
          <a:bodyPr/>
          <a:lstStyle/>
          <a:p>
            <a:r>
              <a:rPr lang="en-US" smtClean="0"/>
              <a:t>Phenols are weak acids in water.  They undergo deprotonation, as discussed in Ch-10:</a:t>
            </a:r>
          </a:p>
        </p:txBody>
      </p:sp>
      <p:graphicFrame>
        <p:nvGraphicFramePr>
          <p:cNvPr id="39940" name="Object 4"/>
          <p:cNvGraphicFramePr>
            <a:graphicFrameLocks noChangeAspect="1"/>
          </p:cNvGraphicFramePr>
          <p:nvPr/>
        </p:nvGraphicFramePr>
        <p:xfrm>
          <a:off x="2209800" y="3048000"/>
          <a:ext cx="4511675" cy="1676400"/>
        </p:xfrm>
        <a:graphic>
          <a:graphicData uri="http://schemas.openxmlformats.org/presentationml/2006/ole">
            <p:oleObj spid="_x0000_s39940" name="MDLDrawObject Class" r:id="rId3" imgW="3819441" imgH="1419157" progId="">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smtClean="0"/>
              <a:t>Occurrence and uses of phenols</a:t>
            </a:r>
          </a:p>
        </p:txBody>
      </p:sp>
      <p:sp>
        <p:nvSpPr>
          <p:cNvPr id="40963" name="Content Placeholder 2"/>
          <p:cNvSpPr>
            <a:spLocks noGrp="1"/>
          </p:cNvSpPr>
          <p:nvPr>
            <p:ph idx="1"/>
          </p:nvPr>
        </p:nvSpPr>
        <p:spPr/>
        <p:txBody>
          <a:bodyPr/>
          <a:lstStyle/>
          <a:p>
            <a:endParaRPr lang="en-US" smtClean="0"/>
          </a:p>
        </p:txBody>
      </p:sp>
      <p:graphicFrame>
        <p:nvGraphicFramePr>
          <p:cNvPr id="40964" name="Object 3"/>
          <p:cNvGraphicFramePr>
            <a:graphicFrameLocks noChangeAspect="1"/>
          </p:cNvGraphicFramePr>
          <p:nvPr/>
        </p:nvGraphicFramePr>
        <p:xfrm>
          <a:off x="1371600" y="1371600"/>
          <a:ext cx="6524625" cy="2066925"/>
        </p:xfrm>
        <a:graphic>
          <a:graphicData uri="http://schemas.openxmlformats.org/presentationml/2006/ole">
            <p:oleObj spid="_x0000_s40964" name="MDLDrawObject Class" r:id="rId3" imgW="6524608" imgH="2066857" progId="">
              <p:embed/>
            </p:oleObj>
          </a:graphicData>
        </a:graphic>
      </p:graphicFrame>
      <p:graphicFrame>
        <p:nvGraphicFramePr>
          <p:cNvPr id="40965" name="Object 4"/>
          <p:cNvGraphicFramePr>
            <a:graphicFrameLocks noChangeAspect="1"/>
          </p:cNvGraphicFramePr>
          <p:nvPr/>
        </p:nvGraphicFramePr>
        <p:xfrm>
          <a:off x="1676400" y="4267200"/>
          <a:ext cx="5867400" cy="2209800"/>
        </p:xfrm>
        <a:graphic>
          <a:graphicData uri="http://schemas.openxmlformats.org/presentationml/2006/ole">
            <p:oleObj spid="_x0000_s40965" name="MDLDrawObject Class" r:id="rId4" imgW="5867535" imgH="2209800" progId="">
              <p:embed/>
            </p:oleObj>
          </a:graphicData>
        </a:graphic>
      </p:graphicFrame>
      <p:sp>
        <p:nvSpPr>
          <p:cNvPr id="6" name="TextBox 5"/>
          <p:cNvSpPr txBox="1"/>
          <p:nvPr/>
        </p:nvSpPr>
        <p:spPr>
          <a:xfrm>
            <a:off x="1347788" y="3276600"/>
            <a:ext cx="1384300" cy="369888"/>
          </a:xfrm>
          <a:prstGeom prst="rect">
            <a:avLst/>
          </a:prstGeom>
          <a:noFill/>
        </p:spPr>
        <p:txBody>
          <a:bodyPr wrap="none">
            <a:spAutoFit/>
          </a:bodyPr>
          <a:lstStyle/>
          <a:p>
            <a:pPr>
              <a:defRPr/>
            </a:pPr>
            <a:r>
              <a:rPr lang="en-US" dirty="0">
                <a:solidFill>
                  <a:schemeClr val="tx2">
                    <a:lumMod val="60000"/>
                    <a:lumOff val="40000"/>
                  </a:schemeClr>
                </a:solidFill>
              </a:rPr>
              <a:t>an antiseptic</a:t>
            </a:r>
          </a:p>
        </p:txBody>
      </p:sp>
      <p:sp>
        <p:nvSpPr>
          <p:cNvPr id="7" name="TextBox 6"/>
          <p:cNvSpPr txBox="1"/>
          <p:nvPr/>
        </p:nvSpPr>
        <p:spPr>
          <a:xfrm>
            <a:off x="4953000" y="3276600"/>
            <a:ext cx="1371600" cy="369888"/>
          </a:xfrm>
          <a:prstGeom prst="rect">
            <a:avLst/>
          </a:prstGeom>
          <a:noFill/>
        </p:spPr>
        <p:txBody>
          <a:bodyPr wrap="none">
            <a:spAutoFit/>
          </a:bodyPr>
          <a:lstStyle/>
          <a:p>
            <a:pPr>
              <a:defRPr/>
            </a:pPr>
            <a:r>
              <a:rPr lang="en-US" dirty="0">
                <a:solidFill>
                  <a:schemeClr val="tx2">
                    <a:lumMod val="60000"/>
                    <a:lumOff val="40000"/>
                  </a:schemeClr>
                </a:solidFill>
              </a:rPr>
              <a:t>disinfectants</a:t>
            </a:r>
          </a:p>
        </p:txBody>
      </p:sp>
      <p:sp>
        <p:nvSpPr>
          <p:cNvPr id="8" name="TextBox 7"/>
          <p:cNvSpPr txBox="1"/>
          <p:nvPr/>
        </p:nvSpPr>
        <p:spPr>
          <a:xfrm>
            <a:off x="3962400" y="6475413"/>
            <a:ext cx="1333500" cy="369887"/>
          </a:xfrm>
          <a:prstGeom prst="rect">
            <a:avLst/>
          </a:prstGeom>
          <a:noFill/>
        </p:spPr>
        <p:txBody>
          <a:bodyPr wrap="none">
            <a:spAutoFit/>
          </a:bodyPr>
          <a:lstStyle/>
          <a:p>
            <a:pPr>
              <a:defRPr/>
            </a:pPr>
            <a:r>
              <a:rPr lang="en-US" dirty="0">
                <a:solidFill>
                  <a:schemeClr val="tx2">
                    <a:lumMod val="60000"/>
                    <a:lumOff val="40000"/>
                  </a:schemeClr>
                </a:solidFill>
              </a:rPr>
              <a:t>antioxidants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t>Nomenclature for ethers</a:t>
            </a:r>
          </a:p>
        </p:txBody>
      </p:sp>
      <p:sp>
        <p:nvSpPr>
          <p:cNvPr id="41987" name="Content Placeholder 2"/>
          <p:cNvSpPr>
            <a:spLocks noGrp="1"/>
          </p:cNvSpPr>
          <p:nvPr>
            <p:ph idx="1"/>
          </p:nvPr>
        </p:nvSpPr>
        <p:spPr/>
        <p:txBody>
          <a:bodyPr/>
          <a:lstStyle/>
          <a:p>
            <a:r>
              <a:rPr lang="en-US" sz="2400" smtClean="0"/>
              <a:t>Ethers are organic compounds in which two saturated carbon atoms are bound through a  single oxygen atom.</a:t>
            </a:r>
          </a:p>
          <a:p>
            <a:endParaRPr lang="en-US" sz="2400" smtClean="0"/>
          </a:p>
          <a:p>
            <a:endParaRPr lang="en-US" sz="2400" smtClean="0"/>
          </a:p>
          <a:p>
            <a:r>
              <a:rPr lang="en-US" sz="2400" smtClean="0"/>
              <a:t>Examples:</a:t>
            </a:r>
          </a:p>
        </p:txBody>
      </p:sp>
      <p:graphicFrame>
        <p:nvGraphicFramePr>
          <p:cNvPr id="41988" name="Object 3"/>
          <p:cNvGraphicFramePr>
            <a:graphicFrameLocks noChangeAspect="1"/>
          </p:cNvGraphicFramePr>
          <p:nvPr/>
        </p:nvGraphicFramePr>
        <p:xfrm>
          <a:off x="3429000" y="2514600"/>
          <a:ext cx="2293938" cy="714375"/>
        </p:xfrm>
        <a:graphic>
          <a:graphicData uri="http://schemas.openxmlformats.org/presentationml/2006/ole">
            <p:oleObj spid="_x0000_s41988" name="MDLDrawObject Class" r:id="rId3" imgW="1162016" imgH="362085" progId="">
              <p:embed/>
            </p:oleObj>
          </a:graphicData>
        </a:graphic>
      </p:graphicFrame>
      <p:graphicFrame>
        <p:nvGraphicFramePr>
          <p:cNvPr id="41989" name="Object 4"/>
          <p:cNvGraphicFramePr>
            <a:graphicFrameLocks noChangeAspect="1"/>
          </p:cNvGraphicFramePr>
          <p:nvPr/>
        </p:nvGraphicFramePr>
        <p:xfrm>
          <a:off x="914400" y="3962400"/>
          <a:ext cx="7181850" cy="1524000"/>
        </p:xfrm>
        <a:graphic>
          <a:graphicData uri="http://schemas.openxmlformats.org/presentationml/2006/ole">
            <p:oleObj spid="_x0000_s41989" name="MDLDrawObject Class" r:id="rId4" imgW="5610208" imgH="1190557" progId="">
              <p:embed/>
            </p:oleObj>
          </a:graphicData>
        </a:graphic>
      </p:graphicFrame>
      <p:sp>
        <p:nvSpPr>
          <p:cNvPr id="6" name="TextBox 5"/>
          <p:cNvSpPr txBox="1"/>
          <p:nvPr/>
        </p:nvSpPr>
        <p:spPr>
          <a:xfrm>
            <a:off x="3505200" y="5791200"/>
            <a:ext cx="1689100" cy="369888"/>
          </a:xfrm>
          <a:prstGeom prst="rect">
            <a:avLst/>
          </a:prstGeom>
          <a:noFill/>
        </p:spPr>
        <p:txBody>
          <a:bodyPr wrap="none">
            <a:spAutoFit/>
          </a:bodyPr>
          <a:lstStyle/>
          <a:p>
            <a:pPr>
              <a:defRPr/>
            </a:pPr>
            <a:r>
              <a:rPr lang="en-US" dirty="0">
                <a:solidFill>
                  <a:schemeClr val="tx2">
                    <a:lumMod val="60000"/>
                    <a:lumOff val="40000"/>
                  </a:schemeClr>
                </a:solidFill>
              </a:rPr>
              <a:t>common names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smtClean="0"/>
              <a:t>Nomenclature for ethers</a:t>
            </a:r>
          </a:p>
        </p:txBody>
      </p:sp>
      <p:sp>
        <p:nvSpPr>
          <p:cNvPr id="43011" name="Content Placeholder 2"/>
          <p:cNvSpPr>
            <a:spLocks noGrp="1"/>
          </p:cNvSpPr>
          <p:nvPr>
            <p:ph idx="1"/>
          </p:nvPr>
        </p:nvSpPr>
        <p:spPr>
          <a:xfrm>
            <a:off x="457200" y="1447800"/>
            <a:ext cx="8229600" cy="4525963"/>
          </a:xfrm>
        </p:spPr>
        <p:txBody>
          <a:bodyPr/>
          <a:lstStyle/>
          <a:p>
            <a:r>
              <a:rPr lang="en-US" sz="2000" smtClean="0"/>
              <a:t>The IUPAC system for naming ethers:</a:t>
            </a:r>
          </a:p>
          <a:p>
            <a:pPr marL="971550" lvl="1" indent="-514350">
              <a:buFont typeface="Calibri" pitchFamily="34" charset="0"/>
              <a:buAutoNum type="arabicPeriod"/>
            </a:pPr>
            <a:r>
              <a:rPr lang="en-US" sz="2000" smtClean="0"/>
              <a:t>Longest continuous carbon chain is used as parent name (might have substituents)</a:t>
            </a:r>
          </a:p>
          <a:p>
            <a:pPr marL="971550" lvl="1" indent="-514350">
              <a:buFont typeface="Calibri" pitchFamily="34" charset="0"/>
              <a:buAutoNum type="arabicPeriod"/>
            </a:pPr>
            <a:r>
              <a:rPr lang="en-US" sz="2000" smtClean="0"/>
              <a:t>Other chain is named as an alkoxy-substituent: change the “yl” part of the other alkyl chain to “oxy” (e.g. methyl to methoxy)</a:t>
            </a:r>
          </a:p>
          <a:p>
            <a:pPr marL="971550" lvl="1" indent="-514350">
              <a:buFont typeface="Calibri" pitchFamily="34" charset="0"/>
              <a:buAutoNum type="arabicPeriod"/>
            </a:pPr>
            <a:r>
              <a:rPr lang="en-US" sz="2000" smtClean="0"/>
              <a:t>Name as alkoxy name then the parent chain.  Number the alkoxy substituent to indicate where it attaches to the parent alkane.</a:t>
            </a:r>
          </a:p>
        </p:txBody>
      </p:sp>
      <p:graphicFrame>
        <p:nvGraphicFramePr>
          <p:cNvPr id="43012" name="Object 3"/>
          <p:cNvGraphicFramePr>
            <a:graphicFrameLocks noChangeAspect="1"/>
          </p:cNvGraphicFramePr>
          <p:nvPr/>
        </p:nvGraphicFramePr>
        <p:xfrm>
          <a:off x="609600" y="3892550"/>
          <a:ext cx="7874000" cy="2928938"/>
        </p:xfrm>
        <a:graphic>
          <a:graphicData uri="http://schemas.openxmlformats.org/presentationml/2006/ole">
            <p:oleObj spid="_x0000_s43012" name="MDLDrawObject Class" r:id="rId3" imgW="6657857" imgH="2476500" progId="">
              <p:embed/>
            </p:oleObj>
          </a:graphicData>
        </a:graphic>
      </p:graphicFrame>
      <p:sp>
        <p:nvSpPr>
          <p:cNvPr id="43013" name="TextBox 1"/>
          <p:cNvSpPr txBox="1">
            <a:spLocks noChangeArrowheads="1"/>
          </p:cNvSpPr>
          <p:nvPr/>
        </p:nvSpPr>
        <p:spPr bwMode="auto">
          <a:xfrm>
            <a:off x="304800" y="5726113"/>
            <a:ext cx="3262313" cy="369887"/>
          </a:xfrm>
          <a:prstGeom prst="rect">
            <a:avLst/>
          </a:prstGeom>
          <a:noFill/>
          <a:ln w="9525">
            <a:noFill/>
            <a:miter lim="800000"/>
            <a:headEnd/>
            <a:tailEnd/>
          </a:ln>
        </p:spPr>
        <p:txBody>
          <a:bodyPr wrap="none">
            <a:spAutoFit/>
          </a:bodyPr>
          <a:lstStyle/>
          <a:p>
            <a:r>
              <a:rPr lang="en-US"/>
              <a:t>Alcohol group has higher priority</a:t>
            </a:r>
          </a:p>
        </p:txBody>
      </p:sp>
      <p:cxnSp>
        <p:nvCxnSpPr>
          <p:cNvPr id="4" name="Straight Arrow Connector 3"/>
          <p:cNvCxnSpPr/>
          <p:nvPr/>
        </p:nvCxnSpPr>
        <p:spPr>
          <a:xfrm flipV="1">
            <a:off x="3567113" y="5726113"/>
            <a:ext cx="547687" cy="1857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t>Isomerism in ethers</a:t>
            </a:r>
          </a:p>
        </p:txBody>
      </p:sp>
      <p:sp>
        <p:nvSpPr>
          <p:cNvPr id="44035" name="Content Placeholder 2"/>
          <p:cNvSpPr>
            <a:spLocks noGrp="1"/>
          </p:cNvSpPr>
          <p:nvPr>
            <p:ph idx="1"/>
          </p:nvPr>
        </p:nvSpPr>
        <p:spPr/>
        <p:txBody>
          <a:bodyPr/>
          <a:lstStyle/>
          <a:p>
            <a:r>
              <a:rPr lang="en-US" sz="2400" smtClean="0"/>
              <a:t>Because ethers contain C, H, and O atoms, the possibilities for isomers is greater than for hydrocarbons.</a:t>
            </a:r>
          </a:p>
          <a:p>
            <a:r>
              <a:rPr lang="en-US" sz="2400" smtClean="0"/>
              <a:t>For example, an ether having two three carbon chains will have the following constitutional isomers:</a:t>
            </a:r>
          </a:p>
        </p:txBody>
      </p:sp>
      <p:graphicFrame>
        <p:nvGraphicFramePr>
          <p:cNvPr id="44036" name="Object 3"/>
          <p:cNvGraphicFramePr>
            <a:graphicFrameLocks noChangeAspect="1"/>
          </p:cNvGraphicFramePr>
          <p:nvPr/>
        </p:nvGraphicFramePr>
        <p:xfrm>
          <a:off x="990600" y="3505200"/>
          <a:ext cx="7170738" cy="2438400"/>
        </p:xfrm>
        <a:graphic>
          <a:graphicData uri="http://schemas.openxmlformats.org/presentationml/2006/ole">
            <p:oleObj spid="_x0000_s44036" name="MDLDrawObject Class" r:id="rId3" imgW="5686543" imgH="1933643" progId="">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Isomerism in ethers</a:t>
            </a:r>
          </a:p>
        </p:txBody>
      </p:sp>
      <p:sp>
        <p:nvSpPr>
          <p:cNvPr id="45059" name="Content Placeholder 2"/>
          <p:cNvSpPr>
            <a:spLocks noGrp="1"/>
          </p:cNvSpPr>
          <p:nvPr>
            <p:ph idx="1"/>
          </p:nvPr>
        </p:nvSpPr>
        <p:spPr/>
        <p:txBody>
          <a:bodyPr/>
          <a:lstStyle/>
          <a:p>
            <a:r>
              <a:rPr lang="en-US" sz="2400" smtClean="0"/>
              <a:t>…and then the following functional group isomers (ethers have the same general formulas as alcohols).</a:t>
            </a:r>
          </a:p>
        </p:txBody>
      </p:sp>
      <p:graphicFrame>
        <p:nvGraphicFramePr>
          <p:cNvPr id="45060" name="Object 3"/>
          <p:cNvGraphicFramePr>
            <a:graphicFrameLocks noChangeAspect="1"/>
          </p:cNvGraphicFramePr>
          <p:nvPr/>
        </p:nvGraphicFramePr>
        <p:xfrm>
          <a:off x="685800" y="3200400"/>
          <a:ext cx="7707313" cy="2438400"/>
        </p:xfrm>
        <a:graphic>
          <a:graphicData uri="http://schemas.openxmlformats.org/presentationml/2006/ole">
            <p:oleObj spid="_x0000_s45060" name="MDLDrawObject Class" r:id="rId3" imgW="6562641" imgH="2076585" progId="">
              <p:embed/>
            </p:oleObj>
          </a:graphicData>
        </a:graphic>
      </p:graphicFrame>
      <p:sp>
        <p:nvSpPr>
          <p:cNvPr id="45061" name="TextBox 4"/>
          <p:cNvSpPr txBox="1">
            <a:spLocks noChangeArrowheads="1"/>
          </p:cNvSpPr>
          <p:nvPr/>
        </p:nvSpPr>
        <p:spPr bwMode="auto">
          <a:xfrm>
            <a:off x="304800" y="6475413"/>
            <a:ext cx="8493125" cy="368300"/>
          </a:xfrm>
          <a:prstGeom prst="rect">
            <a:avLst/>
          </a:prstGeom>
          <a:noFill/>
          <a:ln w="9525">
            <a:noFill/>
            <a:miter lim="800000"/>
            <a:headEnd/>
            <a:tailEnd/>
          </a:ln>
        </p:spPr>
        <p:txBody>
          <a:bodyPr wrap="none">
            <a:spAutoFit/>
          </a:bodyPr>
          <a:lstStyle/>
          <a:p>
            <a:r>
              <a:rPr lang="en-US">
                <a:solidFill>
                  <a:srgbClr val="FF0000"/>
                </a:solidFill>
              </a:rPr>
              <a:t>Functional group isomers: constitutional isomers that contain different functional groups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z="3600" smtClean="0"/>
              <a:t>Physical and chemical properties of ethers</a:t>
            </a:r>
          </a:p>
        </p:txBody>
      </p:sp>
      <p:sp>
        <p:nvSpPr>
          <p:cNvPr id="46083" name="Content Placeholder 2"/>
          <p:cNvSpPr>
            <a:spLocks noGrp="1"/>
          </p:cNvSpPr>
          <p:nvPr>
            <p:ph idx="1"/>
          </p:nvPr>
        </p:nvSpPr>
        <p:spPr/>
        <p:txBody>
          <a:bodyPr/>
          <a:lstStyle/>
          <a:p>
            <a:r>
              <a:rPr lang="en-US" sz="2400" smtClean="0"/>
              <a:t>Boiling points and melting points are dictated by intermolecular forces.  Compared with alkanes of similar molar mass, an ether will have a similar boiling point.  Compared to an alcohol of the same molar mass, the ether will have a much lower boiling point.</a:t>
            </a:r>
          </a:p>
        </p:txBody>
      </p:sp>
      <p:graphicFrame>
        <p:nvGraphicFramePr>
          <p:cNvPr id="46084" name="Object 1"/>
          <p:cNvGraphicFramePr>
            <a:graphicFrameLocks noChangeAspect="1"/>
          </p:cNvGraphicFramePr>
          <p:nvPr/>
        </p:nvGraphicFramePr>
        <p:xfrm>
          <a:off x="1604963" y="4222750"/>
          <a:ext cx="4189412" cy="1765300"/>
        </p:xfrm>
        <a:graphic>
          <a:graphicData uri="http://schemas.openxmlformats.org/presentationml/2006/ole">
            <p:oleObj spid="_x0000_s46084" name="MDLDrawObject Class" r:id="rId3" imgW="3076592" imgH="1295400" progId="">
              <p:embed/>
            </p:oleObj>
          </a:graphicData>
        </a:graphic>
      </p:graphicFrame>
      <p:sp>
        <p:nvSpPr>
          <p:cNvPr id="46085" name="TextBox 2"/>
          <p:cNvSpPr txBox="1">
            <a:spLocks noChangeArrowheads="1"/>
          </p:cNvSpPr>
          <p:nvPr/>
        </p:nvSpPr>
        <p:spPr bwMode="auto">
          <a:xfrm>
            <a:off x="6705600" y="4235450"/>
            <a:ext cx="1066800" cy="276225"/>
          </a:xfrm>
          <a:prstGeom prst="rect">
            <a:avLst/>
          </a:prstGeom>
          <a:noFill/>
          <a:ln w="9525">
            <a:noFill/>
            <a:miter lim="800000"/>
            <a:headEnd/>
            <a:tailEnd/>
          </a:ln>
        </p:spPr>
        <p:txBody>
          <a:bodyPr wrap="none">
            <a:spAutoFit/>
          </a:bodyPr>
          <a:lstStyle/>
          <a:p>
            <a:r>
              <a:rPr lang="en-US" sz="1200"/>
              <a:t>London forces</a:t>
            </a:r>
          </a:p>
        </p:txBody>
      </p:sp>
      <p:sp>
        <p:nvSpPr>
          <p:cNvPr id="46086" name="TextBox 5"/>
          <p:cNvSpPr txBox="1">
            <a:spLocks noChangeArrowheads="1"/>
          </p:cNvSpPr>
          <p:nvPr/>
        </p:nvSpPr>
        <p:spPr bwMode="auto">
          <a:xfrm>
            <a:off x="6705600" y="4856163"/>
            <a:ext cx="1066800" cy="276225"/>
          </a:xfrm>
          <a:prstGeom prst="rect">
            <a:avLst/>
          </a:prstGeom>
          <a:noFill/>
          <a:ln w="9525">
            <a:noFill/>
            <a:miter lim="800000"/>
            <a:headEnd/>
            <a:tailEnd/>
          </a:ln>
        </p:spPr>
        <p:txBody>
          <a:bodyPr wrap="none">
            <a:spAutoFit/>
          </a:bodyPr>
          <a:lstStyle/>
          <a:p>
            <a:r>
              <a:rPr lang="en-US" sz="1200"/>
              <a:t>London forces</a:t>
            </a:r>
          </a:p>
        </p:txBody>
      </p:sp>
      <p:sp>
        <p:nvSpPr>
          <p:cNvPr id="46087" name="TextBox 6"/>
          <p:cNvSpPr txBox="1">
            <a:spLocks noChangeArrowheads="1"/>
          </p:cNvSpPr>
          <p:nvPr/>
        </p:nvSpPr>
        <p:spPr bwMode="auto">
          <a:xfrm>
            <a:off x="6727825" y="5410200"/>
            <a:ext cx="1066800" cy="646113"/>
          </a:xfrm>
          <a:prstGeom prst="rect">
            <a:avLst/>
          </a:prstGeom>
          <a:noFill/>
          <a:ln w="9525">
            <a:noFill/>
            <a:miter lim="800000"/>
            <a:headEnd/>
            <a:tailEnd/>
          </a:ln>
        </p:spPr>
        <p:txBody>
          <a:bodyPr wrap="none">
            <a:spAutoFit/>
          </a:bodyPr>
          <a:lstStyle/>
          <a:p>
            <a:pPr algn="ctr"/>
            <a:r>
              <a:rPr lang="en-US" sz="1200"/>
              <a:t>London forces</a:t>
            </a:r>
          </a:p>
          <a:p>
            <a:pPr algn="ctr"/>
            <a:r>
              <a:rPr lang="en-US" sz="1200"/>
              <a:t>+</a:t>
            </a:r>
          </a:p>
          <a:p>
            <a:pPr algn="ctr"/>
            <a:r>
              <a:rPr lang="en-US" sz="1200"/>
              <a:t>H-bonding</a:t>
            </a:r>
          </a:p>
        </p:txBody>
      </p:sp>
      <p:sp>
        <p:nvSpPr>
          <p:cNvPr id="46088" name="TextBox 3"/>
          <p:cNvSpPr txBox="1">
            <a:spLocks noChangeArrowheads="1"/>
          </p:cNvSpPr>
          <p:nvPr/>
        </p:nvSpPr>
        <p:spPr bwMode="auto">
          <a:xfrm>
            <a:off x="6189663" y="3633788"/>
            <a:ext cx="2100262" cy="369887"/>
          </a:xfrm>
          <a:prstGeom prst="rect">
            <a:avLst/>
          </a:prstGeom>
          <a:noFill/>
          <a:ln w="9525">
            <a:noFill/>
            <a:miter lim="800000"/>
            <a:headEnd/>
            <a:tailEnd/>
          </a:ln>
        </p:spPr>
        <p:txBody>
          <a:bodyPr wrap="none">
            <a:spAutoFit/>
          </a:bodyPr>
          <a:lstStyle/>
          <a:p>
            <a:r>
              <a:rPr lang="en-US">
                <a:solidFill>
                  <a:srgbClr val="FF0000"/>
                </a:solidFill>
              </a:rPr>
              <a:t>Intermolecular force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t>Physical and chemical properties of ethers</a:t>
            </a:r>
          </a:p>
        </p:txBody>
      </p:sp>
      <p:sp>
        <p:nvSpPr>
          <p:cNvPr id="47107" name="Content Placeholder 2"/>
          <p:cNvSpPr>
            <a:spLocks noGrp="1"/>
          </p:cNvSpPr>
          <p:nvPr>
            <p:ph idx="1"/>
          </p:nvPr>
        </p:nvSpPr>
        <p:spPr/>
        <p:txBody>
          <a:bodyPr/>
          <a:lstStyle/>
          <a:p>
            <a:r>
              <a:rPr lang="en-US" sz="2400" smtClean="0"/>
              <a:t>Ethers are more water-soluble than alkanes, because water molecules can H-bond with them.</a:t>
            </a:r>
          </a:p>
          <a:p>
            <a:r>
              <a:rPr lang="en-US" sz="2400" smtClean="0"/>
              <a:t>An ether and an alcohol of the same molar mass have about the same solubility in water.</a:t>
            </a:r>
          </a:p>
          <a:p>
            <a:r>
              <a:rPr lang="en-US" sz="2400" smtClean="0"/>
              <a:t>Some important chemical properties of ethers:</a:t>
            </a:r>
          </a:p>
          <a:p>
            <a:pPr lvl="1"/>
            <a:r>
              <a:rPr lang="en-US" sz="2000" smtClean="0"/>
              <a:t>Ethers are </a:t>
            </a:r>
            <a:r>
              <a:rPr lang="en-US" sz="2000" b="1" smtClean="0"/>
              <a:t>highly flammable</a:t>
            </a:r>
            <a:r>
              <a:rPr lang="en-US" sz="2000" smtClean="0"/>
              <a:t>.  The b.p. of diethyl ether is 35</a:t>
            </a:r>
            <a:r>
              <a:rPr lang="en-US" sz="2000" baseline="30000" smtClean="0"/>
              <a:t>o</a:t>
            </a:r>
            <a:r>
              <a:rPr lang="en-US" sz="2000" smtClean="0"/>
              <a:t>C and ether vapor ignites readily.</a:t>
            </a:r>
          </a:p>
          <a:p>
            <a:pPr lvl="1"/>
            <a:r>
              <a:rPr lang="en-US" sz="2000" smtClean="0"/>
              <a:t>Ethers react with O</a:t>
            </a:r>
            <a:r>
              <a:rPr lang="en-US" sz="2000" baseline="-25000" smtClean="0"/>
              <a:t>2</a:t>
            </a:r>
            <a:r>
              <a:rPr lang="en-US" sz="2000" smtClean="0"/>
              <a:t> to form hydroperoxides and peroxides (unstable compounds which can explode)</a:t>
            </a:r>
          </a:p>
          <a:p>
            <a:pPr lvl="1"/>
            <a:endParaRPr lang="en-US" sz="2000" smtClean="0"/>
          </a:p>
          <a:p>
            <a:pPr lvl="1"/>
            <a:endParaRPr lang="en-US" sz="2000" smtClean="0"/>
          </a:p>
          <a:p>
            <a:pPr lvl="1"/>
            <a:endParaRPr lang="en-US" sz="2000" smtClean="0"/>
          </a:p>
          <a:p>
            <a:pPr lvl="1"/>
            <a:r>
              <a:rPr lang="en-US" sz="2000" smtClean="0"/>
              <a:t>Otherwise, ethers react similar to alkanes in combustion and halogenation reactions.</a:t>
            </a:r>
          </a:p>
        </p:txBody>
      </p:sp>
      <p:graphicFrame>
        <p:nvGraphicFramePr>
          <p:cNvPr id="47108" name="Object 1"/>
          <p:cNvGraphicFramePr>
            <a:graphicFrameLocks noChangeAspect="1"/>
          </p:cNvGraphicFramePr>
          <p:nvPr/>
        </p:nvGraphicFramePr>
        <p:xfrm>
          <a:off x="2362200" y="5105400"/>
          <a:ext cx="4518025" cy="838200"/>
        </p:xfrm>
        <a:graphic>
          <a:graphicData uri="http://schemas.openxmlformats.org/presentationml/2006/ole">
            <p:oleObj spid="_x0000_s47108" name="MDLDrawObject Class" r:id="rId3" imgW="3286176" imgH="609600" progId="">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t>Cyclic ethers</a:t>
            </a:r>
          </a:p>
        </p:txBody>
      </p:sp>
      <p:sp>
        <p:nvSpPr>
          <p:cNvPr id="48131" name="Content Placeholder 2"/>
          <p:cNvSpPr>
            <a:spLocks noGrp="1"/>
          </p:cNvSpPr>
          <p:nvPr>
            <p:ph idx="1"/>
          </p:nvPr>
        </p:nvSpPr>
        <p:spPr/>
        <p:txBody>
          <a:bodyPr/>
          <a:lstStyle/>
          <a:p>
            <a:r>
              <a:rPr lang="en-US" sz="2400" smtClean="0"/>
              <a:t>Cyclic ethers are similar to cycloalkanes/cycloalkenes, but possess an O- atom as part of the ring.</a:t>
            </a:r>
          </a:p>
          <a:p>
            <a:r>
              <a:rPr lang="en-US" sz="2400" smtClean="0"/>
              <a:t>Cyclic organic compounds in which one or more carbon atoms of the ring have been replaced by atoms of other elements are called heterocyclic organic compounds.</a:t>
            </a:r>
          </a:p>
        </p:txBody>
      </p:sp>
      <p:graphicFrame>
        <p:nvGraphicFramePr>
          <p:cNvPr id="48132" name="Object 3"/>
          <p:cNvGraphicFramePr>
            <a:graphicFrameLocks noChangeAspect="1"/>
          </p:cNvGraphicFramePr>
          <p:nvPr/>
        </p:nvGraphicFramePr>
        <p:xfrm>
          <a:off x="1905000" y="3810000"/>
          <a:ext cx="5521325" cy="1600200"/>
        </p:xfrm>
        <a:graphic>
          <a:graphicData uri="http://schemas.openxmlformats.org/presentationml/2006/ole">
            <p:oleObj spid="_x0000_s48132" name="MDLDrawObject Class" r:id="rId3" imgW="4667216" imgH="1352685" progId="">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mtClean="0"/>
              <a:t>Sulfur analogs of alcohols</a:t>
            </a:r>
          </a:p>
        </p:txBody>
      </p:sp>
      <p:sp>
        <p:nvSpPr>
          <p:cNvPr id="49155" name="Content Placeholder 2"/>
          <p:cNvSpPr>
            <a:spLocks noGrp="1"/>
          </p:cNvSpPr>
          <p:nvPr>
            <p:ph idx="1"/>
          </p:nvPr>
        </p:nvSpPr>
        <p:spPr/>
        <p:txBody>
          <a:bodyPr/>
          <a:lstStyle/>
          <a:p>
            <a:r>
              <a:rPr lang="en-US" sz="2400" smtClean="0"/>
              <a:t>Thiols have the general formula R-SH.  This is like an alcohol (R-OH), and both O and S are group 6 elements (and thus possess similar chemistry).</a:t>
            </a:r>
          </a:p>
          <a:p>
            <a:r>
              <a:rPr lang="en-US" sz="2400" smtClean="0"/>
              <a:t>The –SH group of the thiol is called a sulfhydryl group.</a:t>
            </a:r>
          </a:p>
          <a:p>
            <a:r>
              <a:rPr lang="en-US" sz="2400" smtClean="0"/>
              <a:t>Nomenclature: named similar to alcohols, but the ”ol” part of the becomes ”thiol”; also, the alkane part of the name becomes retained:</a:t>
            </a:r>
          </a:p>
        </p:txBody>
      </p:sp>
      <p:graphicFrame>
        <p:nvGraphicFramePr>
          <p:cNvPr id="49156" name="Object 3"/>
          <p:cNvGraphicFramePr>
            <a:graphicFrameLocks noChangeAspect="1"/>
          </p:cNvGraphicFramePr>
          <p:nvPr/>
        </p:nvGraphicFramePr>
        <p:xfrm>
          <a:off x="1905000" y="4724400"/>
          <a:ext cx="5387975" cy="1447800"/>
        </p:xfrm>
        <a:graphic>
          <a:graphicData uri="http://schemas.openxmlformats.org/presentationml/2006/ole">
            <p:oleObj spid="_x0000_s49156" name="MDLDrawObject Class" r:id="rId3" imgW="3438576" imgH="923857" progId="">
              <p:embed/>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mtClean="0"/>
              <a:t>Sulfur analogs of alcohols</a:t>
            </a:r>
          </a:p>
        </p:txBody>
      </p:sp>
      <p:sp>
        <p:nvSpPr>
          <p:cNvPr id="50179" name="Content Placeholder 2"/>
          <p:cNvSpPr>
            <a:spLocks noGrp="1"/>
          </p:cNvSpPr>
          <p:nvPr>
            <p:ph idx="1"/>
          </p:nvPr>
        </p:nvSpPr>
        <p:spPr/>
        <p:txBody>
          <a:bodyPr/>
          <a:lstStyle/>
          <a:p>
            <a:r>
              <a:rPr lang="en-US" smtClean="0"/>
              <a:t>The common naming system for thiols involves use of the term “mercaptan”</a:t>
            </a:r>
          </a:p>
          <a:p>
            <a:endParaRPr lang="en-US" smtClean="0"/>
          </a:p>
        </p:txBody>
      </p:sp>
      <p:graphicFrame>
        <p:nvGraphicFramePr>
          <p:cNvPr id="50180" name="Object 3"/>
          <p:cNvGraphicFramePr>
            <a:graphicFrameLocks noChangeAspect="1"/>
          </p:cNvGraphicFramePr>
          <p:nvPr/>
        </p:nvGraphicFramePr>
        <p:xfrm>
          <a:off x="2597150" y="2971800"/>
          <a:ext cx="3905250" cy="1433513"/>
        </p:xfrm>
        <a:graphic>
          <a:graphicData uri="http://schemas.openxmlformats.org/presentationml/2006/ole">
            <p:oleObj spid="_x0000_s50180" name="MDLDrawObject Class" r:id="rId3" imgW="2828976" imgH="1038157" progId="">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smtClean="0"/>
              <a:t>Sulfur analogs of alcohols</a:t>
            </a:r>
          </a:p>
        </p:txBody>
      </p:sp>
      <p:sp>
        <p:nvSpPr>
          <p:cNvPr id="51203" name="Content Placeholder 2"/>
          <p:cNvSpPr>
            <a:spLocks noGrp="1"/>
          </p:cNvSpPr>
          <p:nvPr>
            <p:ph idx="1"/>
          </p:nvPr>
        </p:nvSpPr>
        <p:spPr/>
        <p:txBody>
          <a:bodyPr/>
          <a:lstStyle/>
          <a:p>
            <a:r>
              <a:rPr lang="en-US" smtClean="0"/>
              <a:t>In terms of properties and chemical reactions of thiols:</a:t>
            </a:r>
          </a:p>
          <a:p>
            <a:pPr lvl="1"/>
            <a:r>
              <a:rPr lang="en-US" smtClean="0"/>
              <a:t>They generally have lower boiling points than alcohols of similar structure (no H-bonding)</a:t>
            </a:r>
          </a:p>
          <a:p>
            <a:pPr lvl="1"/>
            <a:r>
              <a:rPr lang="en-US" smtClean="0"/>
              <a:t>They stink </a:t>
            </a:r>
          </a:p>
          <a:p>
            <a:r>
              <a:rPr lang="en-US" smtClean="0"/>
              <a:t>Chemical reactions:</a:t>
            </a:r>
          </a:p>
          <a:p>
            <a:pPr lvl="1"/>
            <a:r>
              <a:rPr lang="en-US" smtClean="0"/>
              <a:t>Thiols are easily oxidized to form disulfides (important for protein chemistry)</a:t>
            </a:r>
          </a:p>
        </p:txBody>
      </p:sp>
      <p:graphicFrame>
        <p:nvGraphicFramePr>
          <p:cNvPr id="51204" name="Object 3"/>
          <p:cNvGraphicFramePr>
            <a:graphicFrameLocks noChangeAspect="1"/>
          </p:cNvGraphicFramePr>
          <p:nvPr/>
        </p:nvGraphicFramePr>
        <p:xfrm>
          <a:off x="990600" y="5943600"/>
          <a:ext cx="7145338" cy="533400"/>
        </p:xfrm>
        <a:graphic>
          <a:graphicData uri="http://schemas.openxmlformats.org/presentationml/2006/ole">
            <p:oleObj spid="_x0000_s51204" name="MDLDrawObject Class" r:id="rId3" imgW="5486400" imgH="409643" progId="">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smtClean="0"/>
              <a:t>Sulfur analogs of ethers</a:t>
            </a:r>
          </a:p>
        </p:txBody>
      </p:sp>
      <p:sp>
        <p:nvSpPr>
          <p:cNvPr id="52227" name="Content Placeholder 2"/>
          <p:cNvSpPr>
            <a:spLocks noGrp="1"/>
          </p:cNvSpPr>
          <p:nvPr>
            <p:ph idx="1"/>
          </p:nvPr>
        </p:nvSpPr>
        <p:spPr/>
        <p:txBody>
          <a:bodyPr/>
          <a:lstStyle/>
          <a:p>
            <a:r>
              <a:rPr lang="en-US" sz="2400" smtClean="0"/>
              <a:t>Thioethers are organic compounds in which two saturated carbon atoms are linked through a single sulfur atom.</a:t>
            </a:r>
          </a:p>
          <a:p>
            <a:r>
              <a:rPr lang="en-US" sz="2400" smtClean="0"/>
              <a:t>The common naming system for thioethers is similar to that for ethers, with the name “ether” being replaced by “sulfide”</a:t>
            </a:r>
          </a:p>
        </p:txBody>
      </p:sp>
      <p:graphicFrame>
        <p:nvGraphicFramePr>
          <p:cNvPr id="52228" name="Object 3"/>
          <p:cNvGraphicFramePr>
            <a:graphicFrameLocks noChangeAspect="1"/>
          </p:cNvGraphicFramePr>
          <p:nvPr/>
        </p:nvGraphicFramePr>
        <p:xfrm>
          <a:off x="1143000" y="3429000"/>
          <a:ext cx="6991350" cy="1371600"/>
        </p:xfrm>
        <a:graphic>
          <a:graphicData uri="http://schemas.openxmlformats.org/presentationml/2006/ole">
            <p:oleObj spid="_x0000_s52228" name="MDLDrawObject Class" r:id="rId3" imgW="5972192" imgH="1171643" progId="">
              <p:embed/>
            </p:oleObj>
          </a:graphicData>
        </a:graphic>
      </p:graphicFrame>
      <p:sp>
        <p:nvSpPr>
          <p:cNvPr id="5" name="TextBox 4"/>
          <p:cNvSpPr txBox="1">
            <a:spLocks noChangeArrowheads="1"/>
          </p:cNvSpPr>
          <p:nvPr/>
        </p:nvSpPr>
        <p:spPr bwMode="auto">
          <a:xfrm>
            <a:off x="84138" y="5105400"/>
            <a:ext cx="746125" cy="369888"/>
          </a:xfrm>
          <a:prstGeom prst="rect">
            <a:avLst/>
          </a:prstGeom>
          <a:noFill/>
          <a:ln w="9525">
            <a:noFill/>
            <a:miter lim="800000"/>
            <a:headEnd/>
            <a:tailEnd/>
          </a:ln>
        </p:spPr>
        <p:txBody>
          <a:bodyPr wrap="none">
            <a:spAutoFit/>
          </a:bodyPr>
          <a:lstStyle/>
          <a:p>
            <a:r>
              <a:rPr lang="en-US">
                <a:solidFill>
                  <a:srgbClr val="FF0000"/>
                </a:solidFill>
              </a:rPr>
              <a:t>IUPAC</a:t>
            </a:r>
          </a:p>
        </p:txBody>
      </p:sp>
      <p:sp>
        <p:nvSpPr>
          <p:cNvPr id="6" name="TextBox 5"/>
          <p:cNvSpPr txBox="1">
            <a:spLocks noChangeArrowheads="1"/>
          </p:cNvSpPr>
          <p:nvPr/>
        </p:nvSpPr>
        <p:spPr bwMode="auto">
          <a:xfrm>
            <a:off x="633413" y="5562600"/>
            <a:ext cx="2209800" cy="369888"/>
          </a:xfrm>
          <a:prstGeom prst="rect">
            <a:avLst/>
          </a:prstGeom>
          <a:noFill/>
          <a:ln w="9525">
            <a:noFill/>
            <a:miter lim="800000"/>
            <a:headEnd/>
            <a:tailEnd/>
          </a:ln>
        </p:spPr>
        <p:txBody>
          <a:bodyPr>
            <a:spAutoFit/>
          </a:bodyPr>
          <a:lstStyle/>
          <a:p>
            <a:r>
              <a:rPr lang="en-US"/>
              <a:t>Methoxymethane</a:t>
            </a:r>
          </a:p>
        </p:txBody>
      </p:sp>
      <p:sp>
        <p:nvSpPr>
          <p:cNvPr id="7" name="TextBox 6"/>
          <p:cNvSpPr txBox="1">
            <a:spLocks noChangeArrowheads="1"/>
          </p:cNvSpPr>
          <p:nvPr/>
        </p:nvSpPr>
        <p:spPr bwMode="auto">
          <a:xfrm>
            <a:off x="2252663" y="5180013"/>
            <a:ext cx="2066925" cy="369887"/>
          </a:xfrm>
          <a:prstGeom prst="rect">
            <a:avLst/>
          </a:prstGeom>
          <a:noFill/>
          <a:ln w="9525">
            <a:noFill/>
            <a:miter lim="800000"/>
            <a:headEnd/>
            <a:tailEnd/>
          </a:ln>
        </p:spPr>
        <p:txBody>
          <a:bodyPr wrap="none">
            <a:spAutoFit/>
          </a:bodyPr>
          <a:lstStyle/>
          <a:p>
            <a:r>
              <a:rPr lang="en-US"/>
              <a:t>Methylthiomethane</a:t>
            </a:r>
          </a:p>
        </p:txBody>
      </p:sp>
      <p:sp>
        <p:nvSpPr>
          <p:cNvPr id="8" name="TextBox 7"/>
          <p:cNvSpPr txBox="1">
            <a:spLocks noChangeArrowheads="1"/>
          </p:cNvSpPr>
          <p:nvPr/>
        </p:nvSpPr>
        <p:spPr bwMode="auto">
          <a:xfrm>
            <a:off x="4114800" y="5562600"/>
            <a:ext cx="1881188" cy="369888"/>
          </a:xfrm>
          <a:prstGeom prst="rect">
            <a:avLst/>
          </a:prstGeom>
          <a:noFill/>
          <a:ln w="9525">
            <a:noFill/>
            <a:miter lim="800000"/>
            <a:headEnd/>
            <a:tailEnd/>
          </a:ln>
        </p:spPr>
        <p:txBody>
          <a:bodyPr wrap="none">
            <a:spAutoFit/>
          </a:bodyPr>
          <a:lstStyle/>
          <a:p>
            <a:r>
              <a:rPr lang="en-US"/>
              <a:t>Methylthioethane</a:t>
            </a:r>
          </a:p>
        </p:txBody>
      </p:sp>
      <p:sp>
        <p:nvSpPr>
          <p:cNvPr id="9" name="TextBox 8"/>
          <p:cNvSpPr txBox="1">
            <a:spLocks noChangeArrowheads="1"/>
          </p:cNvSpPr>
          <p:nvPr/>
        </p:nvSpPr>
        <p:spPr bwMode="auto">
          <a:xfrm>
            <a:off x="6324600" y="5180013"/>
            <a:ext cx="2019300" cy="369887"/>
          </a:xfrm>
          <a:prstGeom prst="rect">
            <a:avLst/>
          </a:prstGeom>
          <a:noFill/>
          <a:ln w="9525">
            <a:noFill/>
            <a:miter lim="800000"/>
            <a:headEnd/>
            <a:tailEnd/>
          </a:ln>
        </p:spPr>
        <p:txBody>
          <a:bodyPr wrap="none">
            <a:spAutoFit/>
          </a:bodyPr>
          <a:lstStyle/>
          <a:p>
            <a:r>
              <a:rPr lang="en-US"/>
              <a:t>Methylthiobenzene</a:t>
            </a:r>
          </a:p>
        </p:txBody>
      </p:sp>
      <p:cxnSp>
        <p:nvCxnSpPr>
          <p:cNvPr id="11" name="Straight Connector 10"/>
          <p:cNvCxnSpPr/>
          <p:nvPr/>
        </p:nvCxnSpPr>
        <p:spPr>
          <a:xfrm>
            <a:off x="228600" y="4953000"/>
            <a:ext cx="85344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a:spLocks noChangeArrowheads="1"/>
          </p:cNvSpPr>
          <p:nvPr/>
        </p:nvSpPr>
        <p:spPr bwMode="auto">
          <a:xfrm>
            <a:off x="2252663" y="6305550"/>
            <a:ext cx="4683125" cy="369888"/>
          </a:xfrm>
          <a:prstGeom prst="rect">
            <a:avLst/>
          </a:prstGeom>
          <a:noFill/>
          <a:ln w="9525">
            <a:noFill/>
            <a:miter lim="800000"/>
            <a:headEnd/>
            <a:tailEnd/>
          </a:ln>
        </p:spPr>
        <p:txBody>
          <a:bodyPr wrap="none">
            <a:spAutoFit/>
          </a:bodyPr>
          <a:lstStyle/>
          <a:p>
            <a:r>
              <a:rPr lang="en-US">
                <a:solidFill>
                  <a:srgbClr val="FF0000"/>
                </a:solidFill>
              </a:rPr>
              <a:t>Replace “alkoxy” with “alkylthio” in IUPAC name</a:t>
            </a:r>
          </a:p>
        </p:txBody>
      </p:sp>
      <p:sp>
        <p:nvSpPr>
          <p:cNvPr id="52236" name="TextBox 20"/>
          <p:cNvSpPr txBox="1">
            <a:spLocks noChangeArrowheads="1"/>
          </p:cNvSpPr>
          <p:nvPr/>
        </p:nvSpPr>
        <p:spPr bwMode="auto">
          <a:xfrm>
            <a:off x="84138" y="4540250"/>
            <a:ext cx="1041400" cy="368300"/>
          </a:xfrm>
          <a:prstGeom prst="rect">
            <a:avLst/>
          </a:prstGeom>
          <a:noFill/>
          <a:ln w="9525">
            <a:noFill/>
            <a:miter lim="800000"/>
            <a:headEnd/>
            <a:tailEnd/>
          </a:ln>
        </p:spPr>
        <p:txBody>
          <a:bodyPr wrap="none">
            <a:spAutoFit/>
          </a:bodyPr>
          <a:lstStyle/>
          <a:p>
            <a:r>
              <a:rPr lang="en-US">
                <a:solidFill>
                  <a:srgbClr val="FF0000"/>
                </a:solidFill>
              </a:rPr>
              <a:t>Common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smtClean="0"/>
              <a:t>Sulfur analogs of ethers</a:t>
            </a:r>
          </a:p>
        </p:txBody>
      </p:sp>
      <p:sp>
        <p:nvSpPr>
          <p:cNvPr id="53251" name="Content Placeholder 2"/>
          <p:cNvSpPr>
            <a:spLocks noGrp="1"/>
          </p:cNvSpPr>
          <p:nvPr>
            <p:ph idx="1"/>
          </p:nvPr>
        </p:nvSpPr>
        <p:spPr/>
        <p:txBody>
          <a:bodyPr/>
          <a:lstStyle/>
          <a:p>
            <a:r>
              <a:rPr lang="en-US" sz="2800" smtClean="0"/>
              <a:t>In general, thioethers and thiols are more reactive than their ether and alcohol counterparts.</a:t>
            </a:r>
          </a:p>
          <a:p>
            <a:r>
              <a:rPr lang="en-US" sz="2800" smtClean="0"/>
              <a:t>C-S bonds are weaker than C-O bonds</a:t>
            </a:r>
          </a:p>
          <a:p>
            <a:r>
              <a:rPr lang="en-US" sz="2800" smtClean="0"/>
              <a:t>Functional group isomers are also a possibility for sulfur compounds</a:t>
            </a:r>
          </a:p>
        </p:txBody>
      </p:sp>
      <p:graphicFrame>
        <p:nvGraphicFramePr>
          <p:cNvPr id="53252" name="Object 3"/>
          <p:cNvGraphicFramePr>
            <a:graphicFrameLocks noChangeAspect="1"/>
          </p:cNvGraphicFramePr>
          <p:nvPr/>
        </p:nvGraphicFramePr>
        <p:xfrm>
          <a:off x="1752600" y="4419600"/>
          <a:ext cx="5472113" cy="914400"/>
        </p:xfrm>
        <a:graphic>
          <a:graphicData uri="http://schemas.openxmlformats.org/presentationml/2006/ole">
            <p:oleObj spid="_x0000_s53252" name="MDLDrawObject Class" r:id="rId3" imgW="3705343" imgH="619057" progId="">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895600"/>
            <a:ext cx="8229600" cy="1143000"/>
          </a:xfrm>
        </p:spPr>
        <p:txBody>
          <a:bodyPr/>
          <a:lstStyle/>
          <a:p>
            <a:r>
              <a:rPr lang="en-US" sz="9600" dirty="0" smtClean="0"/>
              <a:t>THANK YOU</a:t>
            </a:r>
            <a:endParaRPr lang="en-US" sz="9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1687</TotalTime>
  <Words>2349</Words>
  <Application>Microsoft Office PowerPoint</Application>
  <PresentationFormat>On-screen Show (4:3)</PresentationFormat>
  <Paragraphs>268</Paragraphs>
  <Slides>52</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Office Theme</vt:lpstr>
      <vt:lpstr>MDLDrawObject Class</vt:lpstr>
      <vt:lpstr>Alcohols, phenols and ethers</vt:lpstr>
      <vt:lpstr>Bonding for oxygen atoms in organic compounds</vt:lpstr>
      <vt:lpstr>Structural characteristics of alcohols</vt:lpstr>
      <vt:lpstr>Structural characteristics of alcohols</vt:lpstr>
      <vt:lpstr>Nomenclature for alcohols</vt:lpstr>
      <vt:lpstr>Nomenclature for alcohols</vt:lpstr>
      <vt:lpstr>Slide 7</vt:lpstr>
      <vt:lpstr>Alcohols with more than one OH group</vt:lpstr>
      <vt:lpstr>Isomerism for alcohols</vt:lpstr>
      <vt:lpstr>Commonly encountered alcohols</vt:lpstr>
      <vt:lpstr>Commonly encountered alcohols</vt:lpstr>
      <vt:lpstr>Commonly encountered alcohols</vt:lpstr>
      <vt:lpstr>Commonly encountered alcohols</vt:lpstr>
      <vt:lpstr>Commonly encountered alcohols</vt:lpstr>
      <vt:lpstr>Commonly encountered alcohols</vt:lpstr>
      <vt:lpstr>Physical properties of alcohols</vt:lpstr>
      <vt:lpstr>Physical properties of alcohols</vt:lpstr>
      <vt:lpstr>Physical properties of alcohols</vt:lpstr>
      <vt:lpstr>Classification of alcohols</vt:lpstr>
      <vt:lpstr>Preparation of alcohols</vt:lpstr>
      <vt:lpstr>Chemical reactions of alcohols</vt:lpstr>
      <vt:lpstr>Chemical reactions of alcohols</vt:lpstr>
      <vt:lpstr>Chemical reactions of alcohols</vt:lpstr>
      <vt:lpstr>Chemical reactions of alcohols</vt:lpstr>
      <vt:lpstr>Chemical reactions of alcohols</vt:lpstr>
      <vt:lpstr>Chemical reactions of alcohols</vt:lpstr>
      <vt:lpstr>Chemical reactions of alcohols</vt:lpstr>
      <vt:lpstr>Chemical reactions of alcohols</vt:lpstr>
      <vt:lpstr>Chemical reactions of alcohols</vt:lpstr>
      <vt:lpstr>Chemical reactions of alcohols</vt:lpstr>
      <vt:lpstr>Chemical reactions of alcohols</vt:lpstr>
      <vt:lpstr>Chemical reactions of alcohols</vt:lpstr>
      <vt:lpstr>Chemical reactions of alcohols</vt:lpstr>
      <vt:lpstr>Structural characteristics of phenols</vt:lpstr>
      <vt:lpstr>Structural characteristics of phenols</vt:lpstr>
      <vt:lpstr>Structural characteristics of phenols</vt:lpstr>
      <vt:lpstr>Physical and chemical properties of phenols</vt:lpstr>
      <vt:lpstr>Physical and chemical properties of phenols</vt:lpstr>
      <vt:lpstr>Occurrence and uses of phenols</vt:lpstr>
      <vt:lpstr>Nomenclature for ethers</vt:lpstr>
      <vt:lpstr>Nomenclature for ethers</vt:lpstr>
      <vt:lpstr>Isomerism in ethers</vt:lpstr>
      <vt:lpstr>Isomerism in ethers</vt:lpstr>
      <vt:lpstr>Physical and chemical properties of ethers</vt:lpstr>
      <vt:lpstr>Physical and chemical properties of ethers</vt:lpstr>
      <vt:lpstr>Cyclic ethers</vt:lpstr>
      <vt:lpstr>Sulfur analogs of alcohols</vt:lpstr>
      <vt:lpstr>Sulfur analogs of alcohols</vt:lpstr>
      <vt:lpstr>Sulfur analogs of alcohols</vt:lpstr>
      <vt:lpstr>Sulfur analogs of ethers</vt:lpstr>
      <vt:lpstr>Sulfur analogs of ethers</vt:lpstr>
      <vt:lpstr>THANK YOU</vt:lpstr>
    </vt:vector>
  </TitlesOfParts>
  <Company>STFX</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Alcohols, phenols and ethers</dc:title>
  <dc:creator>STFX</dc:creator>
  <cp:lastModifiedBy>Tuxboot-111</cp:lastModifiedBy>
  <cp:revision>132</cp:revision>
  <dcterms:created xsi:type="dcterms:W3CDTF">2012-02-02T10:05:16Z</dcterms:created>
  <dcterms:modified xsi:type="dcterms:W3CDTF">2019-09-12T09:26:39Z</dcterms:modified>
</cp:coreProperties>
</file>