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41" r:id="rId2"/>
    <p:sldId id="540" r:id="rId3"/>
    <p:sldId id="541" r:id="rId4"/>
    <p:sldId id="542" r:id="rId5"/>
    <p:sldId id="593" r:id="rId6"/>
    <p:sldId id="543" r:id="rId7"/>
    <p:sldId id="544" r:id="rId8"/>
    <p:sldId id="545" r:id="rId9"/>
    <p:sldId id="546" r:id="rId10"/>
    <p:sldId id="547" r:id="rId11"/>
    <p:sldId id="548" r:id="rId12"/>
    <p:sldId id="549" r:id="rId13"/>
    <p:sldId id="550" r:id="rId14"/>
    <p:sldId id="551" r:id="rId15"/>
    <p:sldId id="594" r:id="rId16"/>
    <p:sldId id="554" r:id="rId17"/>
    <p:sldId id="555" r:id="rId18"/>
    <p:sldId id="556" r:id="rId19"/>
    <p:sldId id="595" r:id="rId20"/>
    <p:sldId id="558" r:id="rId21"/>
    <p:sldId id="55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190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408" autoAdjust="0"/>
  </p:normalViewPr>
  <p:slideViewPr>
    <p:cSldViewPr>
      <p:cViewPr varScale="1">
        <p:scale>
          <a:sx n="65" d="100"/>
          <a:sy n="65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86BDD-F575-4517-97A6-F9692057D17C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10966-F22D-4695-99C7-D966D1645C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5123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A852C-631A-4CC7-829B-3230A32F09FD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2C9DC-63E5-440A-8A7D-8D9A36D98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898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2C9DC-63E5-440A-8A7D-8D9A36D9879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623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aw of pure water is 1.00; the molecules in pure water are loosely ordered and rearrange freely. When solute is added, the aw decreases. As water molecules reorder around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solute, the free rearrangement of the solute-bound water molecules becomes energetically unfavorable. The microbial cells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must then compete with solute for the reduced amount of free water. In general, bacteria are poor competitors for the remaining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free water, but fungi are good competitors.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Figure 36.2 Changes in sealed tin cans as a result of microbial spoilage.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Figure 36.4 The radura, the international symbol for radiation.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Figure 36.5 Fermented foods.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4ECC-8C20-4410-BDD3-09F7F81B9CEB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35FEC-B540-4748-8CBC-DC9DFAAC3899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D888-F42C-487D-B0E5-FA35C59AA3E0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CE55-AD6E-49F3-A22A-393759129C40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12C4-C9C0-47CF-9FF6-D7B7AC8E20C5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6917-C1A0-40FE-86C2-5D74A786CF39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967F-BD53-4D80-9E6B-07F0C90BAEDF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7FD1-7502-4402-90CB-3619CEEB9884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A15D-D1BF-49AF-AC41-83842E0564DE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548F9-D231-4728-B063-891FC81F14BC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50977-809C-42E6-96F9-C3EE34F965F4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8D5C8-24CB-434D-980D-22201F608F6F}" type="datetime1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69B63-D7D3-49D9-985D-E839FCD51A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slisozluk.net/easily-spoiled-nedir-ne-deme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cter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81000" y="5105400"/>
            <a:ext cx="1955800" cy="1955800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bacteria.94120838_std.jpg"/>
          <p:cNvPicPr>
            <a:picLocks noChangeAspect="1"/>
          </p:cNvPicPr>
          <p:nvPr/>
        </p:nvPicPr>
        <p:blipFill>
          <a:blip r:embed="rId4" cstate="print"/>
          <a:srcRect r="23290"/>
          <a:stretch>
            <a:fillRect/>
          </a:stretch>
        </p:blipFill>
        <p:spPr>
          <a:xfrm>
            <a:off x="7772400" y="4495800"/>
            <a:ext cx="1911048" cy="19618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62400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Asst. Prof.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en-US" sz="2400" b="1" smtClean="0">
                <a:solidFill>
                  <a:schemeClr val="accent2">
                    <a:lumMod val="50000"/>
                  </a:schemeClr>
                </a:solidFill>
              </a:rPr>
              <a:t>agarale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kalyani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R.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Picture 3" descr="microbiology (1).jpg"/>
          <p:cNvPicPr>
            <a:picLocks noChangeAspect="1"/>
          </p:cNvPicPr>
          <p:nvPr/>
        </p:nvPicPr>
        <p:blipFill>
          <a:blip r:embed="rId5" cstate="print"/>
          <a:srcRect l="15385"/>
          <a:stretch>
            <a:fillRect/>
          </a:stretch>
        </p:blipFill>
        <p:spPr>
          <a:xfrm>
            <a:off x="1752600" y="4876800"/>
            <a:ext cx="1676400" cy="191928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microbiology.jpg"/>
          <p:cNvPicPr>
            <a:picLocks noChangeAspect="1"/>
          </p:cNvPicPr>
          <p:nvPr/>
        </p:nvPicPr>
        <p:blipFill>
          <a:blip r:embed="rId6" cstate="print"/>
          <a:srcRect l="31731"/>
          <a:stretch>
            <a:fillRect/>
          </a:stretch>
        </p:blipFill>
        <p:spPr>
          <a:xfrm>
            <a:off x="228600" y="4572000"/>
            <a:ext cx="1905000" cy="1981200"/>
          </a:xfrm>
          <a:prstGeom prst="rect">
            <a:avLst/>
          </a:prstGeom>
          <a:ln w="38100" cap="sq">
            <a:solidFill>
              <a:srgbClr val="34190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38200" y="1752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9" name="Picture 8" descr="bacter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4902200"/>
            <a:ext cx="1955800" cy="1955800"/>
          </a:xfrm>
          <a:prstGeom prst="rect">
            <a:avLst/>
          </a:prstGeom>
          <a:ln w="38100" cap="sq">
            <a:solidFill>
              <a:srgbClr val="34190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flu3c.gif"/>
          <p:cNvPicPr>
            <a:picLocks noChangeAspect="1"/>
          </p:cNvPicPr>
          <p:nvPr/>
        </p:nvPicPr>
        <p:blipFill>
          <a:blip r:embed="rId7" cstate="print"/>
          <a:srcRect l="21268"/>
          <a:stretch>
            <a:fillRect/>
          </a:stretch>
        </p:blipFill>
        <p:spPr>
          <a:xfrm>
            <a:off x="5181600" y="4724400"/>
            <a:ext cx="1692532" cy="188632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bacteria.94120838_std.jpg"/>
          <p:cNvPicPr>
            <a:picLocks noChangeAspect="1"/>
          </p:cNvPicPr>
          <p:nvPr/>
        </p:nvPicPr>
        <p:blipFill>
          <a:blip r:embed="rId4" cstate="print"/>
          <a:srcRect r="23290"/>
          <a:stretch>
            <a:fillRect/>
          </a:stretch>
        </p:blipFill>
        <p:spPr>
          <a:xfrm>
            <a:off x="3352800" y="5029200"/>
            <a:ext cx="1911048" cy="1961875"/>
          </a:xfrm>
          <a:prstGeom prst="rect">
            <a:avLst/>
          </a:prstGeom>
          <a:ln w="38100" cap="sq">
            <a:solidFill>
              <a:srgbClr val="34190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371600" y="990600"/>
            <a:ext cx="6629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dirty="0" smtClean="0">
                <a:solidFill>
                  <a:srgbClr val="0C6080"/>
                </a:solidFill>
                <a:latin typeface="Times New Roman" pitchFamily="84" charset="0"/>
              </a:rPr>
              <a:t>Food Preservation and </a:t>
            </a:r>
            <a:r>
              <a:rPr lang="en-US" sz="4000" b="1" dirty="0" err="1" smtClean="0">
                <a:solidFill>
                  <a:srgbClr val="0C6080"/>
                </a:solidFill>
                <a:latin typeface="Times New Roman" pitchFamily="84" charset="0"/>
              </a:rPr>
              <a:t>Foodborne</a:t>
            </a:r>
            <a:r>
              <a:rPr lang="en-US" sz="4000" b="1" dirty="0" smtClean="0">
                <a:solidFill>
                  <a:srgbClr val="0C6080"/>
                </a:solidFill>
                <a:latin typeface="Times New Roman" pitchFamily="84" charset="0"/>
              </a:rPr>
              <a:t> Microbial Diseases</a:t>
            </a:r>
            <a:endParaRPr lang="en-US" sz="4000" b="1" dirty="0">
              <a:solidFill>
                <a:srgbClr val="0C6080"/>
              </a:solidFill>
              <a:latin typeface="Times New Roman" pitchFamily="8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7772400" cy="2692400"/>
          </a:xfrm>
        </p:spPr>
        <p:txBody>
          <a:bodyPr/>
          <a:lstStyle/>
          <a:p>
            <a:r>
              <a:rPr lang="en-US" dirty="0" smtClean="0"/>
              <a:t>1 Microbial Growth and Food Spoilage</a:t>
            </a:r>
          </a:p>
          <a:p>
            <a:r>
              <a:rPr lang="en-US" dirty="0" smtClean="0"/>
              <a:t>2 Food Preservation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" y="393700"/>
            <a:ext cx="89916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Food Preservation and Microbial Growth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89916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 Microbial Growth and Food Spoilage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4225" y="1371600"/>
            <a:ext cx="8359775" cy="5240337"/>
          </a:xfrm>
        </p:spPr>
        <p:txBody>
          <a:bodyPr>
            <a:normAutofit/>
          </a:bodyPr>
          <a:lstStyle/>
          <a:p>
            <a:pPr marL="250825" indent="-250825" defTabSz="1019175">
              <a:lnSpc>
                <a:spcPct val="150000"/>
              </a:lnSpc>
            </a:pPr>
            <a:r>
              <a:rPr lang="en-US" sz="2400" i="1" u="sng" dirty="0" smtClean="0"/>
              <a:t>Food spoilage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000" dirty="0" smtClean="0"/>
              <a:t>Any change in appearance, smell, or taste of a food product that makes it unpalatable to the consumer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000" dirty="0" smtClean="0"/>
              <a:t>Food may still be safe to eat, but is regarded as unacceptable</a:t>
            </a:r>
          </a:p>
          <a:p>
            <a:pPr marL="250825" indent="-250825" defTabSz="1019175">
              <a:lnSpc>
                <a:spcPct val="150000"/>
              </a:lnSpc>
            </a:pPr>
            <a:r>
              <a:rPr lang="en-US" sz="2400" dirty="0" smtClean="0"/>
              <a:t>The chemical composition of a food determines its susceptibility to microbial spoilage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000" i="1" u="sng" dirty="0" smtClean="0"/>
              <a:t>Perishable (</a:t>
            </a:r>
            <a:r>
              <a:rPr lang="en-US" sz="2000" dirty="0" smtClean="0">
                <a:hlinkClick r:id="rId3" tooltip="easily spoiled nedir, ne demek, easily spoiled anlamı - Sesli Sözlük"/>
              </a:rPr>
              <a:t>easily spoiled</a:t>
            </a:r>
            <a:r>
              <a:rPr lang="en-US" sz="2000" dirty="0" smtClean="0"/>
              <a:t>), including many fresh food items;</a:t>
            </a:r>
            <a:endParaRPr lang="en-US" sz="6600" i="1" u="sng" dirty="0" smtClean="0"/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000" i="1" u="sng" dirty="0" err="1" smtClean="0"/>
              <a:t>Semiperishable</a:t>
            </a:r>
            <a:r>
              <a:rPr lang="en-US" sz="2000" i="1" u="sng" dirty="0" smtClean="0"/>
              <a:t>, </a:t>
            </a:r>
            <a:r>
              <a:rPr lang="en-US" sz="2000" dirty="0" smtClean="0"/>
              <a:t>potatoes and nuts</a:t>
            </a:r>
            <a:endParaRPr lang="en-US" sz="2000" i="1" u="sng" dirty="0" smtClean="0"/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000" i="1" u="sng" dirty="0" smtClean="0"/>
              <a:t>Nonperishable, </a:t>
            </a:r>
            <a:r>
              <a:rPr lang="en-US" sz="1800" dirty="0" smtClean="0"/>
              <a:t>flour and sugar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8902700" cy="723900"/>
          </a:xfrm>
        </p:spPr>
        <p:txBody>
          <a:bodyPr>
            <a:noAutofit/>
          </a:bodyPr>
          <a:lstStyle/>
          <a:p>
            <a:r>
              <a:rPr lang="en-US" sz="3600" b="0" dirty="0" smtClean="0"/>
              <a:t>Microbial Growth and Food Spoilage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7525" y="1368425"/>
            <a:ext cx="8397875" cy="5184775"/>
          </a:xfrm>
        </p:spPr>
        <p:txBody>
          <a:bodyPr>
            <a:normAutofit fontScale="70000" lnSpcReduction="20000"/>
          </a:bodyPr>
          <a:lstStyle/>
          <a:p>
            <a:pPr marL="250825" indent="-250825" defTabSz="1019175">
              <a:lnSpc>
                <a:spcPct val="160000"/>
              </a:lnSpc>
            </a:pPr>
            <a:r>
              <a:rPr lang="en-US" dirty="0" smtClean="0"/>
              <a:t>Susceptibility to food spoilage is based in large part on moisture content</a:t>
            </a:r>
          </a:p>
          <a:p>
            <a:pPr marL="827088" lvl="1" indent="-317500" defTabSz="1019175">
              <a:lnSpc>
                <a:spcPct val="160000"/>
              </a:lnSpc>
            </a:pPr>
            <a:r>
              <a:rPr lang="en-US" dirty="0" smtClean="0"/>
              <a:t>Perishable foods have higher moisture content than nonperishable foods</a:t>
            </a:r>
          </a:p>
          <a:p>
            <a:pPr marL="827088" lvl="1" indent="-317500" defTabSz="1019175">
              <a:lnSpc>
                <a:spcPct val="160000"/>
              </a:lnSpc>
            </a:pPr>
            <a:r>
              <a:rPr lang="en-US" dirty="0" smtClean="0">
                <a:solidFill>
                  <a:srgbClr val="FF0000"/>
                </a:solidFill>
              </a:rPr>
              <a:t>Water activity </a:t>
            </a:r>
            <a:r>
              <a:rPr lang="en-US" dirty="0" smtClean="0"/>
              <a:t>is a measure of the availability of water for use in metabolic processes.</a:t>
            </a:r>
          </a:p>
          <a:p>
            <a:pPr marL="250825" indent="-250825" defTabSz="1019175">
              <a:lnSpc>
                <a:spcPct val="160000"/>
              </a:lnSpc>
            </a:pPr>
            <a:r>
              <a:rPr lang="en-US" dirty="0" smtClean="0"/>
              <a:t>Fresh foods are spoiled by both bacteria and fungi</a:t>
            </a:r>
          </a:p>
          <a:p>
            <a:pPr marL="827088" lvl="1" indent="-317500" defTabSz="1019175">
              <a:lnSpc>
                <a:spcPct val="160000"/>
              </a:lnSpc>
            </a:pPr>
            <a:r>
              <a:rPr lang="en-US" dirty="0" smtClean="0"/>
              <a:t>Spoilage organisms are those that can gain access to the food and use the available nutrients</a:t>
            </a:r>
          </a:p>
          <a:p>
            <a:pPr marL="1349375" lvl="2" indent="-254000" defTabSz="1019175">
              <a:lnSpc>
                <a:spcPct val="160000"/>
              </a:lnSpc>
            </a:pPr>
            <a:r>
              <a:rPr lang="en-US" dirty="0" smtClean="0"/>
              <a:t>For example, </a:t>
            </a:r>
            <a:r>
              <a:rPr lang="en-US" i="1" dirty="0" smtClean="0"/>
              <a:t>Escherichia coli</a:t>
            </a:r>
            <a:r>
              <a:rPr lang="en-US" dirty="0" smtClean="0"/>
              <a:t> frequently contaminates meat products because it is found in animals’ digestive tracts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6000" t="16889" r="19000" b="45778"/>
          <a:stretch>
            <a:fillRect/>
          </a:stretch>
        </p:blipFill>
        <p:spPr bwMode="auto">
          <a:xfrm>
            <a:off x="-36286" y="1066800"/>
            <a:ext cx="9180286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8864600" cy="7112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 Microbial Growth and Food Spoilage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371600"/>
            <a:ext cx="7861300" cy="4724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Growth of Microorganisms in Foods</a:t>
            </a:r>
          </a:p>
          <a:p>
            <a:pPr marL="793750" lvl="1">
              <a:lnSpc>
                <a:spcPct val="150000"/>
              </a:lnSpc>
            </a:pPr>
            <a:r>
              <a:rPr lang="en-US" sz="2400" dirty="0" smtClean="0"/>
              <a:t>Microbial growth follows the normal pattern for bacterial growth</a:t>
            </a:r>
          </a:p>
          <a:p>
            <a:pPr marL="793750" lvl="1">
              <a:lnSpc>
                <a:spcPct val="150000"/>
              </a:lnSpc>
            </a:pPr>
            <a:r>
              <a:rPr lang="en-US" sz="2400" dirty="0" smtClean="0"/>
              <a:t>Only during the last few population doublings is food spoilage actually observed</a:t>
            </a:r>
          </a:p>
          <a:p>
            <a:pPr marL="793750" lvl="1">
              <a:lnSpc>
                <a:spcPct val="150000"/>
              </a:lnSpc>
            </a:pPr>
            <a:r>
              <a:rPr lang="en-US" sz="2200" dirty="0" smtClean="0"/>
              <a:t>The rate of growth during the exponential phase depends on the temperature, the nutrient value of the food, and the suitability of other growth conditions.</a:t>
            </a:r>
            <a:endParaRPr lang="en-US" sz="5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Food Preservation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371600"/>
            <a:ext cx="7975600" cy="4570413"/>
          </a:xfrm>
        </p:spPr>
        <p:txBody>
          <a:bodyPr>
            <a:normAutofit lnSpcReduction="10000"/>
          </a:bodyPr>
          <a:lstStyle/>
          <a:p>
            <a:pPr marL="250825" indent="-250825" defTabSz="1019175"/>
            <a:r>
              <a:rPr lang="en-US" smtClean="0"/>
              <a:t>Methods for slowing spoilage and foodborne disease</a:t>
            </a:r>
          </a:p>
          <a:p>
            <a:pPr marL="827088" lvl="1" indent="-317500" defTabSz="1019175"/>
            <a:r>
              <a:rPr lang="en-US" smtClean="0"/>
              <a:t>Cold</a:t>
            </a:r>
          </a:p>
          <a:p>
            <a:pPr marL="827088" lvl="1" indent="-317500" defTabSz="1019175"/>
            <a:r>
              <a:rPr lang="en-US" smtClean="0"/>
              <a:t>Pickling and acidity</a:t>
            </a:r>
          </a:p>
          <a:p>
            <a:pPr marL="827088" lvl="1" indent="-317500" defTabSz="1019175"/>
            <a:r>
              <a:rPr lang="en-US" smtClean="0"/>
              <a:t>Drying and dehydration</a:t>
            </a:r>
          </a:p>
          <a:p>
            <a:pPr marL="827088" lvl="1" indent="-317500" defTabSz="1019175"/>
            <a:r>
              <a:rPr lang="en-US" smtClean="0"/>
              <a:t>Heating</a:t>
            </a:r>
          </a:p>
          <a:p>
            <a:pPr marL="827088" lvl="1" indent="-317500" defTabSz="1019175"/>
            <a:r>
              <a:rPr lang="en-US" smtClean="0"/>
              <a:t>Aseptic food processing</a:t>
            </a:r>
          </a:p>
          <a:p>
            <a:pPr marL="827088" lvl="1" indent="-317500" defTabSz="1019175"/>
            <a:r>
              <a:rPr lang="en-US" smtClean="0"/>
              <a:t>Chemical preservation</a:t>
            </a:r>
          </a:p>
          <a:p>
            <a:pPr marL="827088" lvl="1" indent="-317500" defTabSz="1019175"/>
            <a:r>
              <a:rPr lang="en-US" smtClean="0"/>
              <a:t>Irradiation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 Food Preservation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839200" cy="4038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i="1" u="sng" dirty="0" smtClean="0"/>
              <a:t>Cold</a:t>
            </a:r>
            <a:endParaRPr lang="en-US" sz="2000" dirty="0" smtClean="0"/>
          </a:p>
          <a:p>
            <a:pPr marL="793750" lvl="1">
              <a:lnSpc>
                <a:spcPct val="150000"/>
              </a:lnSpc>
            </a:pPr>
            <a:r>
              <a:rPr lang="en-US" sz="2000" dirty="0" smtClean="0"/>
              <a:t>Slows microbial growth rate and delays spoilage</a:t>
            </a:r>
          </a:p>
          <a:p>
            <a:pPr marL="793750" lvl="1">
              <a:lnSpc>
                <a:spcPct val="150000"/>
              </a:lnSpc>
            </a:pPr>
            <a:r>
              <a:rPr lang="en-US" sz="2000" dirty="0" err="1" smtClean="0"/>
              <a:t>Psychrotolerant</a:t>
            </a:r>
            <a:r>
              <a:rPr lang="en-US" sz="2000" dirty="0" smtClean="0"/>
              <a:t> bacteria can grow at refrigerator temperatures</a:t>
            </a:r>
          </a:p>
          <a:p>
            <a:pPr marL="793750" lvl="1">
              <a:lnSpc>
                <a:spcPct val="150000"/>
              </a:lnSpc>
            </a:pPr>
            <a:r>
              <a:rPr lang="en-US" sz="2000" dirty="0" smtClean="0"/>
              <a:t>Freezing allows for longer storage, but isn’t suitable for all foods</a:t>
            </a:r>
          </a:p>
          <a:p>
            <a:pPr marL="793750" lvl="1">
              <a:lnSpc>
                <a:spcPct val="150000"/>
              </a:lnSpc>
            </a:pPr>
            <a:r>
              <a:rPr lang="en-US" sz="2000" dirty="0" smtClean="0"/>
              <a:t>Freezing and subsequent thawing, however, alter the physical</a:t>
            </a:r>
          </a:p>
          <a:p>
            <a:pPr marL="793750" lvl="1">
              <a:lnSpc>
                <a:spcPct val="150000"/>
              </a:lnSpc>
            </a:pPr>
            <a:r>
              <a:rPr lang="en-US" sz="2000" dirty="0" smtClean="0"/>
              <a:t>structure, taste, and appearance of many foods</a:t>
            </a:r>
          </a:p>
          <a:p>
            <a:pPr marL="1193800" lvl="2">
              <a:lnSpc>
                <a:spcPct val="150000"/>
              </a:lnSpc>
            </a:pPr>
            <a:r>
              <a:rPr lang="en-US" sz="2000" dirty="0" smtClean="0"/>
              <a:t>such as meats and many fruits and vegetables can be frozen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 Food Preservation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371600"/>
            <a:ext cx="8140700" cy="4735513"/>
          </a:xfrm>
        </p:spPr>
        <p:txBody>
          <a:bodyPr>
            <a:normAutofit/>
          </a:bodyPr>
          <a:lstStyle/>
          <a:p>
            <a:pPr marL="250825" indent="-250825" defTabSz="1019175">
              <a:lnSpc>
                <a:spcPct val="150000"/>
              </a:lnSpc>
            </a:pPr>
            <a:r>
              <a:rPr lang="en-US" sz="2400" i="1" u="sng" dirty="0" smtClean="0"/>
              <a:t>Pickling and acidity</a:t>
            </a:r>
            <a:endParaRPr lang="en-US" sz="2400" dirty="0" smtClean="0"/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000" dirty="0" smtClean="0"/>
              <a:t>pH is an important factor in microbial growth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000" dirty="0" smtClean="0"/>
              <a:t>Most foods are neutral or acidic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000" dirty="0" smtClean="0"/>
              <a:t>At pH &lt;5, most spoilage organisms are inhibited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000" dirty="0" smtClean="0"/>
              <a:t>During </a:t>
            </a:r>
            <a:r>
              <a:rPr lang="en-US" sz="2000" i="1" u="sng" dirty="0" smtClean="0"/>
              <a:t>pickling</a:t>
            </a:r>
            <a:r>
              <a:rPr lang="en-US" sz="2000" dirty="0" smtClean="0"/>
              <a:t> process, acetic acid is added to a solution with sugar or salt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100" dirty="0" smtClean="0"/>
              <a:t>decrease water availability and further inhibit microbial growth.</a:t>
            </a:r>
          </a:p>
          <a:p>
            <a:pPr marL="1336675" lvl="2" indent="-254000" defTabSz="1019175">
              <a:lnSpc>
                <a:spcPct val="150000"/>
              </a:lnSpc>
            </a:pPr>
            <a:r>
              <a:rPr lang="en-US" sz="1800" dirty="0" smtClean="0"/>
              <a:t>Pickled foods include pickles, fish, peppers, and fruits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 Food Preservation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638675"/>
          </a:xfrm>
        </p:spPr>
        <p:txBody>
          <a:bodyPr>
            <a:normAutofit fontScale="85000" lnSpcReduction="20000"/>
          </a:bodyPr>
          <a:lstStyle/>
          <a:p>
            <a:pPr marL="250825" indent="-250825" defTabSz="1019175">
              <a:lnSpc>
                <a:spcPct val="150000"/>
              </a:lnSpc>
            </a:pPr>
            <a:r>
              <a:rPr lang="en-US" i="1" u="sng" dirty="0" smtClean="0"/>
              <a:t>Drying and dehydration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dirty="0" smtClean="0"/>
              <a:t>Moisture content (</a:t>
            </a:r>
            <a:r>
              <a:rPr lang="en-US" i="1" u="sng" dirty="0" smtClean="0"/>
              <a:t>water activity</a:t>
            </a:r>
            <a:r>
              <a:rPr lang="en-US" dirty="0" smtClean="0"/>
              <a:t>) is critical for microbial metabolic processes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dirty="0" smtClean="0"/>
              <a:t>Sugar and salt reduce the availability of water for microbial growth (in effect, dehydrating it)</a:t>
            </a:r>
          </a:p>
          <a:p>
            <a:pPr marL="1336675" lvl="2" indent="-254000" defTabSz="1019175">
              <a:lnSpc>
                <a:spcPct val="150000"/>
              </a:lnSpc>
            </a:pPr>
            <a:r>
              <a:rPr lang="en-US" dirty="0" smtClean="0"/>
              <a:t>Examples: jams, jellies,  dried meats, fish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i="1" u="sng" dirty="0" err="1" smtClean="0"/>
              <a:t>Lyophilization</a:t>
            </a:r>
            <a:r>
              <a:rPr lang="en-US" dirty="0" smtClean="0"/>
              <a:t> (freeze-drying) is the physical removal of frozen water under vacuum</a:t>
            </a:r>
          </a:p>
          <a:p>
            <a:pPr marL="1336675" lvl="2" indent="-254000" defTabSz="1019175">
              <a:lnSpc>
                <a:spcPct val="150000"/>
              </a:lnSpc>
            </a:pPr>
            <a:r>
              <a:rPr lang="en-US" dirty="0" smtClean="0"/>
              <a:t>Very expensive, but very effective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Food Preservation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89900" cy="54864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i="1" u="sng" dirty="0" smtClean="0"/>
              <a:t>Heating</a:t>
            </a:r>
            <a:endParaRPr lang="en-US" dirty="0" smtClean="0"/>
          </a:p>
          <a:p>
            <a:pPr marL="793750" lvl="1">
              <a:lnSpc>
                <a:spcPct val="150000"/>
              </a:lnSpc>
            </a:pPr>
            <a:r>
              <a:rPr lang="en-US" dirty="0" smtClean="0"/>
              <a:t>Used to reduce the bacterial load </a:t>
            </a:r>
            <a:br>
              <a:rPr lang="en-US" dirty="0" smtClean="0"/>
            </a:br>
            <a:r>
              <a:rPr lang="en-US" dirty="0" smtClean="0"/>
              <a:t>(i.e., pasteurization) of a product (milk, fruit juices, and beer) or to actually sterilize it (i.e., canning)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In theory, canning should sterilize the food product, but this requires processing at the correct temperature for the correct length of time. </a:t>
            </a:r>
          </a:p>
          <a:p>
            <a:pPr lvl="1">
              <a:lnSpc>
                <a:spcPct val="170000"/>
              </a:lnSpc>
            </a:pPr>
            <a:r>
              <a:rPr lang="en-US" dirty="0" smtClean="0"/>
              <a:t>However, when properly sealed and heated, most canned food should remain stable and unspoiled indefinitely at any temperature.</a:t>
            </a:r>
          </a:p>
          <a:p>
            <a:pPr marL="793750" lvl="1">
              <a:lnSpc>
                <a:spcPct val="150000"/>
              </a:lnSpc>
            </a:pPr>
            <a:r>
              <a:rPr lang="en-US" dirty="0" smtClean="0"/>
              <a:t>Canning isn’t always 100% effective (Figure 36.2)</a:t>
            </a:r>
          </a:p>
          <a:p>
            <a:pPr marL="1320800" lvl="2">
              <a:lnSpc>
                <a:spcPct val="150000"/>
              </a:lnSpc>
            </a:pPr>
            <a:r>
              <a:rPr lang="en-US" dirty="0" smtClean="0"/>
              <a:t>Failure results in swollen cans (DO NOT EAT!)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0"/>
            <a:ext cx="1981200" cy="304800"/>
          </a:xfrm>
          <a:noFill/>
        </p:spPr>
        <p:txBody>
          <a:bodyPr/>
          <a:lstStyle/>
          <a:p>
            <a:r>
              <a:rPr lang="en-US" sz="1400" smtClean="0">
                <a:solidFill>
                  <a:schemeClr val="accent2"/>
                </a:solidFill>
              </a:rPr>
              <a:t>Figure 36.2</a:t>
            </a:r>
          </a:p>
        </p:txBody>
      </p:sp>
      <p:pic>
        <p:nvPicPr>
          <p:cNvPr id="13315" name="Picture 3" descr="figure_36_02_unlabeled"/>
          <p:cNvPicPr>
            <a:picLocks noChangeAspect="1" noChangeArrowheads="1"/>
          </p:cNvPicPr>
          <p:nvPr/>
        </p:nvPicPr>
        <p:blipFill>
          <a:blip r:embed="rId3" cstate="print"/>
          <a:srcRect b="3625"/>
          <a:stretch>
            <a:fillRect/>
          </a:stretch>
        </p:blipFill>
        <p:spPr bwMode="auto">
          <a:xfrm>
            <a:off x="304800" y="457200"/>
            <a:ext cx="854868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Date Placeholder 3"/>
          <p:cNvSpPr>
            <a:spLocks/>
          </p:cNvSpPr>
          <p:nvPr/>
        </p:nvSpPr>
        <p:spPr bwMode="auto">
          <a:xfrm>
            <a:off x="152400" y="6604000"/>
            <a:ext cx="2286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1200">
                <a:latin typeface="Times New Roman" pitchFamily="84" charset="0"/>
                <a:cs typeface="Times New Roman" pitchFamily="84" charset="0"/>
              </a:rPr>
              <a:t>© 2012 Pearson Education, Inc.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029200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Changes in sealed tin cans as a result of microbial spoilage. </a:t>
            </a:r>
            <a:r>
              <a:rPr lang="en-US" i="1" dirty="0" smtClean="0"/>
              <a:t>(a) A normal can.</a:t>
            </a:r>
          </a:p>
          <a:p>
            <a:r>
              <a:rPr lang="en-US" dirty="0" smtClean="0"/>
              <a:t>The top of the can is pulled in slightly due to the negative pressure (vacuum) inside. </a:t>
            </a:r>
            <a:r>
              <a:rPr lang="en-US" i="1" dirty="0" smtClean="0"/>
              <a:t>(b) Swelling </a:t>
            </a:r>
            <a:r>
              <a:rPr lang="en-US" dirty="0" smtClean="0"/>
              <a:t>resulting from minimal gas production. The top of the can bulges slightly. </a:t>
            </a:r>
            <a:r>
              <a:rPr lang="en-US" i="1" dirty="0" smtClean="0"/>
              <a:t>(c) Severe swelling due </a:t>
            </a:r>
            <a:r>
              <a:rPr lang="en-US" dirty="0" smtClean="0"/>
              <a:t>to extensive gas production. </a:t>
            </a:r>
            <a:r>
              <a:rPr lang="en-US" i="1" dirty="0" smtClean="0"/>
              <a:t>(d) The can shown </a:t>
            </a:r>
            <a:r>
              <a:rPr lang="en-US" dirty="0" smtClean="0"/>
              <a:t>in part c was dropped, and the gas pressure resulted in a violent explosion, tearing the lid apart.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 Food Preservation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938" y="1371600"/>
            <a:ext cx="8247062" cy="4668838"/>
          </a:xfrm>
        </p:spPr>
        <p:txBody>
          <a:bodyPr>
            <a:normAutofit/>
          </a:bodyPr>
          <a:lstStyle/>
          <a:p>
            <a:pPr marL="250825" indent="-250825" defTabSz="1019175">
              <a:lnSpc>
                <a:spcPct val="150000"/>
              </a:lnSpc>
            </a:pPr>
            <a:r>
              <a:rPr lang="en-US" sz="2800" i="1" u="sng" dirty="0" smtClean="0"/>
              <a:t>Aseptic food processing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400" dirty="0" smtClean="0"/>
              <a:t>Several foods are now processed and packaged aseptically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400" dirty="0" smtClean="0"/>
              <a:t>This food can be stored on shelves for months or longer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400" dirty="0" smtClean="0"/>
              <a:t>Involves flash heating and packing in sterile containers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2400" dirty="0" smtClean="0"/>
              <a:t>Examples: juice boxes and milk substitutes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 Food Preservation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113" y="1371600"/>
            <a:ext cx="8229600" cy="5037138"/>
          </a:xfrm>
        </p:spPr>
        <p:txBody>
          <a:bodyPr/>
          <a:lstStyle/>
          <a:p>
            <a:pPr marL="250825" indent="-250825" defTabSz="1019175"/>
            <a:r>
              <a:rPr lang="en-US" i="1" u="sng" smtClean="0"/>
              <a:t>Chemical preservation</a:t>
            </a:r>
            <a:endParaRPr lang="en-US" smtClean="0"/>
          </a:p>
          <a:p>
            <a:pPr marL="827088" lvl="1" indent="-317500" defTabSz="1019175"/>
            <a:r>
              <a:rPr lang="en-US" smtClean="0"/>
              <a:t>Over 3,000 compounds are used as food additives</a:t>
            </a:r>
          </a:p>
          <a:p>
            <a:pPr marL="827088" lvl="1" indent="-317500" defTabSz="1019175"/>
            <a:r>
              <a:rPr lang="en-US" smtClean="0"/>
              <a:t>A small number of these are used to control microbial growth</a:t>
            </a:r>
          </a:p>
          <a:p>
            <a:pPr marL="1336675" lvl="2" indent="-254000" defTabSz="1019175"/>
            <a:r>
              <a:rPr lang="en-US" smtClean="0"/>
              <a:t>Examples: sodium propionate, sodium benzoate, nitrites</a:t>
            </a:r>
          </a:p>
          <a:p>
            <a:pPr marL="1336675" lvl="2" indent="-254000" defTabSz="1019175"/>
            <a:r>
              <a:rPr lang="en-US" smtClean="0"/>
              <a:t>Some, such as nitrates, are controversial because studies show they may be harmful to human health</a:t>
            </a:r>
          </a:p>
          <a:p>
            <a:pPr marL="827088" lvl="1" indent="-317500" defTabSz="1019175"/>
            <a:r>
              <a:rPr lang="en-US" smtClean="0"/>
              <a:t>Significantly extends shelf life of finished foods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4000" t="53333" r="18000" b="12000"/>
          <a:stretch>
            <a:fillRect/>
          </a:stretch>
        </p:blipFill>
        <p:spPr bwMode="auto">
          <a:xfrm>
            <a:off x="914400" y="685800"/>
            <a:ext cx="7010400" cy="488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Food Preservation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4127500" cy="4724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i="1" u="sng" dirty="0" smtClean="0"/>
              <a:t>Irradiation</a:t>
            </a:r>
            <a:endParaRPr lang="en-US" sz="2400" dirty="0" smtClean="0"/>
          </a:p>
          <a:p>
            <a:pPr marL="806450" lvl="1">
              <a:lnSpc>
                <a:spcPct val="150000"/>
              </a:lnSpc>
            </a:pPr>
            <a:r>
              <a:rPr lang="en-US" sz="2000" dirty="0" smtClean="0"/>
              <a:t>Food is irradiated with ionizing radiation to reduce bacterial, fungal, and insect contamination</a:t>
            </a:r>
          </a:p>
          <a:p>
            <a:pPr marL="806450" lvl="1">
              <a:lnSpc>
                <a:spcPct val="150000"/>
              </a:lnSpc>
            </a:pPr>
            <a:r>
              <a:rPr lang="en-US" sz="2000" dirty="0" smtClean="0"/>
              <a:t>Uses gamma or beta radiation, or X-rays</a:t>
            </a:r>
          </a:p>
          <a:p>
            <a:pPr marL="806450" lvl="1">
              <a:lnSpc>
                <a:spcPct val="150000"/>
              </a:lnSpc>
            </a:pPr>
            <a:r>
              <a:rPr lang="en-US" sz="2000" dirty="0" smtClean="0"/>
              <a:t>Irradiated foods must be labeled </a:t>
            </a:r>
          </a:p>
          <a:p>
            <a:pPr marL="806450" lvl="1">
              <a:lnSpc>
                <a:spcPct val="150000"/>
              </a:lnSpc>
            </a:pPr>
            <a:endParaRPr lang="en-US" sz="2000" dirty="0" smtClean="0"/>
          </a:p>
          <a:p>
            <a:pPr marL="806450" lvl="1">
              <a:lnSpc>
                <a:spcPct val="150000"/>
              </a:lnSpc>
            </a:pPr>
            <a:endParaRPr lang="en-US" sz="18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32000" t="36444" r="35000" b="10222"/>
          <a:stretch>
            <a:fillRect/>
          </a:stretch>
        </p:blipFill>
        <p:spPr bwMode="auto">
          <a:xfrm>
            <a:off x="4114800" y="1447800"/>
            <a:ext cx="5029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igure_36_04_unlabeled"/>
          <p:cNvPicPr>
            <a:picLocks noChangeAspect="1" noChangeArrowheads="1"/>
          </p:cNvPicPr>
          <p:nvPr/>
        </p:nvPicPr>
        <p:blipFill>
          <a:blip r:embed="rId3" cstate="print"/>
          <a:srcRect b="2701"/>
          <a:stretch>
            <a:fillRect/>
          </a:stretch>
        </p:blipFill>
        <p:spPr bwMode="auto">
          <a:xfrm>
            <a:off x="2133600" y="304800"/>
            <a:ext cx="5041900" cy="5026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" y="0"/>
            <a:ext cx="1981200" cy="304800"/>
          </a:xfrm>
          <a:noFill/>
        </p:spPr>
        <p:txBody>
          <a:bodyPr/>
          <a:lstStyle/>
          <a:p>
            <a:r>
              <a:rPr lang="en-US" sz="1400" smtClean="0">
                <a:solidFill>
                  <a:schemeClr val="accent2"/>
                </a:solidFill>
              </a:rPr>
              <a:t>Figure 36.4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5562600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radura</a:t>
            </a:r>
            <a:r>
              <a:rPr lang="en-US" dirty="0" smtClean="0"/>
              <a:t>, the international symbol for radiation. Packaging of foods treated with radiation must be labeled with the </a:t>
            </a:r>
            <a:r>
              <a:rPr lang="en-US" dirty="0" err="1" smtClean="0"/>
              <a:t>radura</a:t>
            </a:r>
            <a:r>
              <a:rPr lang="en-US" dirty="0" smtClean="0"/>
              <a:t>, the international symbol for radiation, as well as the statement “treated by irradiation” or “treated with radiation.”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87630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 Fermented Foods and Mushrooms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371600"/>
            <a:ext cx="8394700" cy="4953000"/>
          </a:xfrm>
        </p:spPr>
        <p:txBody>
          <a:bodyPr>
            <a:normAutofit/>
          </a:bodyPr>
          <a:lstStyle/>
          <a:p>
            <a:pPr marL="250825" indent="-250825" defTabSz="1019175">
              <a:lnSpc>
                <a:spcPct val="150000"/>
              </a:lnSpc>
            </a:pPr>
            <a:r>
              <a:rPr lang="en-US" sz="2000" dirty="0" smtClean="0"/>
              <a:t>Many common foods are preserved, produced, or enhanced by the actions of microbes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1800" dirty="0" smtClean="0"/>
              <a:t>Fermentation is the anaerobic catabolism of organic compounds (generally carbohydrates)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1800" dirty="0" smtClean="0"/>
              <a:t>Important bacteria in the fermented food industry are lactic acid bacteria, </a:t>
            </a:r>
            <a:r>
              <a:rPr lang="en-US" sz="1800" dirty="0" err="1" smtClean="0"/>
              <a:t>propionic</a:t>
            </a:r>
            <a:r>
              <a:rPr lang="en-US" sz="1800" dirty="0" smtClean="0"/>
              <a:t> acid bacteria, and acetic acid bacteria</a:t>
            </a:r>
          </a:p>
          <a:p>
            <a:pPr marL="827088" lvl="1" indent="-317500" defTabSz="1019175">
              <a:lnSpc>
                <a:spcPct val="150000"/>
              </a:lnSpc>
            </a:pPr>
            <a:r>
              <a:rPr lang="en-US" sz="1800" dirty="0" smtClean="0"/>
              <a:t>Products of fermentation include yeast bread, cheese, yogurt, buttermilk, sausage, sauerkraut, and soy sauce (Figure 36.5)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9B63-D7D3-49D9-985D-E839FCD51A84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9000" t="15111" r="45000" b="14667"/>
          <a:stretch>
            <a:fillRect/>
          </a:stretch>
        </p:blipFill>
        <p:spPr bwMode="auto">
          <a:xfrm>
            <a:off x="2438400" y="0"/>
            <a:ext cx="4413813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393700"/>
            <a:ext cx="8839200" cy="7239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 Fermented Foods and Mushrooms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371600"/>
            <a:ext cx="8166100" cy="4876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Dairy Products</a:t>
            </a:r>
          </a:p>
          <a:p>
            <a:pPr marL="793750" lvl="1">
              <a:lnSpc>
                <a:spcPct val="150000"/>
              </a:lnSpc>
            </a:pPr>
            <a:r>
              <a:rPr lang="en-US" sz="2400" dirty="0" smtClean="0"/>
              <a:t>Include cheese, yogurt, buttermilk, and sour cream</a:t>
            </a:r>
          </a:p>
          <a:p>
            <a:pPr marL="793750" lvl="1">
              <a:lnSpc>
                <a:spcPct val="150000"/>
              </a:lnSpc>
            </a:pPr>
            <a:r>
              <a:rPr lang="en-US" sz="2400" dirty="0" smtClean="0"/>
              <a:t>Lactic acid bacteria are added to the milk and the fermentation proceeds for a certain time period </a:t>
            </a:r>
          </a:p>
          <a:p>
            <a:pPr marL="793750" lvl="1">
              <a:lnSpc>
                <a:spcPct val="150000"/>
              </a:lnSpc>
            </a:pPr>
            <a:r>
              <a:rPr lang="en-US" sz="2400" dirty="0" smtClean="0"/>
              <a:t>Some products require a second fermentation</a:t>
            </a:r>
          </a:p>
          <a:p>
            <a:pPr marL="1193800" lvl="2">
              <a:lnSpc>
                <a:spcPct val="150000"/>
              </a:lnSpc>
            </a:pPr>
            <a:r>
              <a:rPr lang="en-US" sz="2000" dirty="0" smtClean="0"/>
              <a:t>The secondary fermentation </a:t>
            </a:r>
            <a:r>
              <a:rPr lang="en-US" sz="2000" dirty="0" err="1" smtClean="0"/>
              <a:t>catabolizes</a:t>
            </a:r>
            <a:r>
              <a:rPr lang="en-US" sz="2000" dirty="0" smtClean="0"/>
              <a:t> lactic acid to </a:t>
            </a:r>
            <a:r>
              <a:rPr lang="en-US" sz="2000" dirty="0" err="1" smtClean="0"/>
              <a:t>propionic</a:t>
            </a:r>
            <a:r>
              <a:rPr lang="en-US" sz="2000" dirty="0" smtClean="0"/>
              <a:t> acid, acetic acid, and CO2. The CO2 produces the large holes that characterize</a:t>
            </a:r>
          </a:p>
          <a:p>
            <a:pPr marL="1193800" lvl="2">
              <a:lnSpc>
                <a:spcPct val="150000"/>
              </a:lnSpc>
            </a:pPr>
            <a:r>
              <a:rPr lang="en-US" sz="2000" dirty="0" smtClean="0"/>
              <a:t>Swiss-style cheeses.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figure_36_05_unlabeled"/>
          <p:cNvPicPr>
            <a:picLocks noChangeAspect="1" noChangeArrowheads="1"/>
          </p:cNvPicPr>
          <p:nvPr/>
        </p:nvPicPr>
        <p:blipFill>
          <a:blip r:embed="rId3" cstate="print"/>
          <a:srcRect b="4257"/>
          <a:stretch>
            <a:fillRect/>
          </a:stretch>
        </p:blipFill>
        <p:spPr bwMode="auto">
          <a:xfrm>
            <a:off x="990600" y="457200"/>
            <a:ext cx="7054850" cy="399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Date Placeholder 3"/>
          <p:cNvSpPr>
            <a:spLocks/>
          </p:cNvSpPr>
          <p:nvPr/>
        </p:nvSpPr>
        <p:spPr bwMode="auto">
          <a:xfrm>
            <a:off x="152400" y="6604000"/>
            <a:ext cx="2286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1200">
                <a:latin typeface="Times New Roman" pitchFamily="84" charset="0"/>
                <a:cs typeface="Times New Roman" pitchFamily="84" charset="0"/>
              </a:rPr>
              <a:t>© 2012 Pearson Education, Inc.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4724400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Fermented foods. </a:t>
            </a:r>
            <a:r>
              <a:rPr lang="en-US" dirty="0" smtClean="0"/>
              <a:t>Bread, sausage meats, cheeses, many dairy products, and fermented and pickled vegetables are food products that are produced or enhanced by fermentation reactions catalyzed by microorganisms.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12898</TotalTime>
  <Words>1050</Words>
  <Application>Microsoft Office PowerPoint</Application>
  <PresentationFormat>On-screen Show (4:3)</PresentationFormat>
  <Paragraphs>114</Paragraphs>
  <Slides>21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Food Preservation and Microbial Growth</vt:lpstr>
      <vt:lpstr> Microbial Growth and Food Spoilage</vt:lpstr>
      <vt:lpstr>Microbial Growth and Food Spoilage</vt:lpstr>
      <vt:lpstr>Slide 5</vt:lpstr>
      <vt:lpstr> Microbial Growth and Food Spoilage</vt:lpstr>
      <vt:lpstr>Food Preservation</vt:lpstr>
      <vt:lpstr> Food Preservation</vt:lpstr>
      <vt:lpstr> Food Preservation</vt:lpstr>
      <vt:lpstr> Food Preservation</vt:lpstr>
      <vt:lpstr>Food Preservation</vt:lpstr>
      <vt:lpstr>Figure 36.2</vt:lpstr>
      <vt:lpstr> Food Preservation</vt:lpstr>
      <vt:lpstr> Food Preservation</vt:lpstr>
      <vt:lpstr>Slide 15</vt:lpstr>
      <vt:lpstr>Food Preservation</vt:lpstr>
      <vt:lpstr>Figure 36.4</vt:lpstr>
      <vt:lpstr> Fermented Foods and Mushrooms</vt:lpstr>
      <vt:lpstr>Slide 19</vt:lpstr>
      <vt:lpstr> Fermented Foods and Mushrooms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fakcesme</dc:creator>
  <cp:lastModifiedBy>shiv121</cp:lastModifiedBy>
  <cp:revision>449</cp:revision>
  <dcterms:created xsi:type="dcterms:W3CDTF">2012-09-11T07:43:19Z</dcterms:created>
  <dcterms:modified xsi:type="dcterms:W3CDTF">2019-09-09T10:51:27Z</dcterms:modified>
</cp:coreProperties>
</file>