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3" r:id="rId2"/>
    <p:sldId id="257" r:id="rId3"/>
    <p:sldId id="258" r:id="rId4"/>
    <p:sldId id="259" r:id="rId5"/>
    <p:sldId id="260" r:id="rId6"/>
    <p:sldId id="263" r:id="rId7"/>
    <p:sldId id="264" r:id="rId8"/>
    <p:sldId id="265" r:id="rId9"/>
    <p:sldId id="266" r:id="rId10"/>
    <p:sldId id="268" r:id="rId11"/>
    <p:sldId id="269" r:id="rId12"/>
    <p:sldId id="270" r:id="rId13"/>
    <p:sldId id="271" r:id="rId14"/>
    <p:sldId id="272"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61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17" name="Footer Placeholder 16"/>
          <p:cNvSpPr>
            <a:spLocks noGrp="1"/>
          </p:cNvSpPr>
          <p:nvPr>
            <p:ph type="ftr" sz="quarter" idx="11"/>
          </p:nvPr>
        </p:nvSpPr>
        <p:spPr/>
        <p:txBody>
          <a:bodyPr/>
          <a:lstStyle/>
          <a:p>
            <a:endParaRPr lang="en-IN" dirty="0"/>
          </a:p>
        </p:txBody>
      </p:sp>
      <p:sp>
        <p:nvSpPr>
          <p:cNvPr id="29" name="Slide Number Placeholder 28"/>
          <p:cNvSpPr>
            <a:spLocks noGrp="1"/>
          </p:cNvSpPr>
          <p:nvPr>
            <p:ph type="sldNum" sz="quarter" idx="12"/>
          </p:nvPr>
        </p:nvSpPr>
        <p:spPr/>
        <p:txBody>
          <a:bodyPr/>
          <a:lstStyle/>
          <a:p>
            <a:fld id="{26BEDED2-7CEC-41DF-92C7-3F6AC49AE001}" type="slidenum">
              <a:rPr lang="en-IN" smtClean="0"/>
              <a:pPr/>
              <a:t>‹#›</a:t>
            </a:fld>
            <a:endParaRPr lang="en-IN"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a:xfrm>
            <a:off x="7924800" y="6416675"/>
            <a:ext cx="762000" cy="365125"/>
          </a:xfrm>
        </p:spPr>
        <p:txBody>
          <a:bodyPr/>
          <a:lstStyle/>
          <a:p>
            <a:fld id="{26BEDED2-7CEC-41DF-92C7-3F6AC49AE001}"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D725A4E-0910-42E3-B63E-344DC8A7805E}" type="datetimeFigureOut">
              <a:rPr lang="en-US" smtClean="0"/>
              <a:pPr/>
              <a:t>9/12/2019</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6BEDED2-7CEC-41DF-92C7-3F6AC49AE001}"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D725A4E-0910-42E3-B63E-344DC8A7805E}" type="datetimeFigureOut">
              <a:rPr lang="en-US" smtClean="0"/>
              <a:pPr/>
              <a:t>9/12/2019</a:t>
            </a:fld>
            <a:endParaRPr lang="en-IN"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IN"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6BEDED2-7CEC-41DF-92C7-3F6AC49AE001}" type="slidenum">
              <a:rPr lang="en-IN" smtClean="0"/>
              <a:pPr/>
              <a:t>‹#›</a:t>
            </a:fld>
            <a:endParaRPr lang="en-IN"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p:spPr>
        <p:txBody>
          <a:bodyPr/>
          <a:lstStyle/>
          <a:p>
            <a:r>
              <a:rPr lang="en-US" dirty="0" smtClean="0">
                <a:solidFill>
                  <a:schemeClr val="accent1">
                    <a:lumMod val="10000"/>
                  </a:schemeClr>
                </a:solidFill>
              </a:rPr>
              <a:t>Optimization algorithm</a:t>
            </a:r>
            <a:endParaRPr lang="en-US" dirty="0">
              <a:solidFill>
                <a:schemeClr val="accent1">
                  <a:lumMod val="10000"/>
                </a:schemeClr>
              </a:solidFill>
            </a:endParaRPr>
          </a:p>
        </p:txBody>
      </p:sp>
      <p:sp>
        <p:nvSpPr>
          <p:cNvPr id="3" name="Content Placeholder 2"/>
          <p:cNvSpPr>
            <a:spLocks noGrp="1"/>
          </p:cNvSpPr>
          <p:nvPr>
            <p:ph idx="1"/>
          </p:nvPr>
        </p:nvSpPr>
        <p:spPr>
          <a:xfrm>
            <a:off x="457200" y="1752600"/>
            <a:ext cx="8229600" cy="4556760"/>
          </a:xfrm>
        </p:spPr>
        <p:txBody>
          <a:bodyPr>
            <a:normAutofit/>
          </a:bodyPr>
          <a:lstStyle/>
          <a:p>
            <a:pPr algn="ctr">
              <a:buNone/>
            </a:pPr>
            <a:endParaRPr lang="en-US" sz="4800" b="1" dirty="0" smtClean="0">
              <a:solidFill>
                <a:schemeClr val="accent1">
                  <a:lumMod val="10000"/>
                </a:schemeClr>
              </a:solidFill>
            </a:endParaRPr>
          </a:p>
          <a:p>
            <a:pPr algn="ctr">
              <a:buNone/>
            </a:pPr>
            <a:r>
              <a:rPr lang="en-US" sz="4800" b="1" dirty="0" smtClean="0">
                <a:solidFill>
                  <a:schemeClr val="accent1">
                    <a:lumMod val="10000"/>
                  </a:schemeClr>
                </a:solidFill>
              </a:rPr>
              <a:t>Sequencing models</a:t>
            </a:r>
            <a:endParaRPr lang="en-US" sz="4800" b="1" dirty="0">
              <a:solidFill>
                <a:schemeClr val="accent1">
                  <a:lumMod val="1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i="1" dirty="0" smtClean="0">
                <a:solidFill>
                  <a:schemeClr val="bg2">
                    <a:lumMod val="25000"/>
                  </a:schemeClr>
                </a:solidFill>
                <a:effectLst>
                  <a:outerShdw blurRad="38100" dist="38100" dir="2700000" algn="tl">
                    <a:srgbClr val="000000">
                      <a:alpha val="43137"/>
                    </a:srgbClr>
                  </a:outerShdw>
                </a:effectLst>
                <a:latin typeface="Algerian" pitchFamily="82" charset="0"/>
              </a:rPr>
              <a:t>INTRODUCTION</a:t>
            </a:r>
            <a:endParaRPr lang="en-IN" sz="5400" b="1" i="1" dirty="0">
              <a:solidFill>
                <a:schemeClr val="bg2">
                  <a:lumMod val="25000"/>
                </a:schemeClr>
              </a:solidFill>
              <a:effectLst>
                <a:outerShdw blurRad="38100" dist="38100" dir="2700000" algn="tl">
                  <a:srgbClr val="000000">
                    <a:alpha val="43137"/>
                  </a:srgbClr>
                </a:outerShdw>
              </a:effectLst>
              <a:latin typeface="Algerian" pitchFamily="82" charset="0"/>
            </a:endParaRPr>
          </a:p>
        </p:txBody>
      </p:sp>
      <p:sp>
        <p:nvSpPr>
          <p:cNvPr id="3" name="Content Placeholder 2"/>
          <p:cNvSpPr>
            <a:spLocks noGrp="1"/>
          </p:cNvSpPr>
          <p:nvPr>
            <p:ph idx="1"/>
          </p:nvPr>
        </p:nvSpPr>
        <p:spPr/>
        <p:txBody>
          <a:bodyPr>
            <a:normAutofit fontScale="92500"/>
          </a:bodyPr>
          <a:lstStyle/>
          <a:p>
            <a:r>
              <a:rPr lang="en-US" dirty="0" smtClean="0"/>
              <a:t>A sequence is the order in which the jobs are processed. Sequence problems arise when we are concerned with situations where there is a choice in which a number of tasks can be performed. A sequencing problem could involve:</a:t>
            </a:r>
          </a:p>
          <a:p>
            <a:r>
              <a:rPr lang="en-US" dirty="0" smtClean="0"/>
              <a:t>Jobs in a manufacturing plant.</a:t>
            </a:r>
          </a:p>
          <a:p>
            <a:r>
              <a:rPr lang="en-US" dirty="0" smtClean="0"/>
              <a:t>Aircraft waiting for landing and clearance.</a:t>
            </a:r>
          </a:p>
          <a:p>
            <a:r>
              <a:rPr lang="en-US" dirty="0" smtClean="0"/>
              <a:t>Maintenance scheduling in a factory.</a:t>
            </a:r>
          </a:p>
          <a:p>
            <a:r>
              <a:rPr lang="en-US" dirty="0" smtClean="0"/>
              <a:t>Programmes to be run on a computer.</a:t>
            </a:r>
          </a:p>
          <a:p>
            <a:r>
              <a:rPr lang="en-US" dirty="0" smtClean="0"/>
              <a:t>Customers in a bank &amp; so-on.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i="1" dirty="0" smtClean="0">
                <a:solidFill>
                  <a:schemeClr val="bg2">
                    <a:lumMod val="25000"/>
                  </a:schemeClr>
                </a:solidFill>
                <a:latin typeface="Algerian" pitchFamily="82" charset="0"/>
              </a:rPr>
              <a:t>Terms used</a:t>
            </a:r>
            <a:endParaRPr lang="en-IN" sz="4800" b="1" i="1" dirty="0">
              <a:solidFill>
                <a:schemeClr val="bg2">
                  <a:lumMod val="25000"/>
                </a:schemeClr>
              </a:solidFill>
              <a:latin typeface="Algerian" pitchFamily="82" charset="0"/>
            </a:endParaRPr>
          </a:p>
        </p:txBody>
      </p:sp>
      <p:sp>
        <p:nvSpPr>
          <p:cNvPr id="3" name="Content Placeholder 2"/>
          <p:cNvSpPr>
            <a:spLocks noGrp="1"/>
          </p:cNvSpPr>
          <p:nvPr>
            <p:ph idx="1"/>
          </p:nvPr>
        </p:nvSpPr>
        <p:spPr/>
        <p:txBody>
          <a:bodyPr>
            <a:normAutofit fontScale="92500" lnSpcReduction="20000"/>
          </a:bodyPr>
          <a:lstStyle/>
          <a:p>
            <a:r>
              <a:rPr lang="en-US" sz="3800" b="1" i="1" dirty="0" smtClean="0">
                <a:solidFill>
                  <a:srgbClr val="002060"/>
                </a:solidFill>
                <a:latin typeface="Baskerville Old Face" pitchFamily="18" charset="0"/>
              </a:rPr>
              <a:t>Job :</a:t>
            </a:r>
            <a:r>
              <a:rPr lang="en-US" dirty="0" smtClean="0"/>
              <a:t>     the jobs or items or customers or orders are the primary stimulus for sequencing. There should be a certain number of jobs say ‘n’ to be processed or sequenced.</a:t>
            </a:r>
          </a:p>
          <a:p>
            <a:r>
              <a:rPr lang="en-US" sz="3800" b="1" i="1" dirty="0" smtClean="0">
                <a:solidFill>
                  <a:srgbClr val="002060"/>
                </a:solidFill>
                <a:latin typeface="Baskerville Old Face" pitchFamily="18" charset="0"/>
              </a:rPr>
              <a:t>Number of Machines</a:t>
            </a:r>
            <a:r>
              <a:rPr lang="en-US" dirty="0"/>
              <a:t> </a:t>
            </a:r>
            <a:r>
              <a:rPr lang="en-US" dirty="0" smtClean="0"/>
              <a:t>  :    A machine is characterized by a certain processing capability or facilities through which a job must pass before it is completed in the shop. It may not be necessarily a mechanical device. Even human being assigned jobs may be taken as machines. There must be certain number of machines say ‘k’ to be used for processing the jobs. </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619148"/>
          </a:xfrm>
        </p:spPr>
        <p:txBody>
          <a:bodyPr>
            <a:normAutofit fontScale="90000"/>
          </a:bodyPr>
          <a:lstStyle/>
          <a:p>
            <a:r>
              <a:rPr lang="en-IN" dirty="0" smtClean="0">
                <a:solidFill>
                  <a:schemeClr val="bg2">
                    <a:lumMod val="25000"/>
                  </a:schemeClr>
                </a:solidFill>
              </a:rPr>
              <a:t>Continue...</a:t>
            </a:r>
            <a:endParaRPr lang="en-IN" dirty="0">
              <a:solidFill>
                <a:schemeClr val="bg2">
                  <a:lumMod val="25000"/>
                </a:schemeClr>
              </a:solidFill>
            </a:endParaRPr>
          </a:p>
        </p:txBody>
      </p:sp>
      <p:sp>
        <p:nvSpPr>
          <p:cNvPr id="3" name="Content Placeholder 2"/>
          <p:cNvSpPr>
            <a:spLocks noGrp="1"/>
          </p:cNvSpPr>
          <p:nvPr>
            <p:ph idx="1"/>
          </p:nvPr>
        </p:nvSpPr>
        <p:spPr>
          <a:xfrm>
            <a:off x="214282" y="571480"/>
            <a:ext cx="8715436" cy="6072230"/>
          </a:xfrm>
        </p:spPr>
        <p:txBody>
          <a:bodyPr>
            <a:normAutofit lnSpcReduction="10000"/>
          </a:bodyPr>
          <a:lstStyle/>
          <a:p>
            <a:r>
              <a:rPr lang="en-US" sz="3500" b="1" i="1" dirty="0" smtClean="0">
                <a:solidFill>
                  <a:srgbClr val="002060"/>
                </a:solidFill>
                <a:latin typeface="Baskerville Old Face" pitchFamily="18" charset="0"/>
              </a:rPr>
              <a:t>Processing Time </a:t>
            </a:r>
            <a:r>
              <a:rPr lang="en-US" dirty="0" smtClean="0"/>
              <a:t>: Every operation requires certain time at each of machine. If the time is certain then the determination of schedule is easy. When the processing times are uncertain then the schedule is complex.</a:t>
            </a:r>
          </a:p>
          <a:p>
            <a:r>
              <a:rPr lang="en-US" sz="3500" b="1" i="1" dirty="0" smtClean="0">
                <a:solidFill>
                  <a:srgbClr val="002060"/>
                </a:solidFill>
                <a:latin typeface="Baskerville Old Face" pitchFamily="18" charset="0"/>
              </a:rPr>
              <a:t>Total Elapsed Time </a:t>
            </a:r>
            <a:r>
              <a:rPr lang="en-US" dirty="0" smtClean="0"/>
              <a:t>: It is the time between starting the first job and completing the last one.</a:t>
            </a:r>
          </a:p>
          <a:p>
            <a:r>
              <a:rPr lang="en-US" sz="3500" b="1" i="1" dirty="0" smtClean="0">
                <a:solidFill>
                  <a:srgbClr val="002060"/>
                </a:solidFill>
                <a:latin typeface="Baskerville Old Face" pitchFamily="18" charset="0"/>
              </a:rPr>
              <a:t>Idle time </a:t>
            </a:r>
            <a:r>
              <a:rPr lang="en-US" dirty="0" smtClean="0"/>
              <a:t>: it is the time the machine remains idle during the total elapsed time.</a:t>
            </a:r>
          </a:p>
          <a:p>
            <a:r>
              <a:rPr lang="en-US" sz="3500" b="1" i="1" dirty="0" smtClean="0">
                <a:solidFill>
                  <a:srgbClr val="002060"/>
                </a:solidFill>
                <a:latin typeface="Baskerville Old Face" pitchFamily="18" charset="0"/>
              </a:rPr>
              <a:t>Technological order </a:t>
            </a:r>
            <a:r>
              <a:rPr lang="en-US" dirty="0" smtClean="0"/>
              <a:t>: different jobs may have different technological order. It refers to the order in which various machines are required for completing the jobs e.g.</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7429520" y="3357562"/>
            <a:ext cx="1428728" cy="7143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FINISH</a:t>
            </a:r>
            <a:endParaRPr lang="en-IN" sz="2400" dirty="0">
              <a:solidFill>
                <a:schemeClr val="tx1"/>
              </a:solidFill>
            </a:endParaRPr>
          </a:p>
        </p:txBody>
      </p:sp>
      <p:sp>
        <p:nvSpPr>
          <p:cNvPr id="27" name="Rectangle 26"/>
          <p:cNvSpPr/>
          <p:nvPr/>
        </p:nvSpPr>
        <p:spPr>
          <a:xfrm>
            <a:off x="0" y="928670"/>
            <a:ext cx="1428728" cy="7143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START</a:t>
            </a:r>
            <a:endParaRPr lang="en-IN" sz="2400" dirty="0">
              <a:solidFill>
                <a:schemeClr val="tx1"/>
              </a:solidFill>
            </a:endParaRPr>
          </a:p>
        </p:txBody>
      </p:sp>
      <p:sp>
        <p:nvSpPr>
          <p:cNvPr id="2" name="Title 1"/>
          <p:cNvSpPr>
            <a:spLocks noGrp="1"/>
          </p:cNvSpPr>
          <p:nvPr>
            <p:ph type="title"/>
          </p:nvPr>
        </p:nvSpPr>
        <p:spPr>
          <a:xfrm>
            <a:off x="285720" y="5286388"/>
            <a:ext cx="8586790" cy="1214446"/>
          </a:xfrm>
        </p:spPr>
        <p:txBody>
          <a:bodyPr>
            <a:normAutofit fontScale="90000"/>
          </a:bodyPr>
          <a:lstStyle/>
          <a:p>
            <a:r>
              <a:rPr lang="en-US" dirty="0" smtClean="0"/>
              <a:t>Where M1, M2, M3, M4 are machines.</a:t>
            </a:r>
            <a:endParaRPr lang="en-IN" dirty="0"/>
          </a:p>
        </p:txBody>
      </p:sp>
      <p:sp>
        <p:nvSpPr>
          <p:cNvPr id="8" name="Rectangle 7"/>
          <p:cNvSpPr/>
          <p:nvPr/>
        </p:nvSpPr>
        <p:spPr>
          <a:xfrm>
            <a:off x="2000232" y="4000504"/>
            <a:ext cx="1500198" cy="121444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p:cNvSpPr/>
          <p:nvPr/>
        </p:nvSpPr>
        <p:spPr>
          <a:xfrm>
            <a:off x="4071934" y="1428736"/>
            <a:ext cx="1500198" cy="121444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Flowchart: Connector 9"/>
          <p:cNvSpPr/>
          <p:nvPr/>
        </p:nvSpPr>
        <p:spPr>
          <a:xfrm>
            <a:off x="2500298" y="4286256"/>
            <a:ext cx="500066" cy="500066"/>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Flowchart: Connector 10"/>
          <p:cNvSpPr/>
          <p:nvPr/>
        </p:nvSpPr>
        <p:spPr>
          <a:xfrm>
            <a:off x="4500562" y="1714488"/>
            <a:ext cx="500066" cy="500066"/>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Oval 12"/>
          <p:cNvSpPr/>
          <p:nvPr/>
        </p:nvSpPr>
        <p:spPr>
          <a:xfrm>
            <a:off x="285720" y="1643050"/>
            <a:ext cx="1357322" cy="135732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Oval 13"/>
          <p:cNvSpPr/>
          <p:nvPr/>
        </p:nvSpPr>
        <p:spPr>
          <a:xfrm>
            <a:off x="6072198" y="3214686"/>
            <a:ext cx="1357322" cy="135732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Flowchart: Connector 14"/>
          <p:cNvSpPr/>
          <p:nvPr/>
        </p:nvSpPr>
        <p:spPr>
          <a:xfrm>
            <a:off x="6500826" y="3643314"/>
            <a:ext cx="500066" cy="500066"/>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Flowchart: Connector 15"/>
          <p:cNvSpPr/>
          <p:nvPr/>
        </p:nvSpPr>
        <p:spPr>
          <a:xfrm>
            <a:off x="714348" y="2071678"/>
            <a:ext cx="500066" cy="500066"/>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p:cNvCxnSpPr>
            <a:stCxn id="13" idx="6"/>
            <a:endCxn id="8" idx="0"/>
          </p:cNvCxnSpPr>
          <p:nvPr/>
        </p:nvCxnSpPr>
        <p:spPr>
          <a:xfrm>
            <a:off x="1643042" y="2321711"/>
            <a:ext cx="1107289" cy="16787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9" idx="1"/>
          </p:cNvCxnSpPr>
          <p:nvPr/>
        </p:nvCxnSpPr>
        <p:spPr>
          <a:xfrm rot="5400000" flipH="1" flipV="1">
            <a:off x="2589596" y="2518166"/>
            <a:ext cx="1964545" cy="10001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endCxn id="14" idx="0"/>
          </p:cNvCxnSpPr>
          <p:nvPr/>
        </p:nvCxnSpPr>
        <p:spPr>
          <a:xfrm rot="16200000" flipH="1">
            <a:off x="5554272" y="2018099"/>
            <a:ext cx="1214446" cy="11787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0" y="1500174"/>
            <a:ext cx="135729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429520" y="3929066"/>
            <a:ext cx="135729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6500826" y="4643446"/>
            <a:ext cx="642942" cy="500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M4</a:t>
            </a:r>
            <a:endParaRPr lang="en-IN" sz="2400" dirty="0">
              <a:solidFill>
                <a:schemeClr val="tx1"/>
              </a:solidFill>
            </a:endParaRPr>
          </a:p>
        </p:txBody>
      </p:sp>
      <p:sp>
        <p:nvSpPr>
          <p:cNvPr id="29" name="Rectangle 28"/>
          <p:cNvSpPr/>
          <p:nvPr/>
        </p:nvSpPr>
        <p:spPr>
          <a:xfrm>
            <a:off x="3714744" y="4286256"/>
            <a:ext cx="642942"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M2</a:t>
            </a:r>
            <a:endParaRPr lang="en-IN" sz="2400" dirty="0">
              <a:solidFill>
                <a:schemeClr val="tx1"/>
              </a:solidFill>
            </a:endParaRPr>
          </a:p>
        </p:txBody>
      </p:sp>
      <p:sp>
        <p:nvSpPr>
          <p:cNvPr id="30" name="Rectangle 29"/>
          <p:cNvSpPr/>
          <p:nvPr/>
        </p:nvSpPr>
        <p:spPr>
          <a:xfrm>
            <a:off x="4357686" y="785794"/>
            <a:ext cx="642942"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M3</a:t>
            </a:r>
            <a:endParaRPr lang="en-IN" sz="2400" dirty="0">
              <a:solidFill>
                <a:schemeClr val="tx1"/>
              </a:solidFill>
            </a:endParaRPr>
          </a:p>
        </p:txBody>
      </p:sp>
      <p:sp>
        <p:nvSpPr>
          <p:cNvPr id="32" name="Rectangle 31"/>
          <p:cNvSpPr/>
          <p:nvPr/>
        </p:nvSpPr>
        <p:spPr>
          <a:xfrm>
            <a:off x="571472" y="3143248"/>
            <a:ext cx="642942"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M1</a:t>
            </a:r>
            <a:endParaRPr lang="en-IN" sz="2400"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0"/>
            <a:ext cx="8401080" cy="1417638"/>
          </a:xfrm>
        </p:spPr>
        <p:txBody>
          <a:bodyPr>
            <a:noAutofit/>
          </a:bodyPr>
          <a:lstStyle/>
          <a:p>
            <a:r>
              <a:rPr lang="en-US" b="1" i="1" dirty="0" smtClean="0">
                <a:solidFill>
                  <a:schemeClr val="bg1"/>
                </a:solidFill>
                <a:latin typeface="Algerian" pitchFamily="82" charset="0"/>
              </a:rPr>
              <a:t>Types</a:t>
            </a:r>
            <a:r>
              <a:rPr lang="en-US" b="1" i="1" dirty="0" smtClean="0">
                <a:solidFill>
                  <a:schemeClr val="bg2">
                    <a:lumMod val="25000"/>
                  </a:schemeClr>
                </a:solidFill>
                <a:latin typeface="Algerian" pitchFamily="82" charset="0"/>
              </a:rPr>
              <a:t> of sequencing problems</a:t>
            </a:r>
            <a:endParaRPr lang="en-IN" b="1" i="1" dirty="0">
              <a:solidFill>
                <a:schemeClr val="bg2">
                  <a:lumMod val="25000"/>
                </a:schemeClr>
              </a:solidFill>
              <a:latin typeface="Algerian" pitchFamily="82" charset="0"/>
            </a:endParaRPr>
          </a:p>
        </p:txBody>
      </p:sp>
      <p:sp>
        <p:nvSpPr>
          <p:cNvPr id="3" name="Content Placeholder 2"/>
          <p:cNvSpPr>
            <a:spLocks noGrp="1"/>
          </p:cNvSpPr>
          <p:nvPr>
            <p:ph idx="1"/>
          </p:nvPr>
        </p:nvSpPr>
        <p:spPr/>
        <p:txBody>
          <a:bodyPr>
            <a:normAutofit/>
          </a:bodyPr>
          <a:lstStyle/>
          <a:p>
            <a:pPr>
              <a:buNone/>
            </a:pPr>
            <a:r>
              <a:rPr lang="en-US" dirty="0" smtClean="0"/>
              <a:t>There can be many types of sequencing problems which are as follows:</a:t>
            </a:r>
          </a:p>
          <a:p>
            <a:r>
              <a:rPr lang="en-US" dirty="0" smtClean="0"/>
              <a:t>Problem with ‘n’ jobs through one machine.</a:t>
            </a:r>
          </a:p>
          <a:p>
            <a:r>
              <a:rPr lang="en-US" dirty="0" smtClean="0"/>
              <a:t>Problem with ‘n’ jobs through two machines.</a:t>
            </a:r>
          </a:p>
          <a:p>
            <a:r>
              <a:rPr lang="en-US" dirty="0" smtClean="0"/>
              <a:t>Problem with ‘n’ jobs through three machines.</a:t>
            </a:r>
          </a:p>
          <a:p>
            <a:r>
              <a:rPr lang="en-US" dirty="0" smtClean="0"/>
              <a:t>Here the objective is to find out the optimum sequence of the jobs to be processed and starting and finishing time of various jobs through all the machines.</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74638"/>
            <a:ext cx="8643998" cy="1011222"/>
          </a:xfrm>
        </p:spPr>
        <p:txBody>
          <a:bodyPr>
            <a:normAutofit fontScale="90000"/>
          </a:bodyPr>
          <a:lstStyle/>
          <a:p>
            <a:r>
              <a:rPr lang="en-US" b="1" i="1" dirty="0" smtClean="0">
                <a:solidFill>
                  <a:schemeClr val="bg1"/>
                </a:solidFill>
                <a:latin typeface="Algerian" pitchFamily="82" charset="0"/>
              </a:rPr>
              <a:t>Processing ‘n’ jobs through two machines</a:t>
            </a:r>
            <a:endParaRPr lang="en-IN" b="1" i="1" dirty="0">
              <a:solidFill>
                <a:schemeClr val="bg1"/>
              </a:solidFill>
              <a:latin typeface="Algerian" pitchFamily="82" charset="0"/>
            </a:endParaRPr>
          </a:p>
        </p:txBody>
      </p:sp>
      <p:sp>
        <p:nvSpPr>
          <p:cNvPr id="3" name="Content Placeholder 2"/>
          <p:cNvSpPr>
            <a:spLocks noGrp="1"/>
          </p:cNvSpPr>
          <p:nvPr>
            <p:ph idx="1"/>
          </p:nvPr>
        </p:nvSpPr>
        <p:spPr>
          <a:xfrm>
            <a:off x="285720" y="1500174"/>
            <a:ext cx="8643998" cy="5072098"/>
          </a:xfrm>
        </p:spPr>
        <p:txBody>
          <a:bodyPr>
            <a:normAutofit/>
          </a:bodyPr>
          <a:lstStyle/>
          <a:p>
            <a:r>
              <a:rPr lang="en-US" dirty="0" smtClean="0"/>
              <a:t>Let there be ‘n’ jobs each of which is to be processed through two machines say A &amp; B, in the order AB. That is each job will go to machine A first and then to B in other words passing off is not allowed. All ‘n’ jobs are to be processed on A without any idle time. On the other hand the machine B is subject to its remaining idle at various stages.</a:t>
            </a:r>
          </a:p>
          <a:p>
            <a:r>
              <a:rPr lang="en-US" dirty="0" smtClean="0"/>
              <a:t>Let A1 A2………….An &amp; B1 B2……..Bn be the expected processing time of n jobs on these two machines.</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0"/>
            <a:ext cx="8229600" cy="380999"/>
          </a:xfrm>
        </p:spPr>
        <p:txBody>
          <a:bodyPr>
            <a:normAutofit fontScale="90000"/>
          </a:bodyPr>
          <a:lstStyle/>
          <a:p>
            <a:r>
              <a:rPr lang="en-IN" dirty="0" smtClean="0">
                <a:solidFill>
                  <a:schemeClr val="bg1"/>
                </a:solidFill>
              </a:rPr>
              <a:t>Continue…</a:t>
            </a:r>
            <a:endParaRPr lang="en-IN" dirty="0">
              <a:solidFill>
                <a:schemeClr val="bg1"/>
              </a:solidFill>
            </a:endParaRPr>
          </a:p>
        </p:txBody>
      </p:sp>
      <p:sp>
        <p:nvSpPr>
          <p:cNvPr id="3" name="Content Placeholder 2"/>
          <p:cNvSpPr>
            <a:spLocks noGrp="1"/>
          </p:cNvSpPr>
          <p:nvPr>
            <p:ph idx="1"/>
          </p:nvPr>
        </p:nvSpPr>
        <p:spPr>
          <a:xfrm>
            <a:off x="214282" y="457200"/>
            <a:ext cx="8715436" cy="6186510"/>
          </a:xfrm>
        </p:spPr>
        <p:txBody>
          <a:bodyPr>
            <a:normAutofit fontScale="92500" lnSpcReduction="20000"/>
          </a:bodyPr>
          <a:lstStyle/>
          <a:p>
            <a:r>
              <a:rPr lang="en-US" sz="3500" b="1" i="1" u="sng" dirty="0" smtClean="0"/>
              <a:t>Step 1. </a:t>
            </a:r>
            <a:r>
              <a:rPr lang="en-US" dirty="0" smtClean="0"/>
              <a:t>Select the smallest processing time occurring in list Ai or Bi, if there is a tie select either of the smallest processing time.</a:t>
            </a:r>
          </a:p>
          <a:p>
            <a:r>
              <a:rPr lang="en-US" sz="3500" b="1" i="1" u="sng" dirty="0" smtClean="0"/>
              <a:t>Step 2. </a:t>
            </a:r>
            <a:r>
              <a:rPr lang="en-US" dirty="0" smtClean="0"/>
              <a:t>If the smallest time is on machine A, then place it at first place if it is for the B machine place the corresponding job at last. Cross off that job.</a:t>
            </a:r>
          </a:p>
          <a:p>
            <a:r>
              <a:rPr lang="en-US" sz="3500" b="1" i="1" u="sng" dirty="0" smtClean="0"/>
              <a:t>Step 3. </a:t>
            </a:r>
            <a:r>
              <a:rPr lang="en-US" dirty="0" smtClean="0"/>
              <a:t>if there is a tie for minimum time on both the machines then select machine A first &amp; machine B last and if there is tie for minimum on machine A (same machine) then select any one of these jobs first and if there is tie for minimum on machine B among and select any of these job in the last.</a:t>
            </a:r>
          </a:p>
          <a:p>
            <a:r>
              <a:rPr lang="en-US" sz="3500" b="1" i="1" u="sng" dirty="0" smtClean="0"/>
              <a:t>Step 4. </a:t>
            </a:r>
            <a:r>
              <a:rPr lang="en-US" dirty="0" smtClean="0"/>
              <a:t>Repeat step 2 &amp; 3 to the reduced set of processing times obtained by deleting the processing time for both the machines corresponding to the jobs already assigned.</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77196" cy="381000"/>
          </a:xfrm>
        </p:spPr>
        <p:txBody>
          <a:bodyPr>
            <a:normAutofit fontScale="90000"/>
          </a:bodyPr>
          <a:lstStyle/>
          <a:p>
            <a:r>
              <a:rPr lang="en-IN" dirty="0" smtClean="0">
                <a:solidFill>
                  <a:schemeClr val="bg1"/>
                </a:solidFill>
              </a:rPr>
              <a:t>Continue...</a:t>
            </a:r>
            <a:endParaRPr lang="en-IN" dirty="0">
              <a:solidFill>
                <a:schemeClr val="bg1"/>
              </a:solidFill>
            </a:endParaRPr>
          </a:p>
        </p:txBody>
      </p:sp>
      <p:sp>
        <p:nvSpPr>
          <p:cNvPr id="3" name="Content Placeholder 2"/>
          <p:cNvSpPr>
            <a:spLocks noGrp="1"/>
          </p:cNvSpPr>
          <p:nvPr>
            <p:ph idx="1"/>
          </p:nvPr>
        </p:nvSpPr>
        <p:spPr>
          <a:xfrm>
            <a:off x="142844" y="428604"/>
            <a:ext cx="8786874" cy="6215106"/>
          </a:xfrm>
        </p:spPr>
        <p:txBody>
          <a:bodyPr>
            <a:normAutofit/>
          </a:bodyPr>
          <a:lstStyle/>
          <a:p>
            <a:r>
              <a:rPr lang="en-US" sz="3600" b="1" i="1" u="sng" dirty="0" smtClean="0"/>
              <a:t>Step 5</a:t>
            </a:r>
            <a:r>
              <a:rPr lang="en-US" dirty="0" smtClean="0"/>
              <a:t>. Continue the process placing the job next to the last and so on till all jobs have been placed and it is called optimum sequence.</a:t>
            </a:r>
          </a:p>
          <a:p>
            <a:r>
              <a:rPr lang="en-US" sz="3600" b="1" i="1" u="sng" dirty="0" smtClean="0"/>
              <a:t>Step 6. </a:t>
            </a:r>
            <a:r>
              <a:rPr lang="en-US" dirty="0" smtClean="0"/>
              <a:t>after finding the optimum sequence we can find the followings</a:t>
            </a:r>
          </a:p>
          <a:p>
            <a:pPr marL="571500" indent="-571500">
              <a:buFont typeface="+mj-lt"/>
              <a:buAutoNum type="romanLcPeriod"/>
            </a:pPr>
            <a:r>
              <a:rPr lang="en-US" dirty="0" smtClean="0"/>
              <a:t>Total elapsed time = Total time between starting the first job of the optimum sequence on machine A and completing the last job on machine B.</a:t>
            </a:r>
          </a:p>
          <a:p>
            <a:pPr marL="571500" indent="-571500">
              <a:buFont typeface="+mj-lt"/>
              <a:buAutoNum type="romanLcPeriod"/>
            </a:pPr>
            <a:r>
              <a:rPr lang="en-US" dirty="0" smtClean="0"/>
              <a:t>Idle time in machine A = Time when the last job in the optimum sequence is completed on Machine B – Time when the last job in the optimum sequence is completed on Machine A.</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290"/>
            <a:ext cx="8715436" cy="3929090"/>
          </a:xfrm>
        </p:spPr>
        <p:txBody>
          <a:bodyPr>
            <a:normAutofit fontScale="90000"/>
          </a:bodyPr>
          <a:lstStyle/>
          <a:p>
            <a:r>
              <a:rPr lang="en-US" sz="5300" b="1" i="1" u="sng" dirty="0" smtClean="0">
                <a:solidFill>
                  <a:srgbClr val="002060"/>
                </a:solidFill>
              </a:rPr>
              <a:t>Ques.: </a:t>
            </a:r>
            <a:r>
              <a:rPr lang="en-US" dirty="0" smtClean="0"/>
              <a:t>In a factory, there are six jobs to process, each of which should go to machines A &amp; B in the order AB. The processing timings in minutes are given, determine the optimal sequencing &amp; total elapsed time.</a:t>
            </a:r>
            <a:endParaRPr lang="en-IN" dirty="0"/>
          </a:p>
        </p:txBody>
      </p:sp>
      <p:graphicFrame>
        <p:nvGraphicFramePr>
          <p:cNvPr id="3" name="Table 2"/>
          <p:cNvGraphicFramePr>
            <a:graphicFrameLocks noGrp="1"/>
          </p:cNvGraphicFramePr>
          <p:nvPr/>
        </p:nvGraphicFramePr>
        <p:xfrm>
          <a:off x="685800" y="4495800"/>
          <a:ext cx="7572428" cy="1188720"/>
        </p:xfrm>
        <a:graphic>
          <a:graphicData uri="http://schemas.openxmlformats.org/drawingml/2006/table">
            <a:tbl>
              <a:tblPr firstRow="1" bandRow="1">
                <a:tableStyleId>{5C22544A-7EE6-4342-B048-85BDC9FD1C3A}</a:tableStyleId>
              </a:tblPr>
              <a:tblGrid>
                <a:gridCol w="1516002"/>
                <a:gridCol w="895820"/>
                <a:gridCol w="925353"/>
                <a:gridCol w="935196"/>
                <a:gridCol w="1102548"/>
                <a:gridCol w="1033638"/>
                <a:gridCol w="1163871"/>
              </a:tblGrid>
              <a:tr h="243840">
                <a:tc>
                  <a:txBody>
                    <a:bodyPr/>
                    <a:lstStyle/>
                    <a:p>
                      <a:r>
                        <a:rPr lang="en-US" sz="2000" b="1" dirty="0" smtClean="0">
                          <a:solidFill>
                            <a:schemeClr val="bg1"/>
                          </a:solidFill>
                          <a:latin typeface="Algerian" pitchFamily="82" charset="0"/>
                        </a:rPr>
                        <a:t>Jobs</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1</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2</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3</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4</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5</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6</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3840">
                <a:tc>
                  <a:txBody>
                    <a:bodyPr/>
                    <a:lstStyle/>
                    <a:p>
                      <a:r>
                        <a:rPr lang="en-US" sz="2000" b="1" dirty="0" smtClean="0">
                          <a:latin typeface="Algerian" pitchFamily="82" charset="0"/>
                        </a:rPr>
                        <a:t>Machine A</a:t>
                      </a:r>
                      <a:endParaRPr lang="en-IN" sz="2000" b="1" dirty="0">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7</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4</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2</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5</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9</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8</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3840">
                <a:tc>
                  <a:txBody>
                    <a:bodyPr/>
                    <a:lstStyle/>
                    <a:p>
                      <a:r>
                        <a:rPr lang="en-US" sz="2000" b="1" dirty="0" smtClean="0">
                          <a:latin typeface="Algerian" pitchFamily="82" charset="0"/>
                        </a:rPr>
                        <a:t>Machine B</a:t>
                      </a:r>
                      <a:endParaRPr lang="en-IN" sz="2000" b="1" dirty="0">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3</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8</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6</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6</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4</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t>1</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381000"/>
          </a:xfrm>
        </p:spPr>
        <p:txBody>
          <a:bodyPr>
            <a:normAutofit fontScale="90000"/>
          </a:bodyPr>
          <a:lstStyle/>
          <a:p>
            <a:r>
              <a:rPr lang="en-IN" dirty="0" smtClean="0">
                <a:solidFill>
                  <a:schemeClr val="bg2">
                    <a:lumMod val="25000"/>
                  </a:schemeClr>
                </a:solidFill>
              </a:rPr>
              <a:t>Continue...</a:t>
            </a:r>
            <a:endParaRPr lang="en-IN" dirty="0">
              <a:solidFill>
                <a:schemeClr val="bg2">
                  <a:lumMod val="25000"/>
                </a:schemeClr>
              </a:solidFill>
            </a:endParaRPr>
          </a:p>
        </p:txBody>
      </p:sp>
      <p:sp>
        <p:nvSpPr>
          <p:cNvPr id="3" name="Content Placeholder 2"/>
          <p:cNvSpPr>
            <a:spLocks noGrp="1"/>
          </p:cNvSpPr>
          <p:nvPr>
            <p:ph idx="1"/>
          </p:nvPr>
        </p:nvSpPr>
        <p:spPr>
          <a:xfrm>
            <a:off x="285720" y="381000"/>
            <a:ext cx="8643998" cy="6262710"/>
          </a:xfrm>
        </p:spPr>
        <p:txBody>
          <a:bodyPr>
            <a:normAutofit/>
          </a:bodyPr>
          <a:lstStyle/>
          <a:p>
            <a:pPr>
              <a:buNone/>
            </a:pPr>
            <a:r>
              <a:rPr lang="en-US" sz="4400" b="1" i="1" u="sng" dirty="0" smtClean="0">
                <a:solidFill>
                  <a:srgbClr val="002060"/>
                </a:solidFill>
              </a:rPr>
              <a:t>Solution</a:t>
            </a:r>
            <a:r>
              <a:rPr lang="en-US" sz="3600" b="1" i="1" u="sng" dirty="0" smtClean="0">
                <a:solidFill>
                  <a:srgbClr val="002060"/>
                </a:solidFill>
              </a:rPr>
              <a:t>: </a:t>
            </a:r>
            <a:r>
              <a:rPr lang="en-US" sz="3600" b="1" i="1" u="sng" dirty="0" smtClean="0"/>
              <a:t>step 1</a:t>
            </a:r>
            <a:r>
              <a:rPr lang="en-US" b="1" i="1" dirty="0" smtClean="0"/>
              <a:t>:the least </a:t>
            </a:r>
            <a:r>
              <a:rPr lang="en-US" dirty="0" smtClean="0"/>
              <a:t>of all the times given in for job 6 in machine B. so perform job 6 in the end. It is last in the sequences. Now delete this job from the given data.</a:t>
            </a:r>
          </a:p>
          <a:p>
            <a:pPr>
              <a:buNone/>
            </a:pPr>
            <a:endParaRPr lang="en-US" dirty="0" smtClean="0"/>
          </a:p>
          <a:p>
            <a:r>
              <a:rPr lang="en-US" sz="3600" b="1" i="1" u="sng" dirty="0" smtClean="0"/>
              <a:t>Step 2: </a:t>
            </a:r>
            <a:r>
              <a:rPr lang="en-US" dirty="0" smtClean="0"/>
              <a:t>Of the remaining timings now the minimum is for job 3 on machine A. so do the job 3 first. Now delete this job 3 also.</a:t>
            </a:r>
          </a:p>
          <a:p>
            <a:pPr>
              <a:buNone/>
            </a:pPr>
            <a:endParaRPr lang="en-US" dirty="0" smtClean="0"/>
          </a:p>
          <a:p>
            <a:r>
              <a:rPr lang="en-US" sz="3600" b="1" i="1" u="sng" dirty="0" smtClean="0"/>
              <a:t>Step 3: </a:t>
            </a:r>
            <a:r>
              <a:rPr lang="en-US" dirty="0" smtClean="0"/>
              <a:t>Now the smallest time is 3 minutes for job first on machine B. thus perform job 1 at the second last before job 6.</a:t>
            </a:r>
          </a:p>
          <a:p>
            <a:endParaRPr lang="en-IN" dirty="0"/>
          </a:p>
        </p:txBody>
      </p:sp>
      <p:graphicFrame>
        <p:nvGraphicFramePr>
          <p:cNvPr id="4" name="Table 3"/>
          <p:cNvGraphicFramePr>
            <a:graphicFrameLocks noGrp="1"/>
          </p:cNvGraphicFramePr>
          <p:nvPr/>
        </p:nvGraphicFramePr>
        <p:xfrm>
          <a:off x="1285852" y="2428868"/>
          <a:ext cx="6072230" cy="428628"/>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992230"/>
              </a:tblGrid>
              <a:tr h="428628">
                <a:tc>
                  <a:txBody>
                    <a:bodyPr/>
                    <a:lstStyle/>
                    <a:p>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6</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5" name="Table 4"/>
          <p:cNvGraphicFramePr>
            <a:graphicFrameLocks noGrp="1"/>
          </p:cNvGraphicFramePr>
          <p:nvPr/>
        </p:nvGraphicFramePr>
        <p:xfrm>
          <a:off x="1071538" y="4429132"/>
          <a:ext cx="6096000" cy="39624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pPr algn="ctr"/>
                      <a:r>
                        <a:rPr lang="en-US" sz="2000" dirty="0" smtClean="0">
                          <a:solidFill>
                            <a:schemeClr val="tx1"/>
                          </a:solidFill>
                        </a:rPr>
                        <a:t>3</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6</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6" name="Table 5"/>
          <p:cNvGraphicFramePr>
            <a:graphicFrameLocks noGrp="1"/>
          </p:cNvGraphicFramePr>
          <p:nvPr/>
        </p:nvGraphicFramePr>
        <p:xfrm>
          <a:off x="1428728" y="6461760"/>
          <a:ext cx="6096000" cy="39624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pPr algn="ctr"/>
                      <a:r>
                        <a:rPr lang="en-US" sz="2000" dirty="0" smtClean="0">
                          <a:solidFill>
                            <a:schemeClr val="tx1"/>
                          </a:solidFill>
                        </a:rPr>
                        <a:t>3</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1</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6</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609600"/>
          </a:xfrm>
        </p:spPr>
        <p:txBody>
          <a:bodyPr>
            <a:normAutofit fontScale="90000"/>
          </a:bodyPr>
          <a:lstStyle/>
          <a:p>
            <a:r>
              <a:rPr lang="en-IN" dirty="0" smtClean="0">
                <a:solidFill>
                  <a:schemeClr val="bg2">
                    <a:lumMod val="25000"/>
                  </a:schemeClr>
                </a:solidFill>
              </a:rPr>
              <a:t>Continue...</a:t>
            </a:r>
            <a:endParaRPr lang="en-IN" dirty="0">
              <a:solidFill>
                <a:schemeClr val="bg2">
                  <a:lumMod val="25000"/>
                </a:schemeClr>
              </a:solidFill>
            </a:endParaRPr>
          </a:p>
        </p:txBody>
      </p:sp>
      <p:sp>
        <p:nvSpPr>
          <p:cNvPr id="3" name="Content Placeholder 2"/>
          <p:cNvSpPr>
            <a:spLocks noGrp="1"/>
          </p:cNvSpPr>
          <p:nvPr>
            <p:ph idx="1"/>
          </p:nvPr>
        </p:nvSpPr>
        <p:spPr>
          <a:xfrm>
            <a:off x="457200" y="357166"/>
            <a:ext cx="8472518" cy="5768997"/>
          </a:xfrm>
        </p:spPr>
        <p:txBody>
          <a:bodyPr/>
          <a:lstStyle/>
          <a:p>
            <a:r>
              <a:rPr lang="en-US" sz="3600" b="1" i="1" u="sng" dirty="0" smtClean="0"/>
              <a:t>Step 4</a:t>
            </a:r>
            <a:r>
              <a:rPr lang="en-US" dirty="0" smtClean="0"/>
              <a:t>: after assigning job 1, we observe that the smallest value of 4 minutes is shared by job 2 on Machine A and job 5 on machine B. so perform job 2 first and job 5 in at the end end, i.e. job 2 after job 3 and job 5 before job 1.</a:t>
            </a:r>
          </a:p>
          <a:p>
            <a:endParaRPr lang="en-US" dirty="0" smtClean="0"/>
          </a:p>
          <a:p>
            <a:r>
              <a:rPr lang="en-US" sz="3600" b="1" i="1" u="sng" dirty="0" smtClean="0"/>
              <a:t>Step 5</a:t>
            </a:r>
            <a:r>
              <a:rPr lang="en-US" dirty="0" smtClean="0"/>
              <a:t>: now the only job remaining is job 4 it shall be assigned the only space left in the sequence. Optimal resultant sequence of jobs is</a:t>
            </a:r>
            <a:endParaRPr lang="en-IN" dirty="0"/>
          </a:p>
        </p:txBody>
      </p:sp>
      <p:graphicFrame>
        <p:nvGraphicFramePr>
          <p:cNvPr id="4" name="Table 3"/>
          <p:cNvGraphicFramePr>
            <a:graphicFrameLocks noGrp="1"/>
          </p:cNvGraphicFramePr>
          <p:nvPr/>
        </p:nvGraphicFramePr>
        <p:xfrm>
          <a:off x="1428728" y="3000372"/>
          <a:ext cx="6096000" cy="39624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pPr algn="ctr"/>
                      <a:r>
                        <a:rPr lang="en-US" sz="2000" dirty="0" smtClean="0">
                          <a:solidFill>
                            <a:schemeClr val="tx1"/>
                          </a:solidFill>
                        </a:rPr>
                        <a:t>3</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2</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5</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1</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6</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5" name="Table 4"/>
          <p:cNvGraphicFramePr>
            <a:graphicFrameLocks noGrp="1"/>
          </p:cNvGraphicFramePr>
          <p:nvPr/>
        </p:nvGraphicFramePr>
        <p:xfrm>
          <a:off x="1428728" y="5214950"/>
          <a:ext cx="6096000" cy="39624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pPr algn="ctr"/>
                      <a:r>
                        <a:rPr lang="en-US" sz="2000" dirty="0" smtClean="0">
                          <a:solidFill>
                            <a:schemeClr val="tx1"/>
                          </a:solidFill>
                        </a:rPr>
                        <a:t>3</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2</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4</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5</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1</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smtClean="0">
                          <a:solidFill>
                            <a:schemeClr val="tx1"/>
                          </a:solidFill>
                        </a:rPr>
                        <a:t>6</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total elapsed time T is obtained as under:</a:t>
            </a:r>
            <a:endParaRPr lang="en-IN" dirty="0"/>
          </a:p>
        </p:txBody>
      </p:sp>
      <p:graphicFrame>
        <p:nvGraphicFramePr>
          <p:cNvPr id="3" name="Table 2"/>
          <p:cNvGraphicFramePr>
            <a:graphicFrameLocks noGrp="1"/>
          </p:cNvGraphicFramePr>
          <p:nvPr>
            <p:extLst>
              <p:ext uri="{D42A27DB-BD31-4B8C-83A1-F6EECF244321}">
                <p14:modId xmlns="" xmlns:p14="http://schemas.microsoft.com/office/powerpoint/2010/main" val="644905300"/>
              </p:ext>
            </p:extLst>
          </p:nvPr>
        </p:nvGraphicFramePr>
        <p:xfrm>
          <a:off x="285718" y="1643050"/>
          <a:ext cx="8644001" cy="4776570"/>
        </p:xfrm>
        <a:graphic>
          <a:graphicData uri="http://schemas.openxmlformats.org/drawingml/2006/table">
            <a:tbl>
              <a:tblPr firstRow="1" bandRow="1">
                <a:tableStyleId>{5C22544A-7EE6-4342-B048-85BDC9FD1C3A}</a:tableStyleId>
              </a:tblPr>
              <a:tblGrid>
                <a:gridCol w="1136895"/>
                <a:gridCol w="1046663"/>
                <a:gridCol w="1046663"/>
                <a:gridCol w="1046663"/>
                <a:gridCol w="1091779"/>
                <a:gridCol w="1091779"/>
                <a:gridCol w="992526"/>
                <a:gridCol w="1191033"/>
              </a:tblGrid>
              <a:tr h="526855">
                <a:tc rowSpan="2">
                  <a:txBody>
                    <a:bodyPr/>
                    <a:lstStyle/>
                    <a:p>
                      <a:r>
                        <a:rPr lang="en-US" sz="2000" b="1" dirty="0" smtClean="0">
                          <a:solidFill>
                            <a:schemeClr val="bg1"/>
                          </a:solidFill>
                          <a:latin typeface="Algerian" pitchFamily="82" charset="0"/>
                        </a:rPr>
                        <a:t>Job Sequence</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b="1" baseline="0"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b="1" baseline="0"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sz="2000" b="1" baseline="0" dirty="0" smtClean="0">
                          <a:solidFill>
                            <a:schemeClr val="bg1"/>
                          </a:solidFill>
                          <a:latin typeface="Algerian" pitchFamily="82" charset="0"/>
                        </a:rPr>
                        <a:t>Machine A</a:t>
                      </a:r>
                      <a:endParaRPr lang="en-IN" sz="2000" b="1" baseline="0"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baseline="0" dirty="0"/>
                    </a:p>
                  </a:txBody>
                  <a:tcPr/>
                </a:tc>
                <a:tc gridSpan="2">
                  <a:txBody>
                    <a:bodyPr/>
                    <a:lstStyle/>
                    <a:p>
                      <a:pPr algn="ctr"/>
                      <a:r>
                        <a:rPr lang="en-US" sz="2000" b="1" dirty="0" smtClean="0">
                          <a:solidFill>
                            <a:schemeClr val="bg1"/>
                          </a:solidFill>
                          <a:latin typeface="Algerian" pitchFamily="82" charset="0"/>
                        </a:rPr>
                        <a:t>Machine B</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dirty="0"/>
                    </a:p>
                  </a:txBody>
                  <a:tcPr/>
                </a:tc>
                <a:tc rowSpan="2">
                  <a:txBody>
                    <a:bodyPr/>
                    <a:lstStyle/>
                    <a:p>
                      <a:r>
                        <a:rPr lang="en-US" sz="2000" b="1" dirty="0" smtClean="0">
                          <a:solidFill>
                            <a:schemeClr val="bg1"/>
                          </a:solidFill>
                          <a:latin typeface="Algerian" pitchFamily="82" charset="0"/>
                        </a:rPr>
                        <a:t>Idle time for machine B</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9015">
                <a:tc vMerge="1">
                  <a:txBody>
                    <a:bodyPr/>
                    <a:lstStyle/>
                    <a:p>
                      <a:endParaRPr lang="en-IN" dirty="0"/>
                    </a:p>
                  </a:txBody>
                  <a:tcPr/>
                </a:tc>
                <a:tc>
                  <a:txBody>
                    <a:bodyPr/>
                    <a:lstStyle/>
                    <a:p>
                      <a:pPr algn="ctr"/>
                      <a:r>
                        <a:rPr lang="en-IN" sz="2000" b="1" dirty="0" smtClean="0">
                          <a:solidFill>
                            <a:schemeClr val="bg1"/>
                          </a:solidFill>
                          <a:latin typeface="Algerian" pitchFamily="82" charset="0"/>
                        </a:rPr>
                        <a:t>MaC </a:t>
                      </a:r>
                      <a:r>
                        <a:rPr lang="en-IN" sz="2000" b="1" baseline="0" dirty="0" smtClean="0">
                          <a:solidFill>
                            <a:schemeClr val="bg1"/>
                          </a:solidFill>
                          <a:latin typeface="Algerian" pitchFamily="82" charset="0"/>
                        </a:rPr>
                        <a:t> a</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bg1"/>
                          </a:solidFill>
                          <a:latin typeface="Algerian" pitchFamily="82" charset="0"/>
                        </a:rPr>
                        <a:t>MAC  B</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IN </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OUT</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IN</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bg1"/>
                          </a:solidFill>
                          <a:latin typeface="Algerian" pitchFamily="82" charset="0"/>
                        </a:rPr>
                        <a:t>OUT</a:t>
                      </a:r>
                      <a:endParaRPr lang="en-IN" sz="2000" b="1" dirty="0">
                        <a:solidFill>
                          <a:schemeClr val="bg1"/>
                        </a:solidFill>
                        <a:latin typeface="Algerian" pitchFamily="8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dirty="0"/>
                    </a:p>
                  </a:txBody>
                  <a:tcPr/>
                </a:tc>
              </a:tr>
              <a:tr h="526855">
                <a:tc>
                  <a:txBody>
                    <a:bodyPr/>
                    <a:lstStyle/>
                    <a:p>
                      <a:pPr algn="ctr"/>
                      <a:r>
                        <a:rPr lang="en-US" sz="2000" b="1" dirty="0" smtClean="0">
                          <a:solidFill>
                            <a:schemeClr val="bg1"/>
                          </a:solidFill>
                        </a:rPr>
                        <a:t>3</a:t>
                      </a:r>
                      <a:endParaRPr lang="en-IN"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0</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8</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6855">
                <a:tc>
                  <a:txBody>
                    <a:bodyPr/>
                    <a:lstStyle/>
                    <a:p>
                      <a:pPr algn="ctr"/>
                      <a:r>
                        <a:rPr lang="en-US" sz="2000" b="1" dirty="0" smtClean="0">
                          <a:solidFill>
                            <a:schemeClr val="bg1"/>
                          </a:solidFill>
                        </a:rPr>
                        <a:t>2</a:t>
                      </a:r>
                      <a:endParaRPr lang="en-IN"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4</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8</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8</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16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6855">
                <a:tc>
                  <a:txBody>
                    <a:bodyPr/>
                    <a:lstStyle/>
                    <a:p>
                      <a:pPr algn="ctr"/>
                      <a:r>
                        <a:rPr lang="en-US" sz="2000" b="1" dirty="0" smtClean="0">
                          <a:solidFill>
                            <a:schemeClr val="bg1"/>
                          </a:solidFill>
                        </a:rPr>
                        <a:t>4</a:t>
                      </a:r>
                      <a:endParaRPr lang="en-IN"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5</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11</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16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6855">
                <a:tc>
                  <a:txBody>
                    <a:bodyPr/>
                    <a:lstStyle/>
                    <a:p>
                      <a:pPr algn="ctr"/>
                      <a:r>
                        <a:rPr lang="en-US" sz="2000" b="1" dirty="0" smtClean="0">
                          <a:solidFill>
                            <a:schemeClr val="bg1"/>
                          </a:solidFill>
                        </a:rPr>
                        <a:t>5</a:t>
                      </a:r>
                      <a:endParaRPr lang="en-IN"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9</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4</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11</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20</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22</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6855">
                <a:tc>
                  <a:txBody>
                    <a:bodyPr/>
                    <a:lstStyle/>
                    <a:p>
                      <a:pPr algn="ctr"/>
                      <a:r>
                        <a:rPr lang="en-US" sz="2000" b="1" dirty="0" smtClean="0">
                          <a:solidFill>
                            <a:schemeClr val="bg1"/>
                          </a:solidFill>
                        </a:rPr>
                        <a:t>1</a:t>
                      </a:r>
                      <a:endParaRPr lang="en-IN"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7</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3</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20</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27</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27</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30</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1</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6855">
                <a:tc>
                  <a:txBody>
                    <a:bodyPr/>
                    <a:lstStyle/>
                    <a:p>
                      <a:pPr algn="ctr"/>
                      <a:r>
                        <a:rPr lang="en-US" sz="2000" b="1" dirty="0" smtClean="0">
                          <a:solidFill>
                            <a:schemeClr val="bg1"/>
                          </a:solidFill>
                        </a:rPr>
                        <a:t>6</a:t>
                      </a:r>
                      <a:endParaRPr lang="en-IN"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8</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b="1" dirty="0" smtClean="0">
                          <a:solidFill>
                            <a:schemeClr val="tx1"/>
                          </a:solidFill>
                        </a:rPr>
                        <a:t>1</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27</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35</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35</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36</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rPr>
                        <a:t>5</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857364"/>
            <a:ext cx="8229600" cy="1714512"/>
          </a:xfrm>
        </p:spPr>
        <p:txBody>
          <a:bodyPr>
            <a:normAutofit fontScale="90000"/>
          </a:bodyPr>
          <a:lstStyle/>
          <a:p>
            <a:r>
              <a:rPr lang="en-US" dirty="0" smtClean="0"/>
              <a:t>Total Idle time for machine A is 1 minute  (36-35)</a:t>
            </a:r>
            <a:br>
              <a:rPr lang="en-US" dirty="0" smtClean="0"/>
            </a:br>
            <a:r>
              <a:rPr lang="en-US" dirty="0" smtClean="0"/>
              <a:t>and for machine B is 2+1+5=8 minutes.</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68962"/>
          </a:xfrm>
        </p:spPr>
        <p:txBody>
          <a:bodyPr>
            <a:normAutofit/>
          </a:bodyPr>
          <a:lstStyle/>
          <a:p>
            <a:r>
              <a:rPr lang="en-US" sz="6600" dirty="0" smtClean="0"/>
              <a:t>Thank you</a:t>
            </a:r>
            <a:endParaRPr lang="en-US" sz="6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Grayscale">
      <a:dk1>
        <a:sysClr val="windowText" lastClr="00808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447</TotalTime>
  <Words>1142</Words>
  <Application>Microsoft Office PowerPoint</Application>
  <PresentationFormat>On-screen Show (4:3)</PresentationFormat>
  <Paragraphs>154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Apex</vt:lpstr>
      <vt:lpstr>Optimization algorithm</vt:lpstr>
      <vt:lpstr>INTRODUCTION</vt:lpstr>
      <vt:lpstr>Terms used</vt:lpstr>
      <vt:lpstr>Continue...</vt:lpstr>
      <vt:lpstr>Where M1, M2, M3, M4 are machines.</vt:lpstr>
      <vt:lpstr>Types of sequencing problems</vt:lpstr>
      <vt:lpstr>Processing ‘n’ jobs through two machines</vt:lpstr>
      <vt:lpstr>Continue…</vt:lpstr>
      <vt:lpstr>Continue...</vt:lpstr>
      <vt:lpstr>Ques.: In a factory, there are six jobs to process, each of which should go to machines A &amp; B in the order AB. The processing timings in minutes are given, determine the optimal sequencing &amp; total elapsed time.</vt:lpstr>
      <vt:lpstr>Continue...</vt:lpstr>
      <vt:lpstr>Continue...</vt:lpstr>
      <vt:lpstr>The total elapsed time T is obtained as under:</vt:lpstr>
      <vt:lpstr>Total Idle time for machine A is 1 minute  (36-35) and for machine B is 2+1+5=8 minutes.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SEQUENCING PROBLEMS</dc:title>
  <dc:creator>dell</dc:creator>
  <cp:lastModifiedBy>Tuxboot-115</cp:lastModifiedBy>
  <cp:revision>54</cp:revision>
  <dcterms:created xsi:type="dcterms:W3CDTF">2012-10-20T15:59:23Z</dcterms:created>
  <dcterms:modified xsi:type="dcterms:W3CDTF">2019-09-12T10:51:25Z</dcterms:modified>
</cp:coreProperties>
</file>