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8" r:id="rId3"/>
    <p:sldId id="268" r:id="rId4"/>
    <p:sldId id="269" r:id="rId5"/>
    <p:sldId id="270" r:id="rId6"/>
    <p:sldId id="271" r:id="rId7"/>
    <p:sldId id="272" r:id="rId8"/>
    <p:sldId id="273" r:id="rId9"/>
    <p:sldId id="274" r:id="rId10"/>
    <p:sldId id="261" r:id="rId11"/>
    <p:sldId id="262" r:id="rId12"/>
    <p:sldId id="263" r:id="rId13"/>
    <p:sldId id="264" r:id="rId14"/>
    <p:sldId id="267" r:id="rId15"/>
    <p:sldId id="27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61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7BF6F7-15C7-4692-B682-8A9670D3F440}" type="datetimeFigureOut">
              <a:rPr lang="en-US" smtClean="0"/>
              <a:pPr/>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7BF6F7-15C7-4692-B682-8A9670D3F440}" type="datetimeFigureOut">
              <a:rPr lang="en-US" smtClean="0"/>
              <a:pPr/>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7BF6F7-15C7-4692-B682-8A9670D3F440}" type="datetimeFigureOut">
              <a:rPr lang="en-US" smtClean="0"/>
              <a:pPr/>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7BF6F7-15C7-4692-B682-8A9670D3F440}" type="datetimeFigureOut">
              <a:rPr lang="en-US" smtClean="0"/>
              <a:pPr/>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7BF6F7-15C7-4692-B682-8A9670D3F440}" type="datetimeFigureOut">
              <a:rPr lang="en-US" smtClean="0"/>
              <a:pPr/>
              <a:t>9/12/2019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7BF6F7-15C7-4692-B682-8A9670D3F440}" type="datetimeFigureOut">
              <a:rPr lang="en-US" smtClean="0"/>
              <a:pPr/>
              <a:t>9/12/2019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7BF6F7-15C7-4692-B682-8A9670D3F440}" type="datetimeFigureOut">
              <a:rPr lang="en-US" smtClean="0"/>
              <a:pPr/>
              <a:t>9/12/2019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7BF6F7-15C7-4692-B682-8A9670D3F440}" type="datetimeFigureOut">
              <a:rPr lang="en-US" smtClean="0"/>
              <a:pPr/>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7BF6F7-15C7-4692-B682-8A9670D3F440}" type="datetimeFigureOut">
              <a:rPr lang="en-US" smtClean="0"/>
              <a:pPr/>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7BF6F7-15C7-4692-B682-8A9670D3F440}" type="datetimeFigureOut">
              <a:rPr lang="en-US" smtClean="0"/>
              <a:pPr/>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7BF6F7-15C7-4692-B682-8A9670D3F440}" type="datetimeFigureOut">
              <a:rPr lang="en-US" smtClean="0"/>
              <a:pPr/>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FF2FA-C0EC-40AA-B615-43E61BA7268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7BF6F7-15C7-4692-B682-8A9670D3F440}" type="datetimeFigureOut">
              <a:rPr lang="en-US" smtClean="0"/>
              <a:pPr/>
              <a:t>9/12/2019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1FF2FA-C0EC-40AA-B615-43E61BA7268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676400"/>
            <a:ext cx="6696962" cy="2862322"/>
          </a:xfrm>
          <a:prstGeom prst="rect">
            <a:avLst/>
          </a:prstGeom>
        </p:spPr>
        <p:txBody>
          <a:bodyPr wrap="none">
            <a:spAutoFit/>
          </a:bodyPr>
          <a:lstStyle/>
          <a:p>
            <a:r>
              <a:rPr lang="en-US" sz="6000" dirty="0" smtClean="0"/>
              <a:t>   Derivation </a:t>
            </a:r>
            <a:r>
              <a:rPr lang="en-US" sz="6000" dirty="0" smtClean="0"/>
              <a:t>Trees </a:t>
            </a:r>
            <a:endParaRPr lang="en-US" sz="6000" dirty="0" smtClean="0"/>
          </a:p>
          <a:p>
            <a:r>
              <a:rPr lang="en-US" sz="6000" dirty="0" smtClean="0"/>
              <a:t>               And</a:t>
            </a:r>
          </a:p>
          <a:p>
            <a:r>
              <a:rPr lang="en-US" sz="6000" dirty="0" smtClean="0"/>
              <a:t>   </a:t>
            </a:r>
            <a:r>
              <a:rPr lang="en-US" sz="6000" dirty="0" smtClean="0"/>
              <a:t>Regular Languages </a:t>
            </a:r>
            <a:endParaRPr lang="en-US" sz="6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Derivation Trees</a:t>
            </a:r>
            <a:endParaRPr lang="en-US" b="1" dirty="0"/>
          </a:p>
        </p:txBody>
      </p:sp>
      <p:sp>
        <p:nvSpPr>
          <p:cNvPr id="3" name="Content Placeholder 2"/>
          <p:cNvSpPr>
            <a:spLocks noGrp="1"/>
          </p:cNvSpPr>
          <p:nvPr>
            <p:ph idx="1"/>
          </p:nvPr>
        </p:nvSpPr>
        <p:spPr/>
        <p:txBody>
          <a:bodyPr>
            <a:normAutofit fontScale="92500" lnSpcReduction="10000"/>
          </a:bodyPr>
          <a:lstStyle/>
          <a:p>
            <a:pPr fontAlgn="base"/>
            <a:r>
              <a:rPr lang="en-US" dirty="0"/>
              <a:t>The process of deriving a string is called as </a:t>
            </a:r>
            <a:r>
              <a:rPr lang="en-US" b="1" dirty="0"/>
              <a:t>derivation</a:t>
            </a:r>
            <a:r>
              <a:rPr lang="en-US" dirty="0"/>
              <a:t>.</a:t>
            </a:r>
          </a:p>
          <a:p>
            <a:pPr fontAlgn="base"/>
            <a:r>
              <a:rPr lang="en-US" dirty="0"/>
              <a:t>The geometrical representation of a derivation is called as a </a:t>
            </a:r>
            <a:r>
              <a:rPr lang="en-US" b="1" dirty="0"/>
              <a:t>parse tree</a:t>
            </a:r>
            <a:r>
              <a:rPr lang="en-US" dirty="0"/>
              <a:t> or </a:t>
            </a:r>
            <a:r>
              <a:rPr lang="en-US" b="1" dirty="0"/>
              <a:t>derivation tree</a:t>
            </a:r>
            <a:r>
              <a:rPr lang="en-US" b="1" dirty="0" smtClean="0"/>
              <a:t>.</a:t>
            </a:r>
            <a:endParaRPr lang="en-US" dirty="0" smtClean="0"/>
          </a:p>
          <a:p>
            <a:r>
              <a:rPr lang="en-US" dirty="0" smtClean="0"/>
              <a:t>In a derivation tree, the root is the start variable, all internal nodes are labeled with variables, while all leaves are labeled with terminals. The children of an internal node are labeled from left to right with the right-hand side of the production used.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Types of Derivation</a:t>
            </a:r>
            <a:endParaRPr lang="en-US" b="1" dirty="0"/>
          </a:p>
        </p:txBody>
      </p:sp>
      <p:sp>
        <p:nvSpPr>
          <p:cNvPr id="3" name="Content Placeholder 2"/>
          <p:cNvSpPr>
            <a:spLocks noGrp="1"/>
          </p:cNvSpPr>
          <p:nvPr>
            <p:ph idx="1"/>
          </p:nvPr>
        </p:nvSpPr>
        <p:spPr/>
        <p:txBody>
          <a:bodyPr/>
          <a:lstStyle/>
          <a:p>
            <a:pPr algn="just">
              <a:buNone/>
            </a:pPr>
            <a:r>
              <a:rPr lang="en-US" dirty="0" smtClean="0"/>
              <a:t>           </a:t>
            </a:r>
          </a:p>
          <a:p>
            <a:pPr algn="just">
              <a:buNone/>
            </a:pPr>
            <a:r>
              <a:rPr lang="en-US" dirty="0"/>
              <a:t> </a:t>
            </a:r>
            <a:r>
              <a:rPr lang="en-US" dirty="0" smtClean="0"/>
              <a:t>                          Types of Derivation</a:t>
            </a:r>
          </a:p>
          <a:p>
            <a:pPr algn="just">
              <a:buNone/>
            </a:pPr>
            <a:r>
              <a:rPr lang="en-US" dirty="0"/>
              <a:t> </a:t>
            </a:r>
            <a:r>
              <a:rPr lang="en-US" dirty="0" smtClean="0"/>
              <a:t>             </a:t>
            </a:r>
          </a:p>
          <a:p>
            <a:pPr algn="just">
              <a:buNone/>
            </a:pPr>
            <a:endParaRPr lang="en-US" dirty="0" smtClean="0"/>
          </a:p>
          <a:p>
            <a:pPr algn="just">
              <a:buNone/>
            </a:pPr>
            <a:r>
              <a:rPr lang="en-US" dirty="0" smtClean="0"/>
              <a:t> Leftmost Derivation            Rightmost Derivation</a:t>
            </a:r>
            <a:endParaRPr lang="en-US" dirty="0"/>
          </a:p>
        </p:txBody>
      </p:sp>
      <p:cxnSp>
        <p:nvCxnSpPr>
          <p:cNvPr id="5" name="Straight Connector 4"/>
          <p:cNvCxnSpPr/>
          <p:nvPr/>
        </p:nvCxnSpPr>
        <p:spPr>
          <a:xfrm>
            <a:off x="2133600" y="3124200"/>
            <a:ext cx="487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4152900" y="28575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1828800" y="34290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6705600" y="34290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u="sng" dirty="0"/>
              <a:t>1. Leftmost Derivation-</a:t>
            </a:r>
            <a:r>
              <a:rPr lang="en-US" b="1" dirty="0"/>
              <a:t/>
            </a:r>
            <a:br>
              <a:rPr lang="en-US" b="1" dirty="0"/>
            </a:br>
            <a:endParaRPr lang="en-US" dirty="0"/>
          </a:p>
        </p:txBody>
      </p:sp>
      <p:sp>
        <p:nvSpPr>
          <p:cNvPr id="3" name="Content Placeholder 2"/>
          <p:cNvSpPr>
            <a:spLocks noGrp="1"/>
          </p:cNvSpPr>
          <p:nvPr>
            <p:ph idx="1"/>
          </p:nvPr>
        </p:nvSpPr>
        <p:spPr>
          <a:xfrm>
            <a:off x="457200" y="1676400"/>
            <a:ext cx="8229600" cy="4114800"/>
          </a:xfrm>
        </p:spPr>
        <p:txBody>
          <a:bodyPr/>
          <a:lstStyle/>
          <a:p>
            <a:pPr fontAlgn="base"/>
            <a:r>
              <a:rPr lang="en-US" dirty="0"/>
              <a:t>The process of deriving a string by expanding the leftmost non-terminal at each step is called as </a:t>
            </a:r>
            <a:r>
              <a:rPr lang="en-US" b="1" dirty="0"/>
              <a:t>leftmost derivation</a:t>
            </a:r>
            <a:r>
              <a:rPr lang="en-US" dirty="0"/>
              <a:t>.</a:t>
            </a:r>
          </a:p>
          <a:p>
            <a:pPr fontAlgn="base"/>
            <a:r>
              <a:rPr lang="en-US" dirty="0"/>
              <a:t>The geometrical representation of leftmost derivation is called as a </a:t>
            </a:r>
            <a:r>
              <a:rPr lang="en-US" b="1" dirty="0"/>
              <a:t>leftmost derivation tree</a:t>
            </a:r>
            <a:r>
              <a:rPr lang="en-US" dirty="0"/>
              <a:t>.</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533400"/>
          </a:xfrm>
        </p:spPr>
        <p:txBody>
          <a:bodyPr>
            <a:normAutofit fontScale="90000"/>
          </a:bodyPr>
          <a:lstStyle/>
          <a:p>
            <a:pPr algn="l"/>
            <a:r>
              <a:rPr lang="en-US" b="1" u="sng" dirty="0" smtClean="0"/>
              <a:t/>
            </a:r>
            <a:br>
              <a:rPr lang="en-US" b="1" u="sng" dirty="0" smtClean="0"/>
            </a:br>
            <a:r>
              <a:rPr lang="en-US" b="1" u="sng" dirty="0" smtClean="0"/>
              <a:t>Example-</a:t>
            </a:r>
            <a:r>
              <a:rPr lang="en-US" b="1" dirty="0" smtClean="0"/>
              <a:t/>
            </a:r>
            <a:br>
              <a:rPr lang="en-US" b="1" dirty="0" smtClean="0"/>
            </a:br>
            <a:endParaRPr lang="en-US" dirty="0"/>
          </a:p>
        </p:txBody>
      </p:sp>
      <p:sp>
        <p:nvSpPr>
          <p:cNvPr id="3" name="Content Placeholder 2"/>
          <p:cNvSpPr>
            <a:spLocks noGrp="1"/>
          </p:cNvSpPr>
          <p:nvPr>
            <p:ph idx="1"/>
          </p:nvPr>
        </p:nvSpPr>
        <p:spPr>
          <a:xfrm>
            <a:off x="457200" y="762000"/>
            <a:ext cx="8229600" cy="5821363"/>
          </a:xfrm>
        </p:spPr>
        <p:txBody>
          <a:bodyPr>
            <a:normAutofit fontScale="55000" lnSpcReduction="20000"/>
          </a:bodyPr>
          <a:lstStyle/>
          <a:p>
            <a:pPr fontAlgn="base">
              <a:buNone/>
            </a:pPr>
            <a:r>
              <a:rPr lang="en-US" dirty="0"/>
              <a:t>S → aB / bA</a:t>
            </a:r>
          </a:p>
          <a:p>
            <a:pPr fontAlgn="base">
              <a:buNone/>
            </a:pPr>
            <a:r>
              <a:rPr lang="en-US" dirty="0"/>
              <a:t>S → aS / bAA / a</a:t>
            </a:r>
          </a:p>
          <a:p>
            <a:pPr fontAlgn="base">
              <a:buNone/>
            </a:pPr>
            <a:r>
              <a:rPr lang="en-US" dirty="0"/>
              <a:t>B → bS / aBB / b</a:t>
            </a:r>
          </a:p>
          <a:p>
            <a:pPr fontAlgn="base">
              <a:buNone/>
            </a:pPr>
            <a:r>
              <a:rPr lang="en-US" dirty="0"/>
              <a:t>(</a:t>
            </a:r>
            <a:r>
              <a:rPr lang="en-US" b="1" dirty="0"/>
              <a:t>Unambiguous Grammar</a:t>
            </a:r>
            <a:r>
              <a:rPr lang="en-US" dirty="0"/>
              <a:t>)</a:t>
            </a:r>
          </a:p>
          <a:p>
            <a:pPr fontAlgn="base">
              <a:buNone/>
            </a:pPr>
            <a:r>
              <a:rPr lang="en-US" dirty="0"/>
              <a:t> </a:t>
            </a:r>
          </a:p>
          <a:p>
            <a:pPr fontAlgn="base">
              <a:buNone/>
            </a:pPr>
            <a:r>
              <a:rPr lang="en-US" dirty="0"/>
              <a:t>Let us consider a string w = aaabbabbba</a:t>
            </a:r>
          </a:p>
          <a:p>
            <a:pPr fontAlgn="base">
              <a:buNone/>
            </a:pPr>
            <a:r>
              <a:rPr lang="en-US" dirty="0"/>
              <a:t>Now, let us derive the string w using leftmost derivation.</a:t>
            </a:r>
          </a:p>
          <a:p>
            <a:pPr fontAlgn="base">
              <a:buNone/>
            </a:pPr>
            <a:endParaRPr lang="en-US" dirty="0"/>
          </a:p>
          <a:p>
            <a:pPr fontAlgn="base">
              <a:buNone/>
            </a:pPr>
            <a:r>
              <a:rPr lang="en-US" b="1" u="sng" dirty="0"/>
              <a:t>Leftmost Derivation-</a:t>
            </a:r>
            <a:endParaRPr lang="en-US" b="1" dirty="0"/>
          </a:p>
          <a:p>
            <a:pPr fontAlgn="base">
              <a:buNone/>
            </a:pPr>
            <a:r>
              <a:rPr lang="en-US" dirty="0"/>
              <a:t> </a:t>
            </a:r>
          </a:p>
          <a:p>
            <a:pPr fontAlgn="base">
              <a:buNone/>
            </a:pPr>
            <a:r>
              <a:rPr lang="en-US" dirty="0"/>
              <a:t>S  </a:t>
            </a:r>
            <a:r>
              <a:rPr lang="en-US" dirty="0" smtClean="0"/>
              <a:t> → </a:t>
            </a:r>
            <a:r>
              <a:rPr lang="en-US" dirty="0"/>
              <a:t>a</a:t>
            </a:r>
            <a:r>
              <a:rPr lang="en-US" b="1" dirty="0"/>
              <a:t>B</a:t>
            </a:r>
            <a:endParaRPr lang="en-US" dirty="0"/>
          </a:p>
          <a:p>
            <a:pPr fontAlgn="base">
              <a:buNone/>
            </a:pPr>
            <a:r>
              <a:rPr lang="en-US" dirty="0" smtClean="0"/>
              <a:t>     →</a:t>
            </a:r>
            <a:r>
              <a:rPr lang="en-US" dirty="0"/>
              <a:t>  aa</a:t>
            </a:r>
            <a:r>
              <a:rPr lang="en-US" b="1" dirty="0"/>
              <a:t>B</a:t>
            </a:r>
            <a:r>
              <a:rPr lang="en-US" dirty="0"/>
              <a:t>B                   (Using B → aBB)</a:t>
            </a:r>
          </a:p>
          <a:p>
            <a:pPr fontAlgn="base">
              <a:buNone/>
            </a:pPr>
            <a:r>
              <a:rPr lang="en-US" dirty="0" smtClean="0"/>
              <a:t>     → </a:t>
            </a:r>
            <a:r>
              <a:rPr lang="en-US" dirty="0"/>
              <a:t>aaa</a:t>
            </a:r>
            <a:r>
              <a:rPr lang="en-US" b="1" dirty="0"/>
              <a:t>B</a:t>
            </a:r>
            <a:r>
              <a:rPr lang="en-US" dirty="0"/>
              <a:t>BB                (Using B → aBB)</a:t>
            </a:r>
          </a:p>
          <a:p>
            <a:pPr fontAlgn="base">
              <a:buNone/>
            </a:pPr>
            <a:r>
              <a:rPr lang="en-US" dirty="0" smtClean="0"/>
              <a:t>     → </a:t>
            </a:r>
            <a:r>
              <a:rPr lang="en-US" dirty="0"/>
              <a:t>aaab</a:t>
            </a:r>
            <a:r>
              <a:rPr lang="en-US" b="1" dirty="0"/>
              <a:t>B</a:t>
            </a:r>
            <a:r>
              <a:rPr lang="en-US" dirty="0"/>
              <a:t>B                (Using B → b)</a:t>
            </a:r>
          </a:p>
          <a:p>
            <a:pPr fontAlgn="base">
              <a:buNone/>
            </a:pPr>
            <a:r>
              <a:rPr lang="en-US" dirty="0" smtClean="0"/>
              <a:t>     → </a:t>
            </a:r>
            <a:r>
              <a:rPr lang="en-US" dirty="0"/>
              <a:t>aaabb</a:t>
            </a:r>
            <a:r>
              <a:rPr lang="en-US" b="1" dirty="0"/>
              <a:t>B</a:t>
            </a:r>
            <a:r>
              <a:rPr lang="en-US" dirty="0"/>
              <a:t>                (Using B → b)</a:t>
            </a:r>
          </a:p>
          <a:p>
            <a:pPr fontAlgn="base">
              <a:buNone/>
            </a:pPr>
            <a:r>
              <a:rPr lang="en-US" dirty="0" smtClean="0"/>
              <a:t>     → </a:t>
            </a:r>
            <a:r>
              <a:rPr lang="en-US" dirty="0"/>
              <a:t>aaabba</a:t>
            </a:r>
            <a:r>
              <a:rPr lang="en-US" b="1" dirty="0"/>
              <a:t>B</a:t>
            </a:r>
            <a:r>
              <a:rPr lang="en-US" dirty="0"/>
              <a:t>B            (Using B → aBB)</a:t>
            </a:r>
          </a:p>
          <a:p>
            <a:pPr fontAlgn="base">
              <a:buNone/>
            </a:pPr>
            <a:r>
              <a:rPr lang="en-US" dirty="0" smtClean="0"/>
              <a:t>     → </a:t>
            </a:r>
            <a:r>
              <a:rPr lang="en-US" dirty="0"/>
              <a:t>aaabbab</a:t>
            </a:r>
            <a:r>
              <a:rPr lang="en-US" b="1" dirty="0"/>
              <a:t>B</a:t>
            </a:r>
            <a:r>
              <a:rPr lang="en-US" dirty="0"/>
              <a:t>            (Using B → b)</a:t>
            </a:r>
          </a:p>
          <a:p>
            <a:pPr fontAlgn="base">
              <a:buNone/>
            </a:pPr>
            <a:r>
              <a:rPr lang="en-US" dirty="0" smtClean="0"/>
              <a:t>     → </a:t>
            </a:r>
            <a:r>
              <a:rPr lang="en-US" dirty="0"/>
              <a:t>aaabbabb</a:t>
            </a:r>
            <a:r>
              <a:rPr lang="en-US" b="1" dirty="0"/>
              <a:t>S</a:t>
            </a:r>
            <a:r>
              <a:rPr lang="en-US" dirty="0"/>
              <a:t>          (Using B → bS)</a:t>
            </a:r>
          </a:p>
          <a:p>
            <a:pPr fontAlgn="base">
              <a:buNone/>
            </a:pPr>
            <a:r>
              <a:rPr lang="en-US" dirty="0" smtClean="0"/>
              <a:t>     → </a:t>
            </a:r>
            <a:r>
              <a:rPr lang="en-US" dirty="0"/>
              <a:t>aaabbabbb</a:t>
            </a:r>
            <a:r>
              <a:rPr lang="en-US" b="1" dirty="0"/>
              <a:t>A</a:t>
            </a:r>
            <a:r>
              <a:rPr lang="en-US" dirty="0"/>
              <a:t>        (Using S → bA)</a:t>
            </a:r>
          </a:p>
          <a:p>
            <a:pPr fontAlgn="base">
              <a:buNone/>
            </a:pPr>
            <a:r>
              <a:rPr lang="en-US" dirty="0" smtClean="0"/>
              <a:t>     → </a:t>
            </a:r>
            <a:r>
              <a:rPr lang="en-US" dirty="0"/>
              <a:t>aaabbabbba         (Using A → a)</a:t>
            </a:r>
          </a:p>
          <a:p>
            <a:pPr fontAlgn="base">
              <a:buNone/>
            </a:pPr>
            <a:r>
              <a:rPr lang="en-US" dirty="0"/>
              <a:t>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t>Leftmost Derivation Tree</a:t>
            </a:r>
            <a:endParaRPr lang="en-US" dirty="0"/>
          </a:p>
        </p:txBody>
      </p:sp>
      <p:sp>
        <p:nvSpPr>
          <p:cNvPr id="3" name="Content Placeholder 2"/>
          <p:cNvSpPr>
            <a:spLocks noGrp="1"/>
          </p:cNvSpPr>
          <p:nvPr>
            <p:ph idx="1"/>
          </p:nvPr>
        </p:nvSpPr>
        <p:spPr/>
        <p:txBody>
          <a:bodyPr/>
          <a:lstStyle/>
          <a:p>
            <a:pPr>
              <a:buNone/>
            </a:pPr>
            <a:r>
              <a:rPr lang="en-US" dirty="0" smtClean="0"/>
              <a:t>            S</a:t>
            </a:r>
          </a:p>
          <a:p>
            <a:pPr>
              <a:buNone/>
            </a:pPr>
            <a:r>
              <a:rPr lang="en-US" dirty="0" smtClean="0"/>
              <a:t>   a                B</a:t>
            </a:r>
          </a:p>
          <a:p>
            <a:pPr>
              <a:buNone/>
            </a:pPr>
            <a:r>
              <a:rPr lang="en-US" dirty="0"/>
              <a:t> </a:t>
            </a:r>
            <a:r>
              <a:rPr lang="en-US" dirty="0" smtClean="0"/>
              <a:t>                a      B                         B</a:t>
            </a:r>
          </a:p>
          <a:p>
            <a:pPr>
              <a:buNone/>
            </a:pPr>
            <a:r>
              <a:rPr lang="en-US" dirty="0" smtClean="0"/>
              <a:t>                    a    B    B         a	   B         B</a:t>
            </a:r>
          </a:p>
          <a:p>
            <a:pPr>
              <a:buNone/>
            </a:pPr>
            <a:r>
              <a:rPr lang="en-US" dirty="0" smtClean="0"/>
              <a:t>                          b     b                 b      b      S    </a:t>
            </a:r>
          </a:p>
          <a:p>
            <a:pPr>
              <a:buNone/>
            </a:pPr>
            <a:r>
              <a:rPr lang="en-US" dirty="0"/>
              <a:t> </a:t>
            </a:r>
            <a:r>
              <a:rPr lang="en-US" dirty="0" smtClean="0"/>
              <a:t>                                                                 b        A</a:t>
            </a:r>
          </a:p>
          <a:p>
            <a:pPr>
              <a:buNone/>
            </a:pPr>
            <a:r>
              <a:rPr lang="en-US" dirty="0"/>
              <a:t> </a:t>
            </a:r>
            <a:r>
              <a:rPr lang="en-US" dirty="0" smtClean="0"/>
              <a:t>                                                                            a</a:t>
            </a:r>
            <a:endParaRPr lang="en-US" dirty="0"/>
          </a:p>
        </p:txBody>
      </p:sp>
      <p:cxnSp>
        <p:nvCxnSpPr>
          <p:cNvPr id="5" name="Straight Connector 4"/>
          <p:cNvCxnSpPr/>
          <p:nvPr/>
        </p:nvCxnSpPr>
        <p:spPr>
          <a:xfrm rot="10800000" flipV="1">
            <a:off x="990600" y="1905000"/>
            <a:ext cx="6096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828800" y="1981200"/>
            <a:ext cx="6096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2209800" y="2667000"/>
            <a:ext cx="228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6200000" flipH="1">
            <a:off x="2667000" y="2667000"/>
            <a:ext cx="228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2438400" y="3124200"/>
            <a:ext cx="381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2894806" y="3352800"/>
            <a:ext cx="153194"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048000" y="31242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2933700" y="39243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543300" y="39243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743200" y="2438400"/>
            <a:ext cx="25146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0800000" flipV="1">
            <a:off x="4724400" y="3124200"/>
            <a:ext cx="6096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5410200" y="3352800"/>
            <a:ext cx="15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562600" y="3124200"/>
            <a:ext cx="8382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5372100" y="39243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6324600" y="3886200"/>
            <a:ext cx="1524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16200000" flipH="1">
            <a:off x="6629400" y="3886200"/>
            <a:ext cx="2286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6743700" y="4457700"/>
            <a:ext cx="2286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7162800" y="4343400"/>
            <a:ext cx="381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7505700" y="5143500"/>
            <a:ext cx="381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u="sng" dirty="0"/>
              <a:t>2. Rightmost Derivation-</a:t>
            </a:r>
            <a:r>
              <a:rPr lang="en-US" b="1" dirty="0"/>
              <a:t/>
            </a:r>
            <a:br>
              <a:rPr lang="en-US" b="1" dirty="0"/>
            </a:br>
            <a:endParaRPr lang="en-US" dirty="0"/>
          </a:p>
        </p:txBody>
      </p:sp>
      <p:sp>
        <p:nvSpPr>
          <p:cNvPr id="3" name="Content Placeholder 2"/>
          <p:cNvSpPr>
            <a:spLocks noGrp="1"/>
          </p:cNvSpPr>
          <p:nvPr>
            <p:ph idx="1"/>
          </p:nvPr>
        </p:nvSpPr>
        <p:spPr/>
        <p:txBody>
          <a:bodyPr/>
          <a:lstStyle/>
          <a:p>
            <a:pPr fontAlgn="base"/>
            <a:r>
              <a:rPr lang="en-US" dirty="0"/>
              <a:t>The process of deriving a string by expanding the rightmost non-terminal at each step is called as </a:t>
            </a:r>
            <a:r>
              <a:rPr lang="en-US" b="1" dirty="0"/>
              <a:t>rightmost derivation</a:t>
            </a:r>
            <a:r>
              <a:rPr lang="en-US" dirty="0"/>
              <a:t>.</a:t>
            </a:r>
          </a:p>
          <a:p>
            <a:pPr fontAlgn="base"/>
            <a:r>
              <a:rPr lang="en-US" dirty="0"/>
              <a:t>The geometrical representation of rightmost derivation is called as a </a:t>
            </a:r>
            <a:r>
              <a:rPr lang="en-US" b="1" dirty="0"/>
              <a:t>rightmost derivation tree</a:t>
            </a:r>
            <a:r>
              <a:rPr lang="en-US" dirty="0"/>
              <a:t>.</a:t>
            </a:r>
          </a:p>
          <a:p>
            <a:pPr fontAlgn="base">
              <a:buNone/>
            </a:pPr>
            <a:r>
              <a:rPr lang="en-US" dirty="0"/>
              <a:t> </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685800"/>
          </a:xfrm>
        </p:spPr>
        <p:txBody>
          <a:bodyPr>
            <a:normAutofit fontScale="90000"/>
          </a:bodyPr>
          <a:lstStyle/>
          <a:p>
            <a:pPr algn="l"/>
            <a:r>
              <a:rPr lang="en-US" b="1" u="sng" dirty="0" smtClean="0"/>
              <a:t/>
            </a:r>
            <a:br>
              <a:rPr lang="en-US" b="1" u="sng" dirty="0" smtClean="0"/>
            </a:br>
            <a:r>
              <a:rPr lang="en-US" b="1" u="sng" dirty="0" smtClean="0"/>
              <a:t>Example-</a:t>
            </a:r>
            <a:r>
              <a:rPr lang="en-US" b="1" dirty="0" smtClean="0"/>
              <a:t/>
            </a:r>
            <a:br>
              <a:rPr lang="en-US" b="1" dirty="0" smtClean="0"/>
            </a:br>
            <a:endParaRPr lang="en-US" dirty="0"/>
          </a:p>
        </p:txBody>
      </p:sp>
      <p:sp>
        <p:nvSpPr>
          <p:cNvPr id="3" name="Content Placeholder 2"/>
          <p:cNvSpPr>
            <a:spLocks noGrp="1"/>
          </p:cNvSpPr>
          <p:nvPr>
            <p:ph idx="1"/>
          </p:nvPr>
        </p:nvSpPr>
        <p:spPr>
          <a:xfrm>
            <a:off x="457200" y="1066800"/>
            <a:ext cx="8229600" cy="5410200"/>
          </a:xfrm>
        </p:spPr>
        <p:txBody>
          <a:bodyPr>
            <a:normAutofit fontScale="47500" lnSpcReduction="20000"/>
          </a:bodyPr>
          <a:lstStyle/>
          <a:p>
            <a:pPr fontAlgn="base">
              <a:buNone/>
            </a:pPr>
            <a:r>
              <a:rPr lang="en-US" dirty="0"/>
              <a:t>Consider the following grammar-</a:t>
            </a:r>
          </a:p>
          <a:p>
            <a:pPr fontAlgn="base">
              <a:buNone/>
            </a:pPr>
            <a:r>
              <a:rPr lang="en-US" dirty="0"/>
              <a:t>S → aB / bA</a:t>
            </a:r>
          </a:p>
          <a:p>
            <a:pPr fontAlgn="base">
              <a:buNone/>
            </a:pPr>
            <a:r>
              <a:rPr lang="en-US" dirty="0"/>
              <a:t>S → aS / bAA / a</a:t>
            </a:r>
          </a:p>
          <a:p>
            <a:pPr fontAlgn="base">
              <a:buNone/>
            </a:pPr>
            <a:r>
              <a:rPr lang="en-US" dirty="0"/>
              <a:t>B → bS / aBB / b</a:t>
            </a:r>
          </a:p>
          <a:p>
            <a:pPr fontAlgn="base">
              <a:buNone/>
            </a:pPr>
            <a:r>
              <a:rPr lang="en-US" dirty="0"/>
              <a:t>(</a:t>
            </a:r>
            <a:r>
              <a:rPr lang="en-US" b="1" dirty="0"/>
              <a:t>Unambiguous Grammar</a:t>
            </a:r>
            <a:r>
              <a:rPr lang="en-US" dirty="0"/>
              <a:t>)</a:t>
            </a:r>
          </a:p>
          <a:p>
            <a:pPr fontAlgn="base">
              <a:buNone/>
            </a:pPr>
            <a:r>
              <a:rPr lang="en-US" dirty="0"/>
              <a:t> </a:t>
            </a:r>
          </a:p>
          <a:p>
            <a:pPr fontAlgn="base">
              <a:buNone/>
            </a:pPr>
            <a:r>
              <a:rPr lang="en-US" dirty="0"/>
              <a:t>Let us consider a string w = aaabbabbba</a:t>
            </a:r>
          </a:p>
          <a:p>
            <a:pPr fontAlgn="base">
              <a:buNone/>
            </a:pPr>
            <a:r>
              <a:rPr lang="en-US" dirty="0"/>
              <a:t>Now, let us derive the string w using rightmost derivation.</a:t>
            </a:r>
          </a:p>
          <a:p>
            <a:pPr fontAlgn="base">
              <a:buNone/>
            </a:pPr>
            <a:r>
              <a:rPr lang="en-US" dirty="0"/>
              <a:t> </a:t>
            </a:r>
          </a:p>
          <a:p>
            <a:pPr fontAlgn="base">
              <a:buNone/>
            </a:pPr>
            <a:r>
              <a:rPr lang="en-US" b="1" u="sng" dirty="0"/>
              <a:t>Rightmost Derivation-</a:t>
            </a:r>
            <a:endParaRPr lang="en-US" b="1" dirty="0"/>
          </a:p>
          <a:p>
            <a:pPr fontAlgn="base">
              <a:buNone/>
            </a:pPr>
            <a:r>
              <a:rPr lang="en-US" dirty="0"/>
              <a:t> </a:t>
            </a:r>
          </a:p>
          <a:p>
            <a:pPr fontAlgn="base">
              <a:buNone/>
            </a:pPr>
            <a:r>
              <a:rPr lang="en-US" dirty="0"/>
              <a:t>S   → a</a:t>
            </a:r>
            <a:r>
              <a:rPr lang="en-US" b="1" dirty="0"/>
              <a:t>B</a:t>
            </a:r>
            <a:endParaRPr lang="en-US" dirty="0"/>
          </a:p>
          <a:p>
            <a:pPr fontAlgn="base">
              <a:buNone/>
            </a:pPr>
            <a:r>
              <a:rPr lang="en-US" dirty="0" smtClean="0"/>
              <a:t>     →</a:t>
            </a:r>
            <a:r>
              <a:rPr lang="en-US" dirty="0"/>
              <a:t>  aaB</a:t>
            </a:r>
            <a:r>
              <a:rPr lang="en-US" b="1" dirty="0"/>
              <a:t>B</a:t>
            </a:r>
            <a:r>
              <a:rPr lang="en-US" dirty="0"/>
              <a:t>                    (Using B → aBB)</a:t>
            </a:r>
          </a:p>
          <a:p>
            <a:pPr fontAlgn="base">
              <a:buNone/>
            </a:pPr>
            <a:r>
              <a:rPr lang="en-US" dirty="0" smtClean="0"/>
              <a:t>     → </a:t>
            </a:r>
            <a:r>
              <a:rPr lang="en-US" dirty="0" err="1"/>
              <a:t>aaBaB</a:t>
            </a:r>
            <a:r>
              <a:rPr lang="en-US" b="1" dirty="0" err="1"/>
              <a:t>B</a:t>
            </a:r>
            <a:r>
              <a:rPr lang="en-US" dirty="0"/>
              <a:t>                 (Using B → aBB)</a:t>
            </a:r>
          </a:p>
          <a:p>
            <a:pPr fontAlgn="base">
              <a:buNone/>
            </a:pPr>
            <a:r>
              <a:rPr lang="en-US" dirty="0" smtClean="0"/>
              <a:t>     → </a:t>
            </a:r>
            <a:r>
              <a:rPr lang="en-US" dirty="0" err="1"/>
              <a:t>aaBaBb</a:t>
            </a:r>
            <a:r>
              <a:rPr lang="en-US" b="1" dirty="0" err="1"/>
              <a:t>S</a:t>
            </a:r>
            <a:r>
              <a:rPr lang="en-US" dirty="0"/>
              <a:t>               (Using B → bS)</a:t>
            </a:r>
          </a:p>
          <a:p>
            <a:pPr fontAlgn="base">
              <a:buNone/>
            </a:pPr>
            <a:r>
              <a:rPr lang="en-US" dirty="0" smtClean="0"/>
              <a:t>     → </a:t>
            </a:r>
            <a:r>
              <a:rPr lang="en-US" dirty="0" err="1"/>
              <a:t>aaBaBbb</a:t>
            </a:r>
            <a:r>
              <a:rPr lang="en-US" b="1" dirty="0" err="1"/>
              <a:t>A</a:t>
            </a:r>
            <a:r>
              <a:rPr lang="en-US" dirty="0"/>
              <a:t>             (Using S → bA)</a:t>
            </a:r>
          </a:p>
          <a:p>
            <a:pPr fontAlgn="base">
              <a:buNone/>
            </a:pPr>
            <a:r>
              <a:rPr lang="en-US" dirty="0" smtClean="0"/>
              <a:t>     → </a:t>
            </a:r>
            <a:r>
              <a:rPr lang="en-US" dirty="0" err="1"/>
              <a:t>aaBa</a:t>
            </a:r>
            <a:r>
              <a:rPr lang="en-US" b="1" dirty="0" err="1"/>
              <a:t>B</a:t>
            </a:r>
            <a:r>
              <a:rPr lang="en-US" dirty="0" err="1"/>
              <a:t>bba</a:t>
            </a:r>
            <a:r>
              <a:rPr lang="en-US" dirty="0"/>
              <a:t>              (Using A → a)</a:t>
            </a:r>
          </a:p>
          <a:p>
            <a:pPr fontAlgn="base">
              <a:buNone/>
            </a:pPr>
            <a:r>
              <a:rPr lang="en-US" dirty="0" smtClean="0"/>
              <a:t>     → </a:t>
            </a:r>
            <a:r>
              <a:rPr lang="en-US" dirty="0" err="1"/>
              <a:t>aa</a:t>
            </a:r>
            <a:r>
              <a:rPr lang="en-US" b="1" dirty="0" err="1"/>
              <a:t>B</a:t>
            </a:r>
            <a:r>
              <a:rPr lang="en-US" dirty="0" err="1"/>
              <a:t>abbba</a:t>
            </a:r>
            <a:r>
              <a:rPr lang="en-US" dirty="0"/>
              <a:t>              (Using B → b)</a:t>
            </a:r>
          </a:p>
          <a:p>
            <a:pPr fontAlgn="base">
              <a:buNone/>
            </a:pPr>
            <a:r>
              <a:rPr lang="en-US" dirty="0" smtClean="0"/>
              <a:t>     → </a:t>
            </a:r>
            <a:r>
              <a:rPr lang="en-US" dirty="0" err="1"/>
              <a:t>aaaB</a:t>
            </a:r>
            <a:r>
              <a:rPr lang="en-US" b="1" dirty="0" err="1"/>
              <a:t>B</a:t>
            </a:r>
            <a:r>
              <a:rPr lang="en-US" dirty="0" err="1"/>
              <a:t>abbba</a:t>
            </a:r>
            <a:r>
              <a:rPr lang="en-US" dirty="0"/>
              <a:t>          (Using B → aBB)</a:t>
            </a:r>
          </a:p>
          <a:p>
            <a:pPr fontAlgn="base">
              <a:buNone/>
            </a:pPr>
            <a:r>
              <a:rPr lang="en-US" dirty="0" smtClean="0"/>
              <a:t>     → </a:t>
            </a:r>
            <a:r>
              <a:rPr lang="en-US" dirty="0" err="1"/>
              <a:t>aaa</a:t>
            </a:r>
            <a:r>
              <a:rPr lang="en-US" b="1" dirty="0" err="1"/>
              <a:t>B</a:t>
            </a:r>
            <a:r>
              <a:rPr lang="en-US" dirty="0" err="1"/>
              <a:t>babbba</a:t>
            </a:r>
            <a:r>
              <a:rPr lang="en-US" dirty="0"/>
              <a:t>          (Using B → b)</a:t>
            </a:r>
          </a:p>
          <a:p>
            <a:pPr fontAlgn="base">
              <a:buNone/>
            </a:pPr>
            <a:r>
              <a:rPr lang="en-US" dirty="0" smtClean="0"/>
              <a:t>     → </a:t>
            </a:r>
            <a:r>
              <a:rPr lang="en-US" dirty="0"/>
              <a:t>aaabbabbba           (Using B → b)</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t>Rightmost Derivation Tree</a:t>
            </a:r>
            <a:endParaRPr lang="en-US" dirty="0"/>
          </a:p>
        </p:txBody>
      </p:sp>
      <p:sp>
        <p:nvSpPr>
          <p:cNvPr id="3" name="Content Placeholder 2"/>
          <p:cNvSpPr>
            <a:spLocks noGrp="1"/>
          </p:cNvSpPr>
          <p:nvPr>
            <p:ph idx="1"/>
          </p:nvPr>
        </p:nvSpPr>
        <p:spPr/>
        <p:txBody>
          <a:bodyPr/>
          <a:lstStyle/>
          <a:p>
            <a:pPr>
              <a:buNone/>
            </a:pPr>
            <a:r>
              <a:rPr lang="en-US" dirty="0" smtClean="0"/>
              <a:t>          S</a:t>
            </a:r>
          </a:p>
          <a:p>
            <a:pPr>
              <a:buNone/>
            </a:pPr>
            <a:r>
              <a:rPr lang="en-US" dirty="0" smtClean="0"/>
              <a:t>   a           B</a:t>
            </a:r>
          </a:p>
          <a:p>
            <a:pPr>
              <a:buNone/>
            </a:pPr>
            <a:r>
              <a:rPr lang="en-US" dirty="0" smtClean="0"/>
              <a:t>            a      B                         </a:t>
            </a:r>
            <a:r>
              <a:rPr lang="en-US" dirty="0" err="1" smtClean="0"/>
              <a:t>B</a:t>
            </a:r>
            <a:endParaRPr lang="en-US" dirty="0" smtClean="0"/>
          </a:p>
          <a:p>
            <a:pPr>
              <a:buNone/>
            </a:pPr>
            <a:r>
              <a:rPr lang="en-US" dirty="0" smtClean="0"/>
              <a:t>               a    B    </a:t>
            </a:r>
            <a:r>
              <a:rPr lang="en-US" dirty="0" err="1" smtClean="0"/>
              <a:t>B</a:t>
            </a:r>
            <a:r>
              <a:rPr lang="en-US" dirty="0" smtClean="0"/>
              <a:t>         a</a:t>
            </a:r>
            <a:r>
              <a:rPr lang="en-US" dirty="0"/>
              <a:t> </a:t>
            </a:r>
            <a:r>
              <a:rPr lang="en-US" dirty="0" smtClean="0"/>
              <a:t>      B         </a:t>
            </a:r>
            <a:r>
              <a:rPr lang="en-US" dirty="0" err="1" smtClean="0"/>
              <a:t>B</a:t>
            </a:r>
            <a:endParaRPr lang="en-US" dirty="0" smtClean="0"/>
          </a:p>
          <a:p>
            <a:pPr>
              <a:buNone/>
            </a:pPr>
            <a:r>
              <a:rPr lang="en-US" dirty="0" smtClean="0"/>
              <a:t>                     b     </a:t>
            </a:r>
            <a:r>
              <a:rPr lang="en-US" dirty="0" err="1" smtClean="0"/>
              <a:t>b</a:t>
            </a:r>
            <a:r>
              <a:rPr lang="en-US" dirty="0" smtClean="0"/>
              <a:t>                 </a:t>
            </a:r>
            <a:r>
              <a:rPr lang="en-US" dirty="0" err="1" smtClean="0"/>
              <a:t>b</a:t>
            </a:r>
            <a:r>
              <a:rPr lang="en-US" dirty="0" smtClean="0"/>
              <a:t>      </a:t>
            </a:r>
            <a:r>
              <a:rPr lang="en-US" dirty="0" err="1" smtClean="0"/>
              <a:t>b</a:t>
            </a:r>
            <a:r>
              <a:rPr lang="en-US" dirty="0" smtClean="0"/>
              <a:t>      S    </a:t>
            </a:r>
          </a:p>
          <a:p>
            <a:pPr>
              <a:buNone/>
            </a:pPr>
            <a:r>
              <a:rPr lang="en-US" dirty="0" smtClean="0"/>
              <a:t>                                                            b        A</a:t>
            </a:r>
          </a:p>
          <a:p>
            <a:pPr>
              <a:buNone/>
            </a:pPr>
            <a:r>
              <a:rPr lang="en-US" dirty="0" smtClean="0"/>
              <a:t>                                                                       a</a:t>
            </a:r>
            <a:endParaRPr lang="en-US" dirty="0"/>
          </a:p>
        </p:txBody>
      </p:sp>
      <p:cxnSp>
        <p:nvCxnSpPr>
          <p:cNvPr id="5" name="Straight Connector 4"/>
          <p:cNvCxnSpPr/>
          <p:nvPr/>
        </p:nvCxnSpPr>
        <p:spPr>
          <a:xfrm rot="5400000">
            <a:off x="914400" y="1905000"/>
            <a:ext cx="457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6200000" flipH="1">
            <a:off x="1600200" y="1981200"/>
            <a:ext cx="381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1790700" y="2628900"/>
            <a:ext cx="3048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6200000" flipH="1">
            <a:off x="2171700" y="2628900"/>
            <a:ext cx="2286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2057400" y="3124200"/>
            <a:ext cx="4572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2438400" y="3352800"/>
            <a:ext cx="15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590800" y="3124200"/>
            <a:ext cx="457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2400300" y="39243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3086100" y="39243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209800" y="2438400"/>
            <a:ext cx="26670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V="1">
            <a:off x="4343400" y="3200400"/>
            <a:ext cx="5334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4991100" y="33909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181600" y="3200400"/>
            <a:ext cx="8382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4914900" y="39243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5829300" y="3848100"/>
            <a:ext cx="3048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6172200" y="3810000"/>
            <a:ext cx="3048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6210300" y="4381500"/>
            <a:ext cx="3048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629400" y="43434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7049294" y="5143500"/>
            <a:ext cx="227806" cy="79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Ambiguous Grammars </a:t>
            </a:r>
            <a:endParaRPr lang="en-US" b="1" dirty="0"/>
          </a:p>
        </p:txBody>
      </p:sp>
      <p:sp>
        <p:nvSpPr>
          <p:cNvPr id="3" name="Content Placeholder 2"/>
          <p:cNvSpPr>
            <a:spLocks noGrp="1"/>
          </p:cNvSpPr>
          <p:nvPr>
            <p:ph idx="1"/>
          </p:nvPr>
        </p:nvSpPr>
        <p:spPr/>
        <p:txBody>
          <a:bodyPr/>
          <a:lstStyle/>
          <a:p>
            <a:r>
              <a:rPr lang="en-US" dirty="0" smtClean="0"/>
              <a:t>A grammar is unambiguous if there is a unique leftmost derivation for each string in the language. Equivalently, for each string there is a unique derivation tree. For example, our grammar for equality is ambiguous: S → 0S1S | 1S0S | ε (The string 0101 has two derivation trees.)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Grammars and Compilers</a:t>
            </a:r>
            <a:endParaRPr lang="en-US" b="1" dirty="0"/>
          </a:p>
        </p:txBody>
      </p:sp>
      <p:sp>
        <p:nvSpPr>
          <p:cNvPr id="3" name="Content Placeholder 2"/>
          <p:cNvSpPr>
            <a:spLocks noGrp="1"/>
          </p:cNvSpPr>
          <p:nvPr>
            <p:ph idx="1"/>
          </p:nvPr>
        </p:nvSpPr>
        <p:spPr/>
        <p:txBody>
          <a:bodyPr/>
          <a:lstStyle/>
          <a:p>
            <a:r>
              <a:rPr lang="en-US" dirty="0" smtClean="0"/>
              <a:t>Grammars are used in compilers. A compiler checks that the input file is valid by essentially finding the derivation tree. This derivation tree is then used in finding code for the file or expression. If grammar is unambiguous, the derivation tree is always unique.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Grammar for Arithmetic</a:t>
            </a:r>
            <a:endParaRPr lang="en-US" b="1" dirty="0"/>
          </a:p>
        </p:txBody>
      </p:sp>
      <p:sp>
        <p:nvSpPr>
          <p:cNvPr id="3" name="Content Placeholder 2"/>
          <p:cNvSpPr>
            <a:spLocks noGrp="1"/>
          </p:cNvSpPr>
          <p:nvPr>
            <p:ph idx="1"/>
          </p:nvPr>
        </p:nvSpPr>
        <p:spPr/>
        <p:txBody>
          <a:bodyPr>
            <a:normAutofit lnSpcReduction="10000"/>
          </a:bodyPr>
          <a:lstStyle/>
          <a:p>
            <a:r>
              <a:rPr lang="en-US" dirty="0" smtClean="0"/>
              <a:t>The language of arithmetical expressions using only multiplication and addition can be described as the following CFG with start variable E: E → E+T | T</a:t>
            </a:r>
          </a:p>
          <a:p>
            <a:pPr>
              <a:buNone/>
            </a:pPr>
            <a:r>
              <a:rPr lang="en-US" dirty="0"/>
              <a:t> </a:t>
            </a:r>
            <a:r>
              <a:rPr lang="en-US" dirty="0" smtClean="0"/>
              <a:t>                       T → T×F | F</a:t>
            </a:r>
          </a:p>
          <a:p>
            <a:pPr>
              <a:buNone/>
            </a:pPr>
            <a:r>
              <a:rPr lang="en-US" dirty="0"/>
              <a:t> </a:t>
            </a:r>
            <a:r>
              <a:rPr lang="en-US" dirty="0" smtClean="0"/>
              <a:t>                       F → (E) | number </a:t>
            </a:r>
          </a:p>
          <a:p>
            <a:pPr>
              <a:buNone/>
            </a:pPr>
            <a:r>
              <a:rPr lang="en-US" dirty="0" smtClean="0"/>
              <a:t>(Think of Expression, Factor and Term.) </a:t>
            </a:r>
          </a:p>
          <a:p>
            <a:pPr>
              <a:buNone/>
            </a:pPr>
            <a:r>
              <a:rPr lang="en-US" dirty="0" smtClean="0"/>
              <a:t>This generates expressions such as 1+(3+2)×5 and 1+2×3.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Derivation Tree</a:t>
            </a:r>
            <a:endParaRPr lang="en-US" b="1"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r>
              <a:rPr lang="en-US" dirty="0" smtClean="0"/>
              <a:t>The derivation tree for 1+2×3:</a:t>
            </a:r>
          </a:p>
          <a:p>
            <a:pPr>
              <a:buNone/>
            </a:pPr>
            <a:r>
              <a:rPr lang="en-US" dirty="0" smtClean="0"/>
              <a:t>                                          E</a:t>
            </a:r>
          </a:p>
          <a:p>
            <a:pPr>
              <a:buNone/>
            </a:pPr>
            <a:r>
              <a:rPr lang="en-US" dirty="0" smtClean="0"/>
              <a:t>                            </a:t>
            </a:r>
          </a:p>
          <a:p>
            <a:pPr>
              <a:buNone/>
            </a:pPr>
            <a:r>
              <a:rPr lang="en-US" dirty="0"/>
              <a:t> </a:t>
            </a:r>
            <a:r>
              <a:rPr lang="en-US" dirty="0" smtClean="0"/>
              <a:t>                                    E  +    T</a:t>
            </a:r>
            <a:endParaRPr lang="en-US" dirty="0"/>
          </a:p>
          <a:p>
            <a:pPr>
              <a:buNone/>
            </a:pPr>
            <a:endParaRPr lang="en-US" dirty="0" smtClean="0"/>
          </a:p>
          <a:p>
            <a:pPr>
              <a:buNone/>
            </a:pPr>
            <a:r>
              <a:rPr lang="en-US" dirty="0" smtClean="0"/>
              <a:t>                                    T     T   *    F</a:t>
            </a:r>
          </a:p>
          <a:p>
            <a:pPr>
              <a:buNone/>
            </a:pPr>
            <a:r>
              <a:rPr lang="en-US" dirty="0"/>
              <a:t> </a:t>
            </a:r>
            <a:r>
              <a:rPr lang="en-US" dirty="0" smtClean="0"/>
              <a:t>                             </a:t>
            </a:r>
            <a:endParaRPr lang="en-US" dirty="0"/>
          </a:p>
          <a:p>
            <a:pPr>
              <a:buNone/>
            </a:pPr>
            <a:r>
              <a:rPr lang="en-US" dirty="0" smtClean="0"/>
              <a:t>                                    F      F         3</a:t>
            </a:r>
          </a:p>
          <a:p>
            <a:pPr>
              <a:buNone/>
            </a:pPr>
            <a:r>
              <a:rPr lang="en-US" dirty="0"/>
              <a:t> </a:t>
            </a:r>
            <a:r>
              <a:rPr lang="en-US" dirty="0" smtClean="0"/>
              <a:t>                                 </a:t>
            </a:r>
          </a:p>
          <a:p>
            <a:pPr>
              <a:buNone/>
            </a:pPr>
            <a:r>
              <a:rPr lang="en-US" dirty="0" smtClean="0"/>
              <a:t>                                   1      2</a:t>
            </a:r>
          </a:p>
          <a:p>
            <a:pPr>
              <a:buNone/>
            </a:pPr>
            <a:r>
              <a:rPr lang="en-US" dirty="0" smtClean="0"/>
              <a:t>     Note that derivation tree automatically knows that multiplication takes precedence over addition. Goddard 6b:</a:t>
            </a:r>
            <a:endParaRPr lang="en-US" dirty="0"/>
          </a:p>
        </p:txBody>
      </p:sp>
      <p:cxnSp>
        <p:nvCxnSpPr>
          <p:cNvPr id="9" name="Straight Connector 8"/>
          <p:cNvCxnSpPr/>
          <p:nvPr/>
        </p:nvCxnSpPr>
        <p:spPr>
          <a:xfrm rot="5400000">
            <a:off x="3353594" y="2590006"/>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6200000" flipH="1">
            <a:off x="3657600" y="2362200"/>
            <a:ext cx="3048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3162300" y="24003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3010694" y="32377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3695700" y="30861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3848894" y="32377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6200000" flipH="1">
            <a:off x="4000500" y="30861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3010694" y="3999706"/>
            <a:ext cx="38020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3467894" y="39997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306094" y="3999706"/>
            <a:ext cx="38020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3010694" y="4761706"/>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3582194" y="4799806"/>
            <a:ext cx="304006" cy="79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Each string in the language has a leftmost derivation and a derivation tree. If these are unique for all strings, then the grammar is called unambiguous.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2438400"/>
            <a:ext cx="4474686" cy="1200329"/>
          </a:xfrm>
          <a:prstGeom prst="rect">
            <a:avLst/>
          </a:prstGeom>
        </p:spPr>
        <p:txBody>
          <a:bodyPr wrap="none">
            <a:spAutoFit/>
          </a:bodyPr>
          <a:lstStyle/>
          <a:p>
            <a:r>
              <a:rPr lang="en-US" sz="7200" dirty="0" smtClean="0"/>
              <a:t> </a:t>
            </a:r>
            <a:r>
              <a:rPr lang="en-US" sz="7200" dirty="0" smtClean="0"/>
              <a:t> Thank </a:t>
            </a:r>
            <a:r>
              <a:rPr lang="en-US" sz="7200" dirty="0" smtClean="0"/>
              <a:t>you</a:t>
            </a:r>
            <a:endParaRPr lang="en-US" sz="7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808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137</TotalTime>
  <Words>383</Words>
  <Application>Microsoft Office PowerPoint</Application>
  <PresentationFormat>On-screen Show (4:3)</PresentationFormat>
  <Paragraphs>105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Derivation Trees</vt:lpstr>
      <vt:lpstr>Types of Derivation</vt:lpstr>
      <vt:lpstr>1. Leftmost Derivation- </vt:lpstr>
      <vt:lpstr> Example- </vt:lpstr>
      <vt:lpstr>Leftmost Derivation Tree</vt:lpstr>
      <vt:lpstr>2. Rightmost Derivation- </vt:lpstr>
      <vt:lpstr> Example- </vt:lpstr>
      <vt:lpstr>Rightmost Derivation Tree</vt:lpstr>
      <vt:lpstr>Ambiguous Grammars </vt:lpstr>
      <vt:lpstr>Grammars and Compilers</vt:lpstr>
      <vt:lpstr>Grammar for Arithmetic</vt:lpstr>
      <vt:lpstr>Derivation Tree</vt:lpstr>
      <vt:lpstr>Summary</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Derivation Trees and Regular Languages</dc:title>
  <dc:creator>Tuxboot-115</dc:creator>
  <cp:lastModifiedBy>Tuxboot-115</cp:lastModifiedBy>
  <cp:revision>27</cp:revision>
  <dcterms:created xsi:type="dcterms:W3CDTF">2019-09-12T08:38:23Z</dcterms:created>
  <dcterms:modified xsi:type="dcterms:W3CDTF">2019-09-12T10:57:03Z</dcterms:modified>
</cp:coreProperties>
</file>