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82" r:id="rId4"/>
    <p:sldId id="283" r:id="rId5"/>
    <p:sldId id="287" r:id="rId6"/>
    <p:sldId id="288" r:id="rId7"/>
    <p:sldId id="289" r:id="rId8"/>
    <p:sldId id="292" r:id="rId9"/>
    <p:sldId id="293" r:id="rId10"/>
    <p:sldId id="271" r:id="rId11"/>
    <p:sldId id="281" r:id="rId12"/>
    <p:sldId id="268" r:id="rId13"/>
    <p:sldId id="278" r:id="rId14"/>
    <p:sldId id="267" r:id="rId15"/>
    <p:sldId id="294" r:id="rId16"/>
    <p:sldId id="291" r:id="rId1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00"/>
    <a:srgbClr val="CCFF33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Relationship Id="rId9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4.wmf"/><Relationship Id="rId1" Type="http://schemas.openxmlformats.org/officeDocument/2006/relationships/image" Target="../media/image42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E4FFC-5081-4B97-8953-772D48A98E84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A7F7A7-7EE1-45E8-9066-601E4135C7AC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3DACF-2603-4592-82F1-17EA9D629CB1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7AC4B-DBFB-4D99-B287-4CF309B71A3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86BEB7-4017-4F2B-B776-EC261E80B28E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1FECF-169E-4DEC-98F5-CA33B61775BA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BA259-05FA-4EF7-A9B5-92F6091B49B7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D045B-6F85-4934-8127-9E7DA56BA633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9C709-13F9-467F-AD4A-4A85ECE7307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F7402-F2C8-4FE0-A5EC-B20F247E0F1F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F1F14-E753-4863-A0F3-8A0B1DAA4AB9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AA367E8-B05C-49CC-85ED-ACAFCABD1EE8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accent2"/>
            </a:gs>
            <a:gs pos="100000">
              <a:schemeClr val="accent2">
                <a:gamma/>
                <a:shade val="46275"/>
                <a:invGamma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400"/>
            </a:lvl1pPr>
          </a:lstStyle>
          <a:p>
            <a:fld id="{5A5C9C5A-3AC3-47EB-ADD8-E4CB7CD0172C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newsflash/>
  </p:transition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image" Target="../media/image28.png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Relationship Id="rId9" Type="http://schemas.openxmlformats.org/officeDocument/2006/relationships/oleObject" Target="../embeddings/oleObject39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85800" y="9906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/>
            <a:r>
              <a:rPr lang="en-US" sz="3200" i="1" dirty="0" smtClean="0">
                <a:solidFill>
                  <a:schemeClr val="bg1"/>
                </a:solidFill>
                <a:latin typeface="Monotype Corsiva" pitchFamily="66" charset="0"/>
              </a:rPr>
              <a:t>S.T.E.S &amp; Co-Op Educational Society Ltd.,</a:t>
            </a:r>
          </a:p>
          <a:p>
            <a:pPr algn="ctr"/>
            <a:r>
              <a:rPr lang="en-US" sz="3200" i="1" dirty="0" smtClean="0">
                <a:solidFill>
                  <a:schemeClr val="bg1"/>
                </a:solidFill>
                <a:latin typeface="Monotype Corsiva" pitchFamily="66" charset="0"/>
              </a:rPr>
              <a:t>Science Sr. College, Shahada</a:t>
            </a:r>
            <a:endParaRPr lang="en-US" sz="3200" i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219200" y="2971800"/>
            <a:ext cx="6400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algn="ct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sz="3200" i="1" dirty="0" smtClean="0">
                <a:solidFill>
                  <a:schemeClr val="bg1"/>
                </a:solidFill>
                <a:latin typeface="Monotype Corsiva" pitchFamily="66" charset="0"/>
              </a:rPr>
              <a:t>Dynamics ME</a:t>
            </a:r>
            <a:endParaRPr lang="en-US" sz="3200" i="1" dirty="0">
              <a:solidFill>
                <a:schemeClr val="bg1"/>
              </a:solidFill>
              <a:latin typeface="Monotype Corsiva" pitchFamily="66" charset="0"/>
            </a:endParaRPr>
          </a:p>
          <a:p>
            <a:pPr algn="ct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sz="3200" i="1" dirty="0">
                <a:solidFill>
                  <a:schemeClr val="bg1"/>
                </a:solidFill>
                <a:latin typeface="Monotype Corsiva" pitchFamily="66" charset="0"/>
              </a:rPr>
              <a:t>BY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en-US" sz="3200" i="1" dirty="0" smtClean="0">
                <a:solidFill>
                  <a:schemeClr val="bg1"/>
                </a:solidFill>
                <a:latin typeface="Monotype Corsiva" pitchFamily="66" charset="0"/>
              </a:rPr>
              <a:t>Asst. Prof. </a:t>
            </a:r>
            <a:r>
              <a:rPr lang="en-US" sz="3200" i="1" dirty="0" err="1" smtClean="0">
                <a:solidFill>
                  <a:schemeClr val="bg1"/>
                </a:solidFill>
                <a:latin typeface="Monotype Corsiva" pitchFamily="66" charset="0"/>
              </a:rPr>
              <a:t>Bhushan</a:t>
            </a:r>
            <a:r>
              <a:rPr lang="en-US" sz="3200" i="1" dirty="0" smtClean="0">
                <a:solidFill>
                  <a:schemeClr val="bg1"/>
                </a:solidFill>
                <a:latin typeface="Monotype Corsiva" pitchFamily="66" charset="0"/>
              </a:rPr>
              <a:t> P. </a:t>
            </a:r>
            <a:r>
              <a:rPr lang="en-US" sz="3200" i="1" dirty="0" err="1" smtClean="0">
                <a:solidFill>
                  <a:schemeClr val="bg1"/>
                </a:solidFill>
                <a:latin typeface="Monotype Corsiva" pitchFamily="66" charset="0"/>
              </a:rPr>
              <a:t>Nikam</a:t>
            </a:r>
            <a:endParaRPr lang="en-US" sz="3200" i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0"/>
            <a:r>
              <a:rPr lang="en-US" sz="4400">
                <a:solidFill>
                  <a:schemeClr val="bg1"/>
                </a:solidFill>
              </a:rPr>
              <a:t>Objective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Moment of Inertia of a body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Parallel Axis Theorem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Radius of </a:t>
            </a:r>
            <a:r>
              <a:rPr lang="en-US" sz="3200" dirty="0" smtClean="0">
                <a:solidFill>
                  <a:schemeClr val="bg1"/>
                </a:solidFill>
              </a:rPr>
              <a:t>Gyration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468313" y="26035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rtl="0"/>
            <a:r>
              <a:rPr lang="en-US" sz="4000">
                <a:solidFill>
                  <a:schemeClr val="bg1"/>
                </a:solidFill>
              </a:rPr>
              <a:t>Moment and Angular Acceleration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457200" y="1219200"/>
            <a:ext cx="7772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bg1"/>
                </a:solidFill>
              </a:rPr>
              <a:t>When </a:t>
            </a:r>
            <a:r>
              <a:rPr lang="en-US" sz="3200">
                <a:solidFill>
                  <a:schemeClr val="bg1"/>
                </a:solidFill>
                <a:latin typeface="Symbol" pitchFamily="18" charset="2"/>
              </a:rPr>
              <a:t>M </a:t>
            </a:r>
            <a:r>
              <a:rPr lang="en-US" sz="3200">
                <a:solidFill>
                  <a:schemeClr val="bg1"/>
                </a:solidFill>
                <a:sym typeface="Symbol" pitchFamily="18" charset="2"/>
              </a:rPr>
              <a:t> </a:t>
            </a:r>
            <a:r>
              <a:rPr lang="en-US" sz="3200">
                <a:solidFill>
                  <a:schemeClr val="bg1"/>
                </a:solidFill>
              </a:rPr>
              <a:t>0, rigid body experiences angular acceleration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bg1"/>
                </a:solidFill>
              </a:rPr>
              <a:t>Relation between M and </a:t>
            </a:r>
            <a:r>
              <a:rPr lang="en-US" sz="3200">
                <a:solidFill>
                  <a:schemeClr val="bg1"/>
                </a:solidFill>
                <a:latin typeface="Symbol" pitchFamily="18" charset="2"/>
              </a:rPr>
              <a:t>a </a:t>
            </a:r>
            <a:r>
              <a:rPr lang="en-US" sz="3200">
                <a:solidFill>
                  <a:schemeClr val="bg1"/>
                </a:solidFill>
              </a:rPr>
              <a:t>is analogous to relation between F and a</a:t>
            </a:r>
            <a:endParaRPr lang="en-US" sz="3200">
              <a:solidFill>
                <a:schemeClr val="bg1"/>
              </a:solidFill>
              <a:cs typeface="Tahoma" pitchFamily="34" charset="0"/>
            </a:endParaRPr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1331913" y="3429000"/>
          <a:ext cx="4549775" cy="693738"/>
        </p:xfrm>
        <a:graphic>
          <a:graphicData uri="http://schemas.openxmlformats.org/presentationml/2006/ole">
            <p:oleObj spid="_x0000_s30726" name="Equation" r:id="rId3" imgW="1333440" imgH="203040" progId="Equation.3">
              <p:embed/>
            </p:oleObj>
          </a:graphicData>
        </a:graphic>
      </p:graphicFrame>
      <p:sp>
        <p:nvSpPr>
          <p:cNvPr id="30727" name="Oval 7"/>
          <p:cNvSpPr>
            <a:spLocks noChangeArrowheads="1"/>
          </p:cNvSpPr>
          <p:nvPr/>
        </p:nvSpPr>
        <p:spPr bwMode="auto">
          <a:xfrm>
            <a:off x="5076825" y="3429000"/>
            <a:ext cx="457200" cy="609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4284663" y="4076700"/>
            <a:ext cx="935037" cy="18732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2411413" y="5949950"/>
            <a:ext cx="3289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Moment of Inertia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323850" y="5084763"/>
            <a:ext cx="3635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Mass = Resistance</a:t>
            </a:r>
          </a:p>
        </p:txBody>
      </p:sp>
      <p:sp>
        <p:nvSpPr>
          <p:cNvPr id="30732" name="Oval 12"/>
          <p:cNvSpPr>
            <a:spLocks noChangeArrowheads="1"/>
          </p:cNvSpPr>
          <p:nvPr/>
        </p:nvSpPr>
        <p:spPr bwMode="auto">
          <a:xfrm>
            <a:off x="2195513" y="3500438"/>
            <a:ext cx="457200" cy="609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 flipV="1">
            <a:off x="2268538" y="4149725"/>
            <a:ext cx="142875" cy="7921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pic>
        <p:nvPicPr>
          <p:cNvPr id="30735" name="Picture 15" descr="15-1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950" y="3068638"/>
            <a:ext cx="1793875" cy="1871662"/>
          </a:xfrm>
          <a:prstGeom prst="rect">
            <a:avLst/>
          </a:prstGeom>
          <a:noFill/>
        </p:spPr>
      </p:pic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9288463" y="36274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en-US">
              <a:solidFill>
                <a:srgbClr val="FFFF00"/>
              </a:solidFill>
            </a:endParaRPr>
          </a:p>
        </p:txBody>
      </p:sp>
      <p:pic>
        <p:nvPicPr>
          <p:cNvPr id="30738" name="Picture 18" descr="15-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7763" y="5229225"/>
            <a:ext cx="2773362" cy="13874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build="p" bldLvl="2" autoUpdateAnimBg="0"/>
      <p:bldP spid="30727" grpId="0" animBg="1"/>
      <p:bldP spid="30728" grpId="0" animBg="1"/>
      <p:bldP spid="30729" grpId="0" autoUpdateAnimBg="0"/>
      <p:bldP spid="30730" grpId="0"/>
      <p:bldP spid="30732" grpId="0" animBg="1"/>
      <p:bldP spid="307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04800" y="2286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rtl="0"/>
            <a:r>
              <a:rPr lang="en-US" sz="4400">
                <a:solidFill>
                  <a:schemeClr val="bg1"/>
                </a:solidFill>
              </a:rPr>
              <a:t>Moment of Inertia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57200" y="1524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bg1"/>
                </a:solidFill>
              </a:rPr>
              <a:t>This mass analog is called the </a:t>
            </a:r>
          </a:p>
          <a:p>
            <a:pPr marL="342900" indent="-342900" algn="l" rtl="0">
              <a:lnSpc>
                <a:spcPct val="90000"/>
              </a:lnSpc>
              <a:spcBef>
                <a:spcPct val="20000"/>
              </a:spcBef>
            </a:pPr>
            <a:r>
              <a:rPr lang="en-US" sz="3200" i="1">
                <a:solidFill>
                  <a:schemeClr val="bg1"/>
                </a:solidFill>
              </a:rPr>
              <a:t>   moment of inertia, </a:t>
            </a:r>
            <a:r>
              <a:rPr lang="en-US" sz="3200">
                <a:solidFill>
                  <a:schemeClr val="bg1"/>
                </a:solidFill>
              </a:rPr>
              <a:t>I, of the object</a:t>
            </a:r>
            <a:br>
              <a:rPr lang="en-US" sz="3200">
                <a:solidFill>
                  <a:schemeClr val="bg1"/>
                </a:solidFill>
              </a:rPr>
            </a:br>
            <a:endParaRPr lang="en-US" sz="3200">
              <a:solidFill>
                <a:schemeClr val="bg1"/>
              </a:solidFill>
            </a:endParaRPr>
          </a:p>
          <a:p>
            <a:pPr marL="342900" indent="-342900" algn="l" rtl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>
              <a:solidFill>
                <a:schemeClr val="bg1"/>
              </a:solidFill>
            </a:endParaRPr>
          </a:p>
          <a:p>
            <a:pPr marL="742950" lvl="1" indent="-285750" algn="l" rtl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chemeClr val="bg1"/>
                </a:solidFill>
              </a:rPr>
              <a:t>r  = moment arm</a:t>
            </a:r>
          </a:p>
          <a:p>
            <a:pPr marL="742950" lvl="1" indent="-285750" algn="l" rtl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800">
                <a:solidFill>
                  <a:schemeClr val="bg1"/>
                </a:solidFill>
              </a:rPr>
              <a:t>SI units are kg m</a:t>
            </a:r>
            <a:r>
              <a:rPr lang="en-US" sz="2800" baseline="30000">
                <a:solidFill>
                  <a:schemeClr val="bg1"/>
                </a:solidFill>
              </a:rPr>
              <a:t>2</a:t>
            </a:r>
            <a:endParaRPr lang="en-US" sz="2800">
              <a:solidFill>
                <a:schemeClr val="bg1"/>
              </a:solidFill>
            </a:endParaRPr>
          </a:p>
        </p:txBody>
      </p:sp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3203575" y="2636838"/>
          <a:ext cx="1728788" cy="977900"/>
        </p:xfrm>
        <a:graphic>
          <a:graphicData uri="http://schemas.openxmlformats.org/presentationml/2006/ole">
            <p:oleObj spid="_x0000_s31752" name="Equation" r:id="rId3" imgW="672840" imgH="380880" progId="Equation.3">
              <p:embed/>
            </p:oleObj>
          </a:graphicData>
        </a:graphic>
      </p:graphicFrame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2484438" y="5734050"/>
          <a:ext cx="2808287" cy="636588"/>
        </p:xfrm>
        <a:graphic>
          <a:graphicData uri="http://schemas.openxmlformats.org/presentationml/2006/ole">
            <p:oleObj spid="_x0000_s31753" name="Equation" r:id="rId4" imgW="1231560" imgH="279360" progId="Equation.3">
              <p:embed/>
            </p:oleObj>
          </a:graphicData>
        </a:graphic>
      </p:graphicFrame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323850" y="4581525"/>
          <a:ext cx="6119813" cy="1028700"/>
        </p:xfrm>
        <a:graphic>
          <a:graphicData uri="http://schemas.openxmlformats.org/presentationml/2006/ole">
            <p:oleObj spid="_x0000_s31754" name="Equation" r:id="rId5" imgW="3022560" imgH="507960" progId="Equation.3">
              <p:embed/>
            </p:oleObj>
          </a:graphicData>
        </a:graphic>
      </p:graphicFrame>
      <p:pic>
        <p:nvPicPr>
          <p:cNvPr id="31755" name="Picture 11" descr="17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025" y="188913"/>
            <a:ext cx="2076450" cy="3752850"/>
          </a:xfrm>
          <a:prstGeom prst="rect">
            <a:avLst/>
          </a:prstGeom>
          <a:noFill/>
        </p:spPr>
      </p:pic>
      <p:pic>
        <p:nvPicPr>
          <p:cNvPr id="31765" name="Picture 21" descr="17-2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59563" y="4149725"/>
            <a:ext cx="2279650" cy="24209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84213" y="692150"/>
            <a:ext cx="1898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Shell Element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971550" y="3644900"/>
            <a:ext cx="1849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lang="en-US">
                <a:solidFill>
                  <a:schemeClr val="bg1"/>
                </a:solidFill>
              </a:rPr>
              <a:t>Disk Element</a:t>
            </a:r>
          </a:p>
        </p:txBody>
      </p:sp>
      <p:graphicFrame>
        <p:nvGraphicFramePr>
          <p:cNvPr id="36870" name="Object 6"/>
          <p:cNvGraphicFramePr>
            <a:graphicFrameLocks noChangeAspect="1"/>
          </p:cNvGraphicFramePr>
          <p:nvPr/>
        </p:nvGraphicFramePr>
        <p:xfrm>
          <a:off x="1692275" y="1989138"/>
          <a:ext cx="2160588" cy="422275"/>
        </p:xfrm>
        <a:graphic>
          <a:graphicData uri="http://schemas.openxmlformats.org/presentationml/2006/ole">
            <p:oleObj spid="_x0000_s36870" name="Equation" r:id="rId3" imgW="1041120" imgH="203040" progId="Equation.3">
              <p:embed/>
            </p:oleObj>
          </a:graphicData>
        </a:graphic>
      </p:graphicFrame>
      <p:graphicFrame>
        <p:nvGraphicFramePr>
          <p:cNvPr id="36871" name="Object 7"/>
          <p:cNvGraphicFramePr>
            <a:graphicFrameLocks noChangeAspect="1"/>
          </p:cNvGraphicFramePr>
          <p:nvPr/>
        </p:nvGraphicFramePr>
        <p:xfrm>
          <a:off x="1835150" y="4581525"/>
          <a:ext cx="2232025" cy="558800"/>
        </p:xfrm>
        <a:graphic>
          <a:graphicData uri="http://schemas.openxmlformats.org/presentationml/2006/ole">
            <p:oleObj spid="_x0000_s36871" name="Equation" r:id="rId4" imgW="914400" imgH="228600" progId="Equation.3">
              <p:embed/>
            </p:oleObj>
          </a:graphicData>
        </a:graphic>
      </p:graphicFrame>
      <p:pic>
        <p:nvPicPr>
          <p:cNvPr id="36872" name="Picture 8" descr="17-2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5600" y="404813"/>
            <a:ext cx="3086100" cy="3168650"/>
          </a:xfrm>
          <a:prstGeom prst="rect">
            <a:avLst/>
          </a:prstGeom>
          <a:noFill/>
        </p:spPr>
      </p:pic>
      <p:pic>
        <p:nvPicPr>
          <p:cNvPr id="36873" name="Picture 9" descr="17-2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92725" y="3860800"/>
            <a:ext cx="3078163" cy="28082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63575" y="280988"/>
            <a:ext cx="1900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lang="en-US">
                <a:solidFill>
                  <a:srgbClr val="FFFF00"/>
                </a:solidFill>
              </a:rPr>
              <a:t>Example 17-1</a:t>
            </a:r>
          </a:p>
        </p:txBody>
      </p:sp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3851275" y="3141663"/>
          <a:ext cx="4105275" cy="512762"/>
        </p:xfrm>
        <a:graphic>
          <a:graphicData uri="http://schemas.openxmlformats.org/presentationml/2006/ole">
            <p:oleObj spid="_x0000_s37893" name="Equation" r:id="rId3" imgW="1625400" imgH="203040" progId="Equation.3">
              <p:embed/>
            </p:oleObj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835025" y="3860800"/>
          <a:ext cx="7689850" cy="1160463"/>
        </p:xfrm>
        <a:graphic>
          <a:graphicData uri="http://schemas.openxmlformats.org/presentationml/2006/ole">
            <p:oleObj spid="_x0000_s37894" name="Equation" r:id="rId4" imgW="3200400" imgH="482400" progId="Equation.3">
              <p:embed/>
            </p:oleObj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3924300" y="5084763"/>
          <a:ext cx="1701800" cy="503237"/>
        </p:xfrm>
        <a:graphic>
          <a:graphicData uri="http://schemas.openxmlformats.org/presentationml/2006/ole">
            <p:oleObj spid="_x0000_s37895" name="Equation" r:id="rId5" imgW="774360" imgH="228600" progId="Equation.3">
              <p:embed/>
            </p:oleObj>
          </a:graphicData>
        </a:graphic>
      </p:graphicFrame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3924300" y="5805488"/>
          <a:ext cx="1584325" cy="847725"/>
        </p:xfrm>
        <a:graphic>
          <a:graphicData uri="http://schemas.openxmlformats.org/presentationml/2006/ole">
            <p:oleObj spid="_x0000_s37896" name="Equation" r:id="rId6" imgW="736560" imgH="393480" progId="Equation.3">
              <p:embed/>
            </p:oleObj>
          </a:graphicData>
        </a:graphic>
      </p:graphicFrame>
      <p:pic>
        <p:nvPicPr>
          <p:cNvPr id="37897" name="Picture 9" descr="17-3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8313" y="765175"/>
            <a:ext cx="2943225" cy="3076575"/>
          </a:xfrm>
          <a:prstGeom prst="rect">
            <a:avLst/>
          </a:prstGeom>
          <a:noFill/>
        </p:spPr>
      </p:pic>
      <p:pic>
        <p:nvPicPr>
          <p:cNvPr id="37898" name="Picture 10" descr="17-3b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3800" y="188913"/>
            <a:ext cx="2687638" cy="28527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735013" y="280988"/>
            <a:ext cx="1900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lang="en-US">
                <a:solidFill>
                  <a:srgbClr val="FFFF00"/>
                </a:solidFill>
              </a:rPr>
              <a:t>Example 17-2</a:t>
            </a:r>
          </a:p>
        </p:txBody>
      </p:sp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2411413" y="3357563"/>
          <a:ext cx="3706812" cy="560387"/>
        </p:xfrm>
        <a:graphic>
          <a:graphicData uri="http://schemas.openxmlformats.org/presentationml/2006/ole">
            <p:oleObj spid="_x0000_s38917" name="Equation" r:id="rId3" imgW="1511280" imgH="228600" progId="Equation.3">
              <p:embed/>
            </p:oleObj>
          </a:graphicData>
        </a:graphic>
      </p:graphicFrame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3851275" y="3860800"/>
          <a:ext cx="1474788" cy="847725"/>
        </p:xfrm>
        <a:graphic>
          <a:graphicData uri="http://schemas.openxmlformats.org/presentationml/2006/ole">
            <p:oleObj spid="_x0000_s38918" name="Equation" r:id="rId4" imgW="685800" imgH="393480" progId="Equation.3">
              <p:embed/>
            </p:oleObj>
          </a:graphicData>
        </a:graphic>
      </p:graphicFrame>
      <p:graphicFrame>
        <p:nvGraphicFramePr>
          <p:cNvPr id="38919" name="Object 7"/>
          <p:cNvGraphicFramePr>
            <a:graphicFrameLocks noChangeAspect="1"/>
          </p:cNvGraphicFramePr>
          <p:nvPr/>
        </p:nvGraphicFramePr>
        <p:xfrm>
          <a:off x="2100263" y="4581525"/>
          <a:ext cx="5843587" cy="847725"/>
        </p:xfrm>
        <a:graphic>
          <a:graphicData uri="http://schemas.openxmlformats.org/presentationml/2006/ole">
            <p:oleObj spid="_x0000_s38919" name="Equation" r:id="rId5" imgW="2717640" imgH="393480" progId="Equation.3">
              <p:embed/>
            </p:oleObj>
          </a:graphicData>
        </a:graphic>
      </p:graphicFrame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827088" y="5373688"/>
          <a:ext cx="2232025" cy="361950"/>
        </p:xfrm>
        <a:graphic>
          <a:graphicData uri="http://schemas.openxmlformats.org/presentationml/2006/ole">
            <p:oleObj spid="_x0000_s38920" name="Equation" r:id="rId6" imgW="1409400" imgH="228600" progId="Equation.3">
              <p:embed/>
            </p:oleObj>
          </a:graphicData>
        </a:graphic>
      </p:graphicFrame>
      <p:graphicFrame>
        <p:nvGraphicFramePr>
          <p:cNvPr id="38921" name="Object 9"/>
          <p:cNvGraphicFramePr>
            <a:graphicFrameLocks noChangeAspect="1"/>
          </p:cNvGraphicFramePr>
          <p:nvPr/>
        </p:nvGraphicFramePr>
        <p:xfrm>
          <a:off x="1803400" y="5795963"/>
          <a:ext cx="6184900" cy="1062037"/>
        </p:xfrm>
        <a:graphic>
          <a:graphicData uri="http://schemas.openxmlformats.org/presentationml/2006/ole">
            <p:oleObj spid="_x0000_s38921" name="Equation" r:id="rId7" imgW="2806560" imgH="482400" progId="Equation.3">
              <p:embed/>
            </p:oleObj>
          </a:graphicData>
        </a:graphic>
      </p:graphicFrame>
      <p:pic>
        <p:nvPicPr>
          <p:cNvPr id="38922" name="Picture 10" descr="17-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404813"/>
            <a:ext cx="3455988" cy="2659062"/>
          </a:xfrm>
          <a:prstGeom prst="rect">
            <a:avLst/>
          </a:prstGeom>
          <a:noFill/>
        </p:spPr>
      </p:pic>
      <p:pic>
        <p:nvPicPr>
          <p:cNvPr id="38923" name="Picture 11" descr="17-4a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9750" y="836613"/>
            <a:ext cx="3370263" cy="2457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17-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404813"/>
            <a:ext cx="6913563" cy="61007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17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78188"/>
            <a:ext cx="5508625" cy="3579812"/>
          </a:xfrm>
          <a:prstGeom prst="rect">
            <a:avLst/>
          </a:prstGeom>
          <a:noFill/>
        </p:spPr>
      </p:pic>
      <p:pic>
        <p:nvPicPr>
          <p:cNvPr id="45061" name="Picture 5" descr="17-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188913"/>
            <a:ext cx="5148262" cy="37925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319088" y="1058863"/>
            <a:ext cx="1981200" cy="1397000"/>
            <a:chOff x="65" y="96"/>
            <a:chExt cx="1248" cy="880"/>
          </a:xfrm>
        </p:grpSpPr>
        <p:sp>
          <p:nvSpPr>
            <p:cNvPr id="19461" name="Line 5"/>
            <p:cNvSpPr>
              <a:spLocks noChangeShapeType="1"/>
            </p:cNvSpPr>
            <p:nvPr/>
          </p:nvSpPr>
          <p:spPr bwMode="auto">
            <a:xfrm>
              <a:off x="707" y="600"/>
              <a:ext cx="0" cy="26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62" name="AutoShape 6"/>
            <p:cNvSpPr>
              <a:spLocks noChangeArrowheads="1"/>
            </p:cNvSpPr>
            <p:nvPr/>
          </p:nvSpPr>
          <p:spPr bwMode="auto">
            <a:xfrm rot="5400000" flipV="1">
              <a:off x="644" y="-72"/>
              <a:ext cx="90" cy="1248"/>
            </a:xfrm>
            <a:prstGeom prst="can">
              <a:avLst>
                <a:gd name="adj" fmla="val 56622"/>
              </a:avLst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9463" name="Object 7"/>
            <p:cNvGraphicFramePr>
              <a:graphicFrameLocks noChangeAspect="1"/>
            </p:cNvGraphicFramePr>
            <p:nvPr/>
          </p:nvGraphicFramePr>
          <p:xfrm>
            <a:off x="247" y="608"/>
            <a:ext cx="440" cy="368"/>
          </p:xfrm>
          <a:graphic>
            <a:graphicData uri="http://schemas.openxmlformats.org/presentationml/2006/ole">
              <p:oleObj spid="_x0000_s19463" name="Equation" r:id="rId3" imgW="698400" imgH="583920" progId="Equation.3">
                <p:embed/>
              </p:oleObj>
            </a:graphicData>
          </a:graphic>
        </p:graphicFrame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>
              <a:off x="707" y="96"/>
              <a:ext cx="0" cy="43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>
              <a:off x="69" y="357"/>
              <a:ext cx="1235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66" name="Text Box 10"/>
            <p:cNvSpPr txBox="1">
              <a:spLocks noChangeArrowheads="1"/>
            </p:cNvSpPr>
            <p:nvPr/>
          </p:nvSpPr>
          <p:spPr bwMode="auto">
            <a:xfrm>
              <a:off x="441" y="309"/>
              <a:ext cx="84" cy="10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36576" tIns="0" rIns="0" bIns="0"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1000" i="1"/>
                <a:t>L</a:t>
              </a:r>
            </a:p>
          </p:txBody>
        </p:sp>
      </p:grpSp>
      <p:sp>
        <p:nvSpPr>
          <p:cNvPr id="19468" name="AutoShape 12"/>
          <p:cNvSpPr>
            <a:spLocks noChangeArrowheads="1"/>
          </p:cNvSpPr>
          <p:nvPr/>
        </p:nvSpPr>
        <p:spPr bwMode="auto">
          <a:xfrm rot="5400000" flipV="1">
            <a:off x="3695700" y="792163"/>
            <a:ext cx="142875" cy="1981200"/>
          </a:xfrm>
          <a:prstGeom prst="can">
            <a:avLst>
              <a:gd name="adj" fmla="val 56622"/>
            </a:avLst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2987675" y="1844675"/>
          <a:ext cx="1606550" cy="730250"/>
        </p:xfrm>
        <a:graphic>
          <a:graphicData uri="http://schemas.openxmlformats.org/presentationml/2006/ole">
            <p:oleObj spid="_x0000_s19469" name="Equation" r:id="rId4" imgW="1396800" imgH="634680" progId="Equation.3">
              <p:embed/>
            </p:oleObj>
          </a:graphicData>
        </a:graphic>
      </p:graphicFrame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2809875" y="1058863"/>
            <a:ext cx="0" cy="1219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2806700" y="1473200"/>
            <a:ext cx="19605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arrow" w="med" len="med"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3397250" y="1397000"/>
            <a:ext cx="13335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36576" tIns="0" rIns="0" bIns="0"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1000" i="1"/>
              <a:t>L</a:t>
            </a:r>
          </a:p>
        </p:txBody>
      </p:sp>
      <p:grpSp>
        <p:nvGrpSpPr>
          <p:cNvPr id="19473" name="Group 17"/>
          <p:cNvGrpSpPr>
            <a:grpSpLocks/>
          </p:cNvGrpSpPr>
          <p:nvPr/>
        </p:nvGrpSpPr>
        <p:grpSpPr bwMode="auto">
          <a:xfrm>
            <a:off x="5329238" y="977900"/>
            <a:ext cx="1668462" cy="1714500"/>
            <a:chOff x="3131" y="199"/>
            <a:chExt cx="1051" cy="1080"/>
          </a:xfrm>
        </p:grpSpPr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 flipH="1">
              <a:off x="3626" y="552"/>
              <a:ext cx="556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75" name="AutoShape 19"/>
            <p:cNvSpPr>
              <a:spLocks noChangeArrowheads="1"/>
            </p:cNvSpPr>
            <p:nvPr/>
          </p:nvSpPr>
          <p:spPr bwMode="auto">
            <a:xfrm rot="5400000" flipV="1">
              <a:off x="3252" y="201"/>
              <a:ext cx="706" cy="702"/>
            </a:xfrm>
            <a:prstGeom prst="can">
              <a:avLst>
                <a:gd name="adj" fmla="val 50000"/>
              </a:avLst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9476" name="Object 20"/>
            <p:cNvGraphicFramePr>
              <a:graphicFrameLocks noChangeAspect="1"/>
            </p:cNvGraphicFramePr>
            <p:nvPr/>
          </p:nvGraphicFramePr>
          <p:xfrm>
            <a:off x="3392" y="911"/>
            <a:ext cx="432" cy="368"/>
          </p:xfrm>
          <a:graphic>
            <a:graphicData uri="http://schemas.openxmlformats.org/presentationml/2006/ole">
              <p:oleObj spid="_x0000_s19476" name="Equation" r:id="rId5" imgW="685800" imgH="583920" progId="Equation.3">
                <p:embed/>
              </p:oleObj>
            </a:graphicData>
          </a:graphic>
        </p:graphicFrame>
        <p:sp>
          <p:nvSpPr>
            <p:cNvPr id="19477" name="Line 21"/>
            <p:cNvSpPr>
              <a:spLocks noChangeShapeType="1"/>
            </p:cNvSpPr>
            <p:nvPr/>
          </p:nvSpPr>
          <p:spPr bwMode="auto">
            <a:xfrm flipH="1">
              <a:off x="3131" y="552"/>
              <a:ext cx="292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 rot="-5400000">
              <a:off x="3252" y="729"/>
              <a:ext cx="353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79" name="Text Box 23"/>
            <p:cNvSpPr txBox="1">
              <a:spLocks noChangeArrowheads="1"/>
            </p:cNvSpPr>
            <p:nvPr/>
          </p:nvSpPr>
          <p:spPr bwMode="auto">
            <a:xfrm>
              <a:off x="3387" y="651"/>
              <a:ext cx="84" cy="10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36576" tIns="0" rIns="0" bIns="0"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1000" b="1" i="1"/>
                <a:t>R</a:t>
              </a:r>
            </a:p>
          </p:txBody>
        </p:sp>
      </p:grpSp>
      <p:grpSp>
        <p:nvGrpSpPr>
          <p:cNvPr id="19480" name="Group 24"/>
          <p:cNvGrpSpPr>
            <a:grpSpLocks/>
          </p:cNvGrpSpPr>
          <p:nvPr/>
        </p:nvGrpSpPr>
        <p:grpSpPr bwMode="auto">
          <a:xfrm>
            <a:off x="7591425" y="977900"/>
            <a:ext cx="1531938" cy="1665288"/>
            <a:chOff x="4691" y="199"/>
            <a:chExt cx="965" cy="1049"/>
          </a:xfrm>
        </p:grpSpPr>
        <p:sp>
          <p:nvSpPr>
            <p:cNvPr id="19481" name="AutoShape 25"/>
            <p:cNvSpPr>
              <a:spLocks noChangeArrowheads="1"/>
            </p:cNvSpPr>
            <p:nvPr/>
          </p:nvSpPr>
          <p:spPr bwMode="auto">
            <a:xfrm rot="5400000" flipV="1">
              <a:off x="4822" y="201"/>
              <a:ext cx="706" cy="702"/>
            </a:xfrm>
            <a:prstGeom prst="can">
              <a:avLst>
                <a:gd name="adj" fmla="val 50000"/>
              </a:avLst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2" name="Oval 26"/>
            <p:cNvSpPr>
              <a:spLocks noChangeArrowheads="1"/>
            </p:cNvSpPr>
            <p:nvPr/>
          </p:nvSpPr>
          <p:spPr bwMode="auto">
            <a:xfrm>
              <a:off x="4893" y="309"/>
              <a:ext cx="198" cy="4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3019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3" name="Line 27"/>
            <p:cNvSpPr>
              <a:spLocks noChangeShapeType="1"/>
            </p:cNvSpPr>
            <p:nvPr/>
          </p:nvSpPr>
          <p:spPr bwMode="auto">
            <a:xfrm flipH="1">
              <a:off x="5529" y="552"/>
              <a:ext cx="12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9484" name="Object 28"/>
            <p:cNvGraphicFramePr>
              <a:graphicFrameLocks noChangeAspect="1"/>
            </p:cNvGraphicFramePr>
            <p:nvPr/>
          </p:nvGraphicFramePr>
          <p:xfrm>
            <a:off x="4760" y="864"/>
            <a:ext cx="752" cy="384"/>
          </p:xfrm>
          <a:graphic>
            <a:graphicData uri="http://schemas.openxmlformats.org/presentationml/2006/ole">
              <p:oleObj spid="_x0000_s19484" name="Equation" r:id="rId6" imgW="1193760" imgH="609480" progId="Equation.3">
                <p:embed/>
              </p:oleObj>
            </a:graphicData>
          </a:graphic>
        </p:graphicFrame>
        <p:sp>
          <p:nvSpPr>
            <p:cNvPr id="19485" name="Line 29"/>
            <p:cNvSpPr>
              <a:spLocks noChangeShapeType="1"/>
            </p:cNvSpPr>
            <p:nvPr/>
          </p:nvSpPr>
          <p:spPr bwMode="auto">
            <a:xfrm flipH="1">
              <a:off x="4691" y="552"/>
              <a:ext cx="40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86" name="Line 30"/>
            <p:cNvSpPr>
              <a:spLocks noChangeShapeType="1"/>
            </p:cNvSpPr>
            <p:nvPr/>
          </p:nvSpPr>
          <p:spPr bwMode="auto">
            <a:xfrm rot="-5400000">
              <a:off x="4872" y="429"/>
              <a:ext cx="239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arrow" w="sm" len="sm"/>
              <a:tailEnd type="arrow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87" name="Text Box 31"/>
            <p:cNvSpPr txBox="1">
              <a:spLocks noChangeArrowheads="1"/>
            </p:cNvSpPr>
            <p:nvPr/>
          </p:nvSpPr>
          <p:spPr bwMode="auto">
            <a:xfrm>
              <a:off x="4953" y="381"/>
              <a:ext cx="87" cy="10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1000" b="1" i="1"/>
                <a:t>R</a:t>
              </a:r>
              <a:r>
                <a:rPr lang="en-US" sz="1000" b="1" i="1" baseline="-25000"/>
                <a:t>2</a:t>
              </a:r>
            </a:p>
          </p:txBody>
        </p:sp>
        <p:sp>
          <p:nvSpPr>
            <p:cNvPr id="19488" name="Line 32"/>
            <p:cNvSpPr>
              <a:spLocks noChangeShapeType="1"/>
            </p:cNvSpPr>
            <p:nvPr/>
          </p:nvSpPr>
          <p:spPr bwMode="auto">
            <a:xfrm rot="5400000" flipH="1">
              <a:off x="4926" y="618"/>
              <a:ext cx="257" cy="12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arrow" w="sm" len="sm"/>
              <a:tailEnd type="arrow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89" name="Text Box 33"/>
            <p:cNvSpPr txBox="1">
              <a:spLocks noChangeArrowheads="1"/>
            </p:cNvSpPr>
            <p:nvPr/>
          </p:nvSpPr>
          <p:spPr bwMode="auto">
            <a:xfrm>
              <a:off x="4977" y="621"/>
              <a:ext cx="87" cy="10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1000" b="1" i="1"/>
                <a:t>R</a:t>
              </a:r>
              <a:r>
                <a:rPr lang="en-US" sz="1000" b="1" i="1" baseline="-25000"/>
                <a:t>2</a:t>
              </a:r>
            </a:p>
          </p:txBody>
        </p:sp>
      </p:grpSp>
      <p:grpSp>
        <p:nvGrpSpPr>
          <p:cNvPr id="19490" name="Group 34"/>
          <p:cNvGrpSpPr>
            <a:grpSpLocks/>
          </p:cNvGrpSpPr>
          <p:nvPr/>
        </p:nvGrpSpPr>
        <p:grpSpPr bwMode="auto">
          <a:xfrm>
            <a:off x="6948488" y="3213100"/>
            <a:ext cx="1866900" cy="1590675"/>
            <a:chOff x="4515" y="1446"/>
            <a:chExt cx="1176" cy="1002"/>
          </a:xfrm>
        </p:grpSpPr>
        <p:sp>
          <p:nvSpPr>
            <p:cNvPr id="19491" name="AutoShape 35"/>
            <p:cNvSpPr>
              <a:spLocks noChangeArrowheads="1"/>
            </p:cNvSpPr>
            <p:nvPr/>
          </p:nvSpPr>
          <p:spPr bwMode="auto">
            <a:xfrm rot="5400000" flipV="1">
              <a:off x="4789" y="1449"/>
              <a:ext cx="706" cy="702"/>
            </a:xfrm>
            <a:prstGeom prst="can">
              <a:avLst>
                <a:gd name="adj" fmla="val 50000"/>
              </a:avLst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2" name="Oval 36"/>
            <p:cNvSpPr>
              <a:spLocks noChangeArrowheads="1"/>
            </p:cNvSpPr>
            <p:nvPr/>
          </p:nvSpPr>
          <p:spPr bwMode="auto">
            <a:xfrm>
              <a:off x="4812" y="1469"/>
              <a:ext cx="306" cy="66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3019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3" name="Line 37"/>
            <p:cNvSpPr>
              <a:spLocks noChangeShapeType="1"/>
            </p:cNvSpPr>
            <p:nvPr/>
          </p:nvSpPr>
          <p:spPr bwMode="auto">
            <a:xfrm flipH="1">
              <a:off x="5496" y="1800"/>
              <a:ext cx="12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9494" name="Object 38"/>
            <p:cNvGraphicFramePr>
              <a:graphicFrameLocks noChangeAspect="1"/>
            </p:cNvGraphicFramePr>
            <p:nvPr/>
          </p:nvGraphicFramePr>
          <p:xfrm>
            <a:off x="4515" y="2160"/>
            <a:ext cx="1176" cy="288"/>
          </p:xfrm>
          <a:graphic>
            <a:graphicData uri="http://schemas.openxmlformats.org/presentationml/2006/ole">
              <p:oleObj spid="_x0000_s19494" name="Equation" r:id="rId7" imgW="1866600" imgH="457200" progId="Equation.3">
                <p:embed/>
              </p:oleObj>
            </a:graphicData>
          </a:graphic>
        </p:graphicFrame>
        <p:sp>
          <p:nvSpPr>
            <p:cNvPr id="19495" name="Line 39"/>
            <p:cNvSpPr>
              <a:spLocks noChangeShapeType="1"/>
            </p:cNvSpPr>
            <p:nvPr/>
          </p:nvSpPr>
          <p:spPr bwMode="auto">
            <a:xfrm flipH="1">
              <a:off x="4658" y="1800"/>
              <a:ext cx="4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96" name="Line 40"/>
            <p:cNvSpPr>
              <a:spLocks noChangeShapeType="1"/>
            </p:cNvSpPr>
            <p:nvPr/>
          </p:nvSpPr>
          <p:spPr bwMode="auto">
            <a:xfrm rot="-5400000">
              <a:off x="4782" y="1623"/>
              <a:ext cx="3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497" name="Text Box 41"/>
            <p:cNvSpPr txBox="1">
              <a:spLocks noChangeArrowheads="1"/>
            </p:cNvSpPr>
            <p:nvPr/>
          </p:nvSpPr>
          <p:spPr bwMode="auto">
            <a:xfrm>
              <a:off x="4917" y="1545"/>
              <a:ext cx="84" cy="9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36576" tIns="0" rIns="0" bIns="0"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1000" b="1" i="1"/>
                <a:t>R</a:t>
              </a:r>
            </a:p>
          </p:txBody>
        </p:sp>
      </p:grpSp>
      <p:grpSp>
        <p:nvGrpSpPr>
          <p:cNvPr id="19498" name="Group 42"/>
          <p:cNvGrpSpPr>
            <a:grpSpLocks/>
          </p:cNvGrpSpPr>
          <p:nvPr/>
        </p:nvGrpSpPr>
        <p:grpSpPr bwMode="auto">
          <a:xfrm>
            <a:off x="538163" y="2873375"/>
            <a:ext cx="2271712" cy="2085975"/>
            <a:chOff x="203" y="1288"/>
            <a:chExt cx="1431" cy="1314"/>
          </a:xfrm>
        </p:grpSpPr>
        <p:sp>
          <p:nvSpPr>
            <p:cNvPr id="19499" name="AutoShape 43"/>
            <p:cNvSpPr>
              <a:spLocks noChangeArrowheads="1"/>
            </p:cNvSpPr>
            <p:nvPr/>
          </p:nvSpPr>
          <p:spPr bwMode="auto">
            <a:xfrm>
              <a:off x="252" y="1442"/>
              <a:ext cx="1312" cy="656"/>
            </a:xfrm>
            <a:prstGeom prst="cube">
              <a:avLst>
                <a:gd name="adj" fmla="val 84755"/>
              </a:avLst>
            </a:prstGeom>
            <a:gradFill rotWithShape="0">
              <a:gsLst>
                <a:gs pos="0">
                  <a:schemeClr val="accent1">
                    <a:gamma/>
                    <a:tint val="40000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00" name="Line 44"/>
            <p:cNvSpPr>
              <a:spLocks noChangeShapeType="1"/>
            </p:cNvSpPr>
            <p:nvPr/>
          </p:nvSpPr>
          <p:spPr bwMode="auto">
            <a:xfrm>
              <a:off x="825" y="1375"/>
              <a:ext cx="7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501" name="Text Box 45"/>
            <p:cNvSpPr txBox="1">
              <a:spLocks noChangeArrowheads="1"/>
            </p:cNvSpPr>
            <p:nvPr/>
          </p:nvSpPr>
          <p:spPr bwMode="auto">
            <a:xfrm>
              <a:off x="1123" y="1327"/>
              <a:ext cx="84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36576" tIns="0" rIns="0" bIns="0"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1000" i="1"/>
                <a:t>a</a:t>
              </a:r>
            </a:p>
          </p:txBody>
        </p:sp>
        <p:sp>
          <p:nvSpPr>
            <p:cNvPr id="19502" name="Line 46"/>
            <p:cNvSpPr>
              <a:spLocks noChangeShapeType="1"/>
            </p:cNvSpPr>
            <p:nvPr/>
          </p:nvSpPr>
          <p:spPr bwMode="auto">
            <a:xfrm flipV="1">
              <a:off x="1089" y="1563"/>
              <a:ext cx="545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503" name="Line 47"/>
            <p:cNvSpPr>
              <a:spLocks noChangeShapeType="1"/>
            </p:cNvSpPr>
            <p:nvPr/>
          </p:nvSpPr>
          <p:spPr bwMode="auto">
            <a:xfrm>
              <a:off x="907" y="1288"/>
              <a:ext cx="0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504" name="Line 48"/>
            <p:cNvSpPr>
              <a:spLocks noChangeShapeType="1"/>
            </p:cNvSpPr>
            <p:nvPr/>
          </p:nvSpPr>
          <p:spPr bwMode="auto">
            <a:xfrm>
              <a:off x="907" y="2104"/>
              <a:ext cx="0" cy="1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505" name="Text Box 49"/>
            <p:cNvSpPr txBox="1">
              <a:spLocks noChangeArrowheads="1"/>
            </p:cNvSpPr>
            <p:nvPr/>
          </p:nvSpPr>
          <p:spPr bwMode="auto">
            <a:xfrm>
              <a:off x="1357" y="1795"/>
              <a:ext cx="84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36576" tIns="0" rIns="0" bIns="0"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1000" i="1"/>
                <a:t>b</a:t>
              </a:r>
            </a:p>
          </p:txBody>
        </p:sp>
        <p:graphicFrame>
          <p:nvGraphicFramePr>
            <p:cNvPr id="19506" name="Object 50"/>
            <p:cNvGraphicFramePr>
              <a:graphicFrameLocks noChangeAspect="1"/>
            </p:cNvGraphicFramePr>
            <p:nvPr/>
          </p:nvGraphicFramePr>
          <p:xfrm>
            <a:off x="203" y="2218"/>
            <a:ext cx="1336" cy="384"/>
          </p:xfrm>
          <a:graphic>
            <a:graphicData uri="http://schemas.openxmlformats.org/presentationml/2006/ole">
              <p:oleObj spid="_x0000_s19506" name="Equation" r:id="rId8" imgW="2120760" imgH="609480" progId="Equation.3">
                <p:embed/>
              </p:oleObj>
            </a:graphicData>
          </a:graphic>
        </p:graphicFrame>
      </p:grpSp>
      <p:sp>
        <p:nvSpPr>
          <p:cNvPr id="19507" name="AutoShape 51"/>
          <p:cNvSpPr>
            <a:spLocks noChangeArrowheads="1"/>
          </p:cNvSpPr>
          <p:nvPr/>
        </p:nvSpPr>
        <p:spPr bwMode="auto">
          <a:xfrm>
            <a:off x="3771900" y="3117850"/>
            <a:ext cx="2060575" cy="917575"/>
          </a:xfrm>
          <a:prstGeom prst="cube">
            <a:avLst>
              <a:gd name="adj" fmla="val 96037"/>
            </a:avLst>
          </a:prstGeom>
          <a:gradFill rotWithShape="0">
            <a:gsLst>
              <a:gs pos="0">
                <a:schemeClr val="accent1">
                  <a:gamma/>
                  <a:tint val="1372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08" name="Line 52"/>
          <p:cNvSpPr>
            <a:spLocks noChangeShapeType="1"/>
          </p:cNvSpPr>
          <p:nvPr/>
        </p:nvSpPr>
        <p:spPr bwMode="auto">
          <a:xfrm>
            <a:off x="4659313" y="3011488"/>
            <a:ext cx="1169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509" name="Text Box 53"/>
          <p:cNvSpPr txBox="1">
            <a:spLocks noChangeArrowheads="1"/>
          </p:cNvSpPr>
          <p:nvPr/>
        </p:nvSpPr>
        <p:spPr bwMode="auto">
          <a:xfrm>
            <a:off x="5132388" y="2935288"/>
            <a:ext cx="13335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36576" tIns="0" rIns="0" bIns="0"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1000" i="1"/>
              <a:t>a</a:t>
            </a:r>
          </a:p>
        </p:txBody>
      </p:sp>
      <p:sp>
        <p:nvSpPr>
          <p:cNvPr id="19510" name="Line 54"/>
          <p:cNvSpPr>
            <a:spLocks noChangeShapeType="1"/>
          </p:cNvSpPr>
          <p:nvPr/>
        </p:nvSpPr>
        <p:spPr bwMode="auto">
          <a:xfrm flipV="1">
            <a:off x="5078413" y="3173413"/>
            <a:ext cx="865187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511" name="Line 55"/>
          <p:cNvSpPr>
            <a:spLocks noChangeShapeType="1"/>
          </p:cNvSpPr>
          <p:nvPr/>
        </p:nvSpPr>
        <p:spPr bwMode="auto">
          <a:xfrm flipH="1">
            <a:off x="3570288" y="2940050"/>
            <a:ext cx="1247775" cy="1244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512" name="Text Box 56"/>
          <p:cNvSpPr txBox="1">
            <a:spLocks noChangeArrowheads="1"/>
          </p:cNvSpPr>
          <p:nvPr/>
        </p:nvSpPr>
        <p:spPr bwMode="auto">
          <a:xfrm>
            <a:off x="5503863" y="3541713"/>
            <a:ext cx="13335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36576" tIns="0" rIns="0" bIns="0"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1000" i="1"/>
              <a:t>b</a:t>
            </a:r>
          </a:p>
        </p:txBody>
      </p:sp>
      <p:graphicFrame>
        <p:nvGraphicFramePr>
          <p:cNvPr id="19513" name="Object 57"/>
          <p:cNvGraphicFramePr>
            <a:graphicFrameLocks noChangeAspect="1"/>
          </p:cNvGraphicFramePr>
          <p:nvPr/>
        </p:nvGraphicFramePr>
        <p:xfrm>
          <a:off x="3779838" y="4052888"/>
          <a:ext cx="2592387" cy="688975"/>
        </p:xfrm>
        <a:graphic>
          <a:graphicData uri="http://schemas.openxmlformats.org/presentationml/2006/ole">
            <p:oleObj spid="_x0000_s19513" name="Equation" r:id="rId9" imgW="4394160" imgH="1168200" progId="Equation.3">
              <p:embed/>
            </p:oleObj>
          </a:graphicData>
        </a:graphic>
      </p:graphicFrame>
      <p:grpSp>
        <p:nvGrpSpPr>
          <p:cNvPr id="19514" name="Group 58"/>
          <p:cNvGrpSpPr>
            <a:grpSpLocks/>
          </p:cNvGrpSpPr>
          <p:nvPr/>
        </p:nvGrpSpPr>
        <p:grpSpPr bwMode="auto">
          <a:xfrm>
            <a:off x="3132138" y="4724400"/>
            <a:ext cx="3433762" cy="1979613"/>
            <a:chOff x="1431" y="2559"/>
            <a:chExt cx="2163" cy="1247"/>
          </a:xfrm>
        </p:grpSpPr>
        <p:sp>
          <p:nvSpPr>
            <p:cNvPr id="19515" name="Line 59"/>
            <p:cNvSpPr>
              <a:spLocks noChangeShapeType="1"/>
            </p:cNvSpPr>
            <p:nvPr/>
          </p:nvSpPr>
          <p:spPr bwMode="auto">
            <a:xfrm>
              <a:off x="1791" y="2559"/>
              <a:ext cx="0" cy="93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9516" name="Object 60"/>
            <p:cNvGraphicFramePr>
              <a:graphicFrameLocks noChangeAspect="1"/>
            </p:cNvGraphicFramePr>
            <p:nvPr/>
          </p:nvGraphicFramePr>
          <p:xfrm>
            <a:off x="1487" y="3406"/>
            <a:ext cx="512" cy="400"/>
          </p:xfrm>
          <a:graphic>
            <a:graphicData uri="http://schemas.openxmlformats.org/presentationml/2006/ole">
              <p:oleObj spid="_x0000_s19516" name="Equation" r:id="rId10" imgW="812520" imgH="634680" progId="Equation.3">
                <p:embed/>
              </p:oleObj>
            </a:graphicData>
          </a:graphic>
        </p:graphicFrame>
        <p:sp>
          <p:nvSpPr>
            <p:cNvPr id="19517" name="Oval 61"/>
            <p:cNvSpPr>
              <a:spLocks noChangeArrowheads="1"/>
            </p:cNvSpPr>
            <p:nvPr/>
          </p:nvSpPr>
          <p:spPr bwMode="auto">
            <a:xfrm>
              <a:off x="1431" y="2697"/>
              <a:ext cx="708" cy="708"/>
            </a:xfrm>
            <a:prstGeom prst="ellipse">
              <a:avLst/>
            </a:prstGeom>
            <a:gradFill rotWithShape="0">
              <a:gsLst>
                <a:gs pos="0">
                  <a:srgbClr val="CC3300">
                    <a:gamma/>
                    <a:tint val="0"/>
                    <a:invGamma/>
                  </a:srgbClr>
                </a:gs>
                <a:gs pos="100000">
                  <a:srgbClr val="CC3300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18" name="Line 62"/>
            <p:cNvSpPr>
              <a:spLocks noChangeShapeType="1"/>
            </p:cNvSpPr>
            <p:nvPr/>
          </p:nvSpPr>
          <p:spPr bwMode="auto">
            <a:xfrm>
              <a:off x="1792" y="2658"/>
              <a:ext cx="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519" name="Text Box 63"/>
            <p:cNvSpPr txBox="1">
              <a:spLocks noChangeArrowheads="1"/>
            </p:cNvSpPr>
            <p:nvPr/>
          </p:nvSpPr>
          <p:spPr bwMode="auto">
            <a:xfrm>
              <a:off x="1912" y="2604"/>
              <a:ext cx="84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36576" tIns="0" rIns="0" bIns="0"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1000" b="1" i="1"/>
                <a:t>R</a:t>
              </a:r>
            </a:p>
          </p:txBody>
        </p:sp>
        <p:sp>
          <p:nvSpPr>
            <p:cNvPr id="19520" name="Line 64"/>
            <p:cNvSpPr>
              <a:spLocks noChangeShapeType="1"/>
            </p:cNvSpPr>
            <p:nvPr/>
          </p:nvSpPr>
          <p:spPr bwMode="auto">
            <a:xfrm flipV="1">
              <a:off x="2142" y="2640"/>
              <a:ext cx="0" cy="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521" name="Line 65"/>
            <p:cNvSpPr>
              <a:spLocks noChangeShapeType="1"/>
            </p:cNvSpPr>
            <p:nvPr/>
          </p:nvSpPr>
          <p:spPr bwMode="auto">
            <a:xfrm>
              <a:off x="3090" y="2559"/>
              <a:ext cx="0" cy="93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9522" name="Object 66"/>
            <p:cNvGraphicFramePr>
              <a:graphicFrameLocks noChangeAspect="1"/>
            </p:cNvGraphicFramePr>
            <p:nvPr/>
          </p:nvGraphicFramePr>
          <p:xfrm>
            <a:off x="2490" y="3406"/>
            <a:ext cx="1104" cy="400"/>
          </p:xfrm>
          <a:graphic>
            <a:graphicData uri="http://schemas.openxmlformats.org/presentationml/2006/ole">
              <p:oleObj spid="_x0000_s19522" name="Equation" r:id="rId11" imgW="1752480" imgH="634680" progId="Equation.3">
                <p:embed/>
              </p:oleObj>
            </a:graphicData>
          </a:graphic>
        </p:graphicFrame>
        <p:sp>
          <p:nvSpPr>
            <p:cNvPr id="19523" name="Oval 67"/>
            <p:cNvSpPr>
              <a:spLocks noChangeArrowheads="1"/>
            </p:cNvSpPr>
            <p:nvPr/>
          </p:nvSpPr>
          <p:spPr bwMode="auto">
            <a:xfrm>
              <a:off x="2730" y="2697"/>
              <a:ext cx="708" cy="708"/>
            </a:xfrm>
            <a:prstGeom prst="ellipse">
              <a:avLst/>
            </a:prstGeom>
            <a:gradFill rotWithShape="0">
              <a:gsLst>
                <a:gs pos="0">
                  <a:srgbClr val="CC3300">
                    <a:gamma/>
                    <a:tint val="0"/>
                    <a:invGamma/>
                  </a:srgbClr>
                </a:gs>
                <a:gs pos="100000">
                  <a:srgbClr val="CC3300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24" name="Line 68"/>
            <p:cNvSpPr>
              <a:spLocks noChangeShapeType="1"/>
            </p:cNvSpPr>
            <p:nvPr/>
          </p:nvSpPr>
          <p:spPr bwMode="auto">
            <a:xfrm>
              <a:off x="3091" y="2658"/>
              <a:ext cx="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525" name="Text Box 69"/>
            <p:cNvSpPr txBox="1">
              <a:spLocks noChangeArrowheads="1"/>
            </p:cNvSpPr>
            <p:nvPr/>
          </p:nvSpPr>
          <p:spPr bwMode="auto">
            <a:xfrm>
              <a:off x="3211" y="2604"/>
              <a:ext cx="84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36576" tIns="0" rIns="0" bIns="0"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1000" b="1" i="1"/>
                <a:t>R</a:t>
              </a:r>
            </a:p>
          </p:txBody>
        </p:sp>
        <p:sp>
          <p:nvSpPr>
            <p:cNvPr id="19526" name="Line 70"/>
            <p:cNvSpPr>
              <a:spLocks noChangeShapeType="1"/>
            </p:cNvSpPr>
            <p:nvPr/>
          </p:nvSpPr>
          <p:spPr bwMode="auto">
            <a:xfrm flipV="1">
              <a:off x="3441" y="2640"/>
              <a:ext cx="0" cy="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527" name="Text Box 71"/>
          <p:cNvSpPr txBox="1">
            <a:spLocks noChangeArrowheads="1"/>
          </p:cNvSpPr>
          <p:nvPr/>
        </p:nvSpPr>
        <p:spPr bwMode="auto">
          <a:xfrm>
            <a:off x="469900" y="457200"/>
            <a:ext cx="8343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000" b="1">
                <a:solidFill>
                  <a:srgbClr val="FFFF00"/>
                </a:solidFill>
              </a:rPr>
              <a:t>Moments of inertia for some common geometric solids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rtl="0"/>
            <a:r>
              <a:rPr lang="en-GB" sz="4400">
                <a:solidFill>
                  <a:schemeClr val="bg1"/>
                </a:solidFill>
              </a:rPr>
              <a:t>Parallel Axis Theorem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GB" sz="2800">
                <a:solidFill>
                  <a:schemeClr val="bg1"/>
                </a:solidFill>
                <a:latin typeface="Arial" charset="0"/>
              </a:rPr>
              <a:t>The moment of inertia about any axis parallel to and at distance </a:t>
            </a:r>
            <a:r>
              <a:rPr lang="en-GB" sz="2800">
                <a:solidFill>
                  <a:srgbClr val="FFFF00"/>
                </a:solidFill>
                <a:latin typeface="Arial" charset="0"/>
              </a:rPr>
              <a:t>d</a:t>
            </a:r>
            <a:r>
              <a:rPr lang="en-GB" sz="2800">
                <a:solidFill>
                  <a:schemeClr val="bg1"/>
                </a:solidFill>
                <a:latin typeface="Arial" charset="0"/>
              </a:rPr>
              <a:t> away from the axis that passes through the centre of mass is: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endParaRPr lang="en-GB" sz="2800">
              <a:solidFill>
                <a:schemeClr val="bg1"/>
              </a:solidFill>
              <a:latin typeface="Arial" charset="0"/>
            </a:endParaRP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endParaRPr lang="en-GB" sz="2800">
              <a:solidFill>
                <a:schemeClr val="bg1"/>
              </a:solidFill>
              <a:latin typeface="Arial" charset="0"/>
            </a:endParaRP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GB" sz="2800">
                <a:solidFill>
                  <a:schemeClr val="bg1"/>
                </a:solidFill>
                <a:latin typeface="Arial" charset="0"/>
              </a:rPr>
              <a:t>Where</a:t>
            </a:r>
          </a:p>
          <a:p>
            <a:pPr marL="742950" lvl="1" indent="-285750" algn="l" rtl="0">
              <a:spcBef>
                <a:spcPct val="20000"/>
              </a:spcBef>
              <a:buFontTx/>
              <a:buChar char="–"/>
            </a:pPr>
            <a:r>
              <a:rPr lang="en-GB">
                <a:solidFill>
                  <a:schemeClr val="bg1"/>
                </a:solidFill>
                <a:latin typeface="Arial" charset="0"/>
              </a:rPr>
              <a:t>I</a:t>
            </a:r>
            <a:r>
              <a:rPr lang="en-GB" baseline="-25000">
                <a:solidFill>
                  <a:schemeClr val="bg1"/>
                </a:solidFill>
                <a:latin typeface="Arial" charset="0"/>
              </a:rPr>
              <a:t>G</a:t>
            </a:r>
            <a:r>
              <a:rPr lang="en-GB">
                <a:solidFill>
                  <a:schemeClr val="bg1"/>
                </a:solidFill>
                <a:latin typeface="Arial" charset="0"/>
              </a:rPr>
              <a:t>= moment of inertia for mass centre G</a:t>
            </a:r>
          </a:p>
          <a:p>
            <a:pPr marL="742950" lvl="1" indent="-285750" algn="l" rtl="0">
              <a:spcBef>
                <a:spcPct val="20000"/>
              </a:spcBef>
              <a:buFontTx/>
              <a:buChar char="–"/>
            </a:pPr>
            <a:r>
              <a:rPr lang="en-GB">
                <a:solidFill>
                  <a:schemeClr val="bg1"/>
                </a:solidFill>
                <a:latin typeface="Arial" charset="0"/>
              </a:rPr>
              <a:t>m = mass of the body</a:t>
            </a:r>
          </a:p>
          <a:p>
            <a:pPr marL="742950" lvl="1" indent="-285750" algn="l" rtl="0">
              <a:spcBef>
                <a:spcPct val="20000"/>
              </a:spcBef>
              <a:buFontTx/>
              <a:buChar char="–"/>
            </a:pPr>
            <a:r>
              <a:rPr lang="en-GB">
                <a:solidFill>
                  <a:schemeClr val="bg1"/>
                </a:solidFill>
                <a:latin typeface="Arial" charset="0"/>
              </a:rPr>
              <a:t>d = perpendicular distance between the parallel axes. </a:t>
            </a:r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2781300" y="3357563"/>
          <a:ext cx="3151188" cy="854075"/>
        </p:xfrm>
        <a:graphic>
          <a:graphicData uri="http://schemas.openxmlformats.org/presentationml/2006/ole">
            <p:oleObj spid="_x0000_s29703" name="Equation" r:id="rId3" imgW="888840" imgH="241200" progId="Equation.3">
              <p:embed/>
            </p:oleObj>
          </a:graphicData>
        </a:graphic>
      </p:graphicFrame>
      <p:pic>
        <p:nvPicPr>
          <p:cNvPr id="29704" name="Picture 8" descr="17-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6738" y="2781300"/>
            <a:ext cx="2227262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7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7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7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7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7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Radius of Gyration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457200" y="1905000"/>
            <a:ext cx="8305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Frequently tabulated data related to moments of inertia will be presented in terms of </a:t>
            </a:r>
            <a:r>
              <a:rPr lang="en-US" u="sng">
                <a:solidFill>
                  <a:schemeClr val="bg1"/>
                </a:solidFill>
              </a:rPr>
              <a:t>radius of gyration</a:t>
            </a:r>
            <a:r>
              <a:rPr lang="en-US">
                <a:solidFill>
                  <a:schemeClr val="bg1"/>
                </a:solidFill>
              </a:rPr>
              <a:t>.   </a:t>
            </a:r>
          </a:p>
        </p:txBody>
      </p:sp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1835150" y="3573463"/>
          <a:ext cx="4824413" cy="1481137"/>
        </p:xfrm>
        <a:graphic>
          <a:graphicData uri="http://schemas.openxmlformats.org/presentationml/2006/ole">
            <p:oleObj spid="_x0000_s16394" name="Equation" r:id="rId3" imgW="1447560" imgH="444240" progId="Equation.3">
              <p:embed/>
            </p:oleObj>
          </a:graphicData>
        </a:graphic>
      </p:graphicFrame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28600" y="2286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3600">
                <a:solidFill>
                  <a:schemeClr val="bg1"/>
                </a:solidFill>
              </a:rPr>
              <a:t>Moment of inertia of a hollow cylinder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85800" y="1600200"/>
            <a:ext cx="3810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GB" sz="2800">
                <a:solidFill>
                  <a:schemeClr val="bg1"/>
                </a:solidFill>
              </a:rPr>
              <a:t>Moment of Inertia of a solid cylinder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GB" sz="2800">
                <a:solidFill>
                  <a:schemeClr val="bg1"/>
                </a:solidFill>
              </a:rPr>
              <a:t>A hollow cylinder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6096000" y="1828800"/>
            <a:ext cx="1882775" cy="519113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GB" sz="28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I</a:t>
            </a:r>
            <a:r>
              <a:rPr lang="en-GB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= </a:t>
            </a:r>
            <a:r>
              <a:rPr lang="en-GB" sz="280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1</a:t>
            </a:r>
            <a:r>
              <a:rPr lang="en-GB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/</a:t>
            </a:r>
            <a:r>
              <a:rPr lang="en-GB" sz="28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</a:t>
            </a:r>
            <a:r>
              <a:rPr lang="en-GB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mR</a:t>
            </a:r>
            <a:r>
              <a:rPr lang="en-GB" sz="280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</a:t>
            </a:r>
            <a:r>
              <a:rPr lang="en-GB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</a:t>
            </a:r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1828800" y="3536950"/>
            <a:ext cx="1219200" cy="121920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12700">
            <a:round/>
            <a:headEnd type="none" w="lg" len="lg"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4343400" y="3460750"/>
            <a:ext cx="1143000" cy="1219200"/>
          </a:xfrm>
          <a:prstGeom prst="ellipse">
            <a:avLst/>
          </a:prstGeom>
          <a:solidFill>
            <a:schemeClr val="accent1"/>
          </a:solidFill>
          <a:ln w="12700">
            <a:round/>
            <a:headEnd type="none" w="lg" len="lg"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6633" name="Oval 9"/>
          <p:cNvSpPr>
            <a:spLocks noChangeArrowheads="1"/>
          </p:cNvSpPr>
          <p:nvPr/>
        </p:nvSpPr>
        <p:spPr bwMode="auto">
          <a:xfrm>
            <a:off x="6477000" y="3689350"/>
            <a:ext cx="533400" cy="609600"/>
          </a:xfrm>
          <a:prstGeom prst="ellipse">
            <a:avLst/>
          </a:prstGeom>
          <a:solidFill>
            <a:schemeClr val="accent1"/>
          </a:solidFill>
          <a:ln w="12700">
            <a:round/>
            <a:headEnd type="none" w="lg" len="lg"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3352800" y="3232150"/>
            <a:ext cx="814388" cy="1433513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/>
          </a:ln>
          <a:effectLst/>
        </p:spPr>
        <p:txBody>
          <a:bodyPr wrap="none">
            <a:spAutoFit/>
          </a:bodyPr>
          <a:lstStyle/>
          <a:p>
            <a:pPr algn="l" rtl="0" eaLnBrk="0" hangingPunct="0"/>
            <a:r>
              <a:rPr lang="en-GB" sz="880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5791200" y="3124200"/>
            <a:ext cx="590550" cy="1555750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/>
          </a:ln>
          <a:effectLst/>
        </p:spPr>
        <p:txBody>
          <a:bodyPr wrap="none">
            <a:spAutoFit/>
          </a:bodyPr>
          <a:lstStyle/>
          <a:p>
            <a:pPr algn="l" rtl="0" eaLnBrk="0" hangingPunct="0"/>
            <a:r>
              <a:rPr lang="en-GB" sz="96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4495800" y="1600200"/>
            <a:ext cx="1143000" cy="1219200"/>
          </a:xfrm>
          <a:prstGeom prst="ellipse">
            <a:avLst/>
          </a:prstGeom>
          <a:solidFill>
            <a:schemeClr val="accent1"/>
          </a:solidFill>
          <a:ln w="12700">
            <a:round/>
            <a:headEnd type="none" w="lg" len="lg"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4419600" y="3733800"/>
            <a:ext cx="522288" cy="457200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/>
          </a:ln>
          <a:effectLst/>
        </p:spPr>
        <p:txBody>
          <a:bodyPr wrap="none">
            <a:spAutoFit/>
          </a:bodyPr>
          <a:lstStyle/>
          <a:p>
            <a:pPr algn="l" rtl="0" eaLnBrk="0" hangingPunct="0"/>
            <a:r>
              <a:rPr lang="en-GB">
                <a:solidFill>
                  <a:schemeClr val="bg1"/>
                </a:solidFill>
              </a:rPr>
              <a:t>m</a:t>
            </a:r>
            <a:r>
              <a:rPr lang="en-GB" baseline="-25000">
                <a:solidFill>
                  <a:schemeClr val="bg1"/>
                </a:solidFill>
              </a:rPr>
              <a:t>1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4608513" y="4157663"/>
            <a:ext cx="488950" cy="457200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/>
          </a:ln>
          <a:effectLst/>
        </p:spPr>
        <p:txBody>
          <a:bodyPr wrap="none">
            <a:spAutoFit/>
          </a:bodyPr>
          <a:lstStyle/>
          <a:p>
            <a:pPr algn="l" rtl="0" eaLnBrk="0" hangingPunct="0"/>
            <a:r>
              <a:rPr lang="en-GB">
                <a:solidFill>
                  <a:schemeClr val="bg1"/>
                </a:solidFill>
              </a:rPr>
              <a:t>R</a:t>
            </a:r>
            <a:r>
              <a:rPr lang="en-GB" baseline="-25000">
                <a:solidFill>
                  <a:schemeClr val="bg1"/>
                </a:solidFill>
              </a:rPr>
              <a:t>1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6938963" y="4298950"/>
            <a:ext cx="533400" cy="457200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/>
            <a:r>
              <a:rPr lang="en-GB">
                <a:solidFill>
                  <a:schemeClr val="bg1"/>
                </a:solidFill>
              </a:rPr>
              <a:t>R</a:t>
            </a:r>
            <a:r>
              <a:rPr lang="en-GB" baseline="-25000">
                <a:solidFill>
                  <a:schemeClr val="bg1"/>
                </a:solidFill>
              </a:rPr>
              <a:t>2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6629400" y="3429000"/>
            <a:ext cx="522288" cy="457200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/>
          </a:ln>
          <a:effectLst/>
        </p:spPr>
        <p:txBody>
          <a:bodyPr wrap="none">
            <a:spAutoFit/>
          </a:bodyPr>
          <a:lstStyle/>
          <a:p>
            <a:pPr algn="l" rtl="0" eaLnBrk="0" hangingPunct="0"/>
            <a:r>
              <a:rPr lang="en-GB">
                <a:solidFill>
                  <a:schemeClr val="bg1"/>
                </a:solidFill>
              </a:rPr>
              <a:t>m</a:t>
            </a:r>
            <a:r>
              <a:rPr lang="en-GB" baseline="-25000">
                <a:solidFill>
                  <a:schemeClr val="bg1"/>
                </a:solidFill>
              </a:rPr>
              <a:t>2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>
            <a:off x="4953000" y="4114800"/>
            <a:ext cx="228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>
            <a:off x="6705600" y="3962400"/>
            <a:ext cx="2286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901700" y="5129213"/>
            <a:ext cx="7283450" cy="579437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GB" sz="32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I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= </a:t>
            </a:r>
            <a:r>
              <a:rPr lang="en-GB" sz="320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1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/</a:t>
            </a:r>
            <a:r>
              <a:rPr lang="en-GB" sz="32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m</a:t>
            </a:r>
            <a:r>
              <a:rPr lang="en-GB" sz="32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1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R</a:t>
            </a:r>
            <a:r>
              <a:rPr lang="en-GB" sz="32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1</a:t>
            </a:r>
            <a:r>
              <a:rPr lang="en-GB" sz="320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- </a:t>
            </a:r>
            <a:r>
              <a:rPr lang="en-GB" sz="320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1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/</a:t>
            </a:r>
            <a:r>
              <a:rPr lang="en-GB" sz="32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m</a:t>
            </a:r>
            <a:r>
              <a:rPr lang="en-GB" sz="32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R</a:t>
            </a:r>
            <a:r>
              <a:rPr lang="en-GB" sz="32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</a:t>
            </a:r>
            <a:r>
              <a:rPr lang="en-GB" sz="320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 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= </a:t>
            </a:r>
            <a:r>
              <a:rPr lang="en-GB" sz="320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1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/</a:t>
            </a:r>
            <a:r>
              <a:rPr lang="en-GB" sz="32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M (R</a:t>
            </a:r>
            <a:r>
              <a:rPr lang="en-GB" sz="32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1</a:t>
            </a:r>
            <a:r>
              <a:rPr lang="en-GB" sz="320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- R</a:t>
            </a:r>
            <a:r>
              <a:rPr lang="en-GB" sz="32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</a:t>
            </a:r>
            <a:r>
              <a:rPr lang="en-GB" sz="320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2 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) </a:t>
            </a:r>
            <a:r>
              <a:rPr lang="en-GB" sz="320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</a:t>
            </a:r>
            <a:r>
              <a:rPr lang="en-GB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pitchFamily="18" charset="0"/>
              </a:rPr>
              <a:t> 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2590800" y="3505200"/>
            <a:ext cx="455613" cy="457200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/>
          </a:ln>
          <a:effectLst/>
        </p:spPr>
        <p:txBody>
          <a:bodyPr wrap="none">
            <a:spAutoFit/>
          </a:bodyPr>
          <a:lstStyle/>
          <a:p>
            <a:pPr algn="l" rtl="0" eaLnBrk="0" hangingPunct="0"/>
            <a:r>
              <a:rPr lang="en-GB">
                <a:solidFill>
                  <a:schemeClr val="bg1"/>
                </a:solidFill>
              </a:rPr>
              <a:t>M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395288" y="0"/>
            <a:ext cx="1900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lang="en-US">
                <a:solidFill>
                  <a:srgbClr val="FFFF00"/>
                </a:solidFill>
              </a:rPr>
              <a:t>Example 17-3</a:t>
            </a:r>
          </a:p>
        </p:txBody>
      </p:sp>
      <p:graphicFrame>
        <p:nvGraphicFramePr>
          <p:cNvPr id="15382" name="Object 22"/>
          <p:cNvGraphicFramePr>
            <a:graphicFrameLocks noChangeAspect="1"/>
          </p:cNvGraphicFramePr>
          <p:nvPr/>
        </p:nvGraphicFramePr>
        <p:xfrm>
          <a:off x="7308850" y="2349500"/>
          <a:ext cx="1557338" cy="847725"/>
        </p:xfrm>
        <a:graphic>
          <a:graphicData uri="http://schemas.openxmlformats.org/presentationml/2006/ole">
            <p:oleObj spid="_x0000_s15382" name="Equation" r:id="rId3" imgW="723600" imgH="393480" progId="Equation.3">
              <p:embed/>
            </p:oleObj>
          </a:graphicData>
        </a:graphic>
      </p:graphicFrame>
      <p:graphicFrame>
        <p:nvGraphicFramePr>
          <p:cNvPr id="15383" name="Object 23"/>
          <p:cNvGraphicFramePr>
            <a:graphicFrameLocks noChangeAspect="1"/>
          </p:cNvGraphicFramePr>
          <p:nvPr/>
        </p:nvGraphicFramePr>
        <p:xfrm>
          <a:off x="539750" y="2349500"/>
          <a:ext cx="5705475" cy="660400"/>
        </p:xfrm>
        <a:graphic>
          <a:graphicData uri="http://schemas.openxmlformats.org/presentationml/2006/ole">
            <p:oleObj spid="_x0000_s15383" name="Equation" r:id="rId4" imgW="3403440" imgH="393480" progId="Equation.3">
              <p:embed/>
            </p:oleObj>
          </a:graphicData>
        </a:graphic>
      </p:graphicFrame>
      <p:graphicFrame>
        <p:nvGraphicFramePr>
          <p:cNvPr id="15384" name="Object 24"/>
          <p:cNvGraphicFramePr>
            <a:graphicFrameLocks noChangeAspect="1"/>
          </p:cNvGraphicFramePr>
          <p:nvPr/>
        </p:nvGraphicFramePr>
        <p:xfrm>
          <a:off x="250825" y="2924175"/>
          <a:ext cx="5400675" cy="1847850"/>
        </p:xfrm>
        <a:graphic>
          <a:graphicData uri="http://schemas.openxmlformats.org/presentationml/2006/ole">
            <p:oleObj spid="_x0000_s15384" name="Equation" r:id="rId5" imgW="3047760" imgH="1041120" progId="Equation.3">
              <p:embed/>
            </p:oleObj>
          </a:graphicData>
        </a:graphic>
      </p:graphicFrame>
      <p:graphicFrame>
        <p:nvGraphicFramePr>
          <p:cNvPr id="15385" name="Object 25"/>
          <p:cNvGraphicFramePr>
            <a:graphicFrameLocks noChangeAspect="1"/>
          </p:cNvGraphicFramePr>
          <p:nvPr/>
        </p:nvGraphicFramePr>
        <p:xfrm>
          <a:off x="395288" y="4724400"/>
          <a:ext cx="5832475" cy="674688"/>
        </p:xfrm>
        <a:graphic>
          <a:graphicData uri="http://schemas.openxmlformats.org/presentationml/2006/ole">
            <p:oleObj spid="_x0000_s15385" name="Equation" r:id="rId6" imgW="3403440" imgH="393480" progId="Equation.3">
              <p:embed/>
            </p:oleObj>
          </a:graphicData>
        </a:graphic>
      </p:graphicFrame>
      <p:graphicFrame>
        <p:nvGraphicFramePr>
          <p:cNvPr id="15386" name="Object 26"/>
          <p:cNvGraphicFramePr>
            <a:graphicFrameLocks noChangeAspect="1"/>
          </p:cNvGraphicFramePr>
          <p:nvPr/>
        </p:nvGraphicFramePr>
        <p:xfrm>
          <a:off x="323850" y="5311775"/>
          <a:ext cx="4464050" cy="1546225"/>
        </p:xfrm>
        <a:graphic>
          <a:graphicData uri="http://schemas.openxmlformats.org/presentationml/2006/ole">
            <p:oleObj spid="_x0000_s15386" name="Equation" r:id="rId7" imgW="3009600" imgH="1041120" progId="Equation.3">
              <p:embed/>
            </p:oleObj>
          </a:graphicData>
        </a:graphic>
      </p:graphicFrame>
      <p:graphicFrame>
        <p:nvGraphicFramePr>
          <p:cNvPr id="15387" name="Object 27"/>
          <p:cNvGraphicFramePr>
            <a:graphicFrameLocks noChangeAspect="1"/>
          </p:cNvGraphicFramePr>
          <p:nvPr/>
        </p:nvGraphicFramePr>
        <p:xfrm>
          <a:off x="5940425" y="5734050"/>
          <a:ext cx="2952750" cy="727075"/>
        </p:xfrm>
        <a:graphic>
          <a:graphicData uri="http://schemas.openxmlformats.org/presentationml/2006/ole">
            <p:oleObj spid="_x0000_s15387" name="Equation" r:id="rId8" imgW="1854000" imgH="457200" progId="Equation.3">
              <p:embed/>
            </p:oleObj>
          </a:graphicData>
        </a:graphic>
      </p:graphicFrame>
      <p:pic>
        <p:nvPicPr>
          <p:cNvPr id="15388" name="Picture 28" descr="17-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3850" y="476250"/>
            <a:ext cx="8305800" cy="1781175"/>
          </a:xfrm>
          <a:prstGeom prst="rect">
            <a:avLst/>
          </a:prstGeom>
          <a:noFill/>
        </p:spPr>
      </p:pic>
      <p:sp>
        <p:nvSpPr>
          <p:cNvPr id="15391" name="Line 31"/>
          <p:cNvSpPr>
            <a:spLocks noChangeShapeType="1"/>
          </p:cNvSpPr>
          <p:nvPr/>
        </p:nvSpPr>
        <p:spPr bwMode="auto">
          <a:xfrm>
            <a:off x="3348038" y="134143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92" name="Line 32"/>
          <p:cNvSpPr>
            <a:spLocks noChangeShapeType="1"/>
          </p:cNvSpPr>
          <p:nvPr/>
        </p:nvSpPr>
        <p:spPr bwMode="auto">
          <a:xfrm>
            <a:off x="3348038" y="1484313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5393" name="Object 33"/>
          <p:cNvGraphicFramePr>
            <a:graphicFrameLocks noChangeAspect="1"/>
          </p:cNvGraphicFramePr>
          <p:nvPr/>
        </p:nvGraphicFramePr>
        <p:xfrm>
          <a:off x="323850" y="5311775"/>
          <a:ext cx="4464050" cy="1546225"/>
        </p:xfrm>
        <a:graphic>
          <a:graphicData uri="http://schemas.openxmlformats.org/presentationml/2006/ole">
            <p:oleObj spid="_x0000_s15393" name="Equation" r:id="rId10" imgW="3009600" imgH="1041120" progId="Equation.3">
              <p:embed/>
            </p:oleObj>
          </a:graphicData>
        </a:graphic>
      </p:graphicFrame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17-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0"/>
            <a:ext cx="4140200" cy="3051175"/>
          </a:xfrm>
          <a:prstGeom prst="rect">
            <a:avLst/>
          </a:prstGeom>
          <a:noFill/>
        </p:spPr>
      </p:pic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1476375" y="4365625"/>
          <a:ext cx="5705475" cy="660400"/>
        </p:xfrm>
        <a:graphic>
          <a:graphicData uri="http://schemas.openxmlformats.org/presentationml/2006/ole">
            <p:oleObj spid="_x0000_s48134" name="Equation" r:id="rId4" imgW="3403440" imgH="393480" progId="Equation.3">
              <p:embed/>
            </p:oleObj>
          </a:graphicData>
        </a:graphic>
      </p:graphicFrame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1476375" y="5084763"/>
          <a:ext cx="5832475" cy="674687"/>
        </p:xfrm>
        <a:graphic>
          <a:graphicData uri="http://schemas.openxmlformats.org/presentationml/2006/ole">
            <p:oleObj spid="_x0000_s48135" name="Equation" r:id="rId5" imgW="3403440" imgH="393480" progId="Equation.3">
              <p:embed/>
            </p:oleObj>
          </a:graphicData>
        </a:graphic>
      </p:graphicFrame>
      <p:grpSp>
        <p:nvGrpSpPr>
          <p:cNvPr id="48141" name="Group 13"/>
          <p:cNvGrpSpPr>
            <a:grpSpLocks/>
          </p:cNvGrpSpPr>
          <p:nvPr/>
        </p:nvGrpSpPr>
        <p:grpSpPr bwMode="auto">
          <a:xfrm>
            <a:off x="2051050" y="3213100"/>
            <a:ext cx="5227638" cy="1047750"/>
            <a:chOff x="1493" y="2024"/>
            <a:chExt cx="3293" cy="660"/>
          </a:xfrm>
        </p:grpSpPr>
        <p:graphicFrame>
          <p:nvGraphicFramePr>
            <p:cNvPr id="48133" name="Object 5"/>
            <p:cNvGraphicFramePr>
              <a:graphicFrameLocks noChangeAspect="1"/>
            </p:cNvGraphicFramePr>
            <p:nvPr/>
          </p:nvGraphicFramePr>
          <p:xfrm>
            <a:off x="1493" y="2024"/>
            <a:ext cx="1639" cy="660"/>
          </p:xfrm>
          <a:graphic>
            <a:graphicData uri="http://schemas.openxmlformats.org/presentationml/2006/ole">
              <p:oleObj spid="_x0000_s48133" name="Equation" r:id="rId6" imgW="977760" imgH="393480" progId="Equation.3">
                <p:embed/>
              </p:oleObj>
            </a:graphicData>
          </a:graphic>
        </p:graphicFrame>
        <p:graphicFrame>
          <p:nvGraphicFramePr>
            <p:cNvPr id="48139" name="Object 11"/>
            <p:cNvGraphicFramePr>
              <a:graphicFrameLocks noChangeAspect="1"/>
            </p:cNvGraphicFramePr>
            <p:nvPr/>
          </p:nvGraphicFramePr>
          <p:xfrm>
            <a:off x="3107" y="2024"/>
            <a:ext cx="1679" cy="627"/>
          </p:xfrm>
          <a:graphic>
            <a:graphicData uri="http://schemas.openxmlformats.org/presentationml/2006/ole">
              <p:oleObj spid="_x0000_s48139" name="Equation" r:id="rId7" imgW="1054080" imgH="393480" progId="Equation.3">
                <p:embed/>
              </p:oleObj>
            </a:graphicData>
          </a:graphic>
        </p:graphicFrame>
      </p:grpSp>
      <p:grpSp>
        <p:nvGrpSpPr>
          <p:cNvPr id="48142" name="Group 14"/>
          <p:cNvGrpSpPr>
            <a:grpSpLocks/>
          </p:cNvGrpSpPr>
          <p:nvPr/>
        </p:nvGrpSpPr>
        <p:grpSpPr bwMode="auto">
          <a:xfrm>
            <a:off x="827088" y="5589588"/>
            <a:ext cx="7956550" cy="820737"/>
            <a:chOff x="748" y="3566"/>
            <a:chExt cx="5012" cy="517"/>
          </a:xfrm>
        </p:grpSpPr>
        <p:graphicFrame>
          <p:nvGraphicFramePr>
            <p:cNvPr id="48136" name="Object 8"/>
            <p:cNvGraphicFramePr>
              <a:graphicFrameLocks noChangeAspect="1"/>
            </p:cNvGraphicFramePr>
            <p:nvPr/>
          </p:nvGraphicFramePr>
          <p:xfrm>
            <a:off x="748" y="3566"/>
            <a:ext cx="1950" cy="517"/>
          </p:xfrm>
          <a:graphic>
            <a:graphicData uri="http://schemas.openxmlformats.org/presentationml/2006/ole">
              <p:oleObj spid="_x0000_s48136" name="Equation" r:id="rId8" imgW="1485720" imgH="393480" progId="Equation.3">
                <p:embed/>
              </p:oleObj>
            </a:graphicData>
          </a:graphic>
        </p:graphicFrame>
        <p:graphicFrame>
          <p:nvGraphicFramePr>
            <p:cNvPr id="48140" name="Object 12"/>
            <p:cNvGraphicFramePr>
              <a:graphicFrameLocks noChangeAspect="1"/>
            </p:cNvGraphicFramePr>
            <p:nvPr/>
          </p:nvGraphicFramePr>
          <p:xfrm>
            <a:off x="2426" y="3612"/>
            <a:ext cx="3334" cy="462"/>
          </p:xfrm>
          <a:graphic>
            <a:graphicData uri="http://schemas.openxmlformats.org/presentationml/2006/ole">
              <p:oleObj spid="_x0000_s48140" name="Equation" r:id="rId9" imgW="2844720" imgH="393480" progId="Equation.3">
                <p:embed/>
              </p:oleObj>
            </a:graphicData>
          </a:graphic>
        </p:graphicFrame>
      </p:grp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WordArt 4" descr="Paper bag"/>
          <p:cNvSpPr>
            <a:spLocks noChangeArrowheads="1" noChangeShapeType="1" noTextEdit="1"/>
          </p:cNvSpPr>
          <p:nvPr/>
        </p:nvSpPr>
        <p:spPr bwMode="auto">
          <a:xfrm>
            <a:off x="1258888" y="908050"/>
            <a:ext cx="6553200" cy="50419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 rtl="0"/>
            <a:r>
              <a:rPr lang="en-US" sz="3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 Black"/>
              </a:rPr>
              <a:t>Thank You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</TotalTime>
  <Words>239</Words>
  <Application>Microsoft PowerPoint</Application>
  <PresentationFormat>On-screen Show (4:3)</PresentationFormat>
  <Paragraphs>63</Paragraphs>
  <Slides>16</Slides>
  <Notes>0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</dc:creator>
  <cp:lastModifiedBy>aa</cp:lastModifiedBy>
  <cp:revision>38</cp:revision>
  <dcterms:created xsi:type="dcterms:W3CDTF">1601-01-01T00:00:00Z</dcterms:created>
  <dcterms:modified xsi:type="dcterms:W3CDTF">2019-09-11T09:56:54Z</dcterms:modified>
</cp:coreProperties>
</file>