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emf"/><Relationship Id="rId4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3.wmf"/><Relationship Id="rId1" Type="http://schemas.openxmlformats.org/officeDocument/2006/relationships/image" Target="../media/image16.emf"/><Relationship Id="rId4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28.e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e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18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64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42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7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262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52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7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36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3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463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11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29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715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745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315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49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646D31-F8EC-43D1-AB5C-43FE5F5641D2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AC1DFE-F907-4693-BBB5-BCDCAC82F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3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5.wmf"/><Relationship Id="rId4" Type="http://schemas.openxmlformats.org/officeDocument/2006/relationships/image" Target="../media/image12.emf"/><Relationship Id="rId9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8.wmf"/><Relationship Id="rId4" Type="http://schemas.openxmlformats.org/officeDocument/2006/relationships/image" Target="../media/image16.emf"/><Relationship Id="rId9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28.e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3.w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76983" y="497712"/>
            <a:ext cx="75351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Bauhaus 93" panose="04030905020B02020C02" pitchFamily="82" charset="0"/>
              </a:rPr>
              <a:t>S.T.Co</a:t>
            </a:r>
            <a:r>
              <a:rPr lang="en-US" sz="2800" dirty="0" smtClean="0">
                <a:latin typeface="Bauhaus 93" panose="04030905020B02020C02" pitchFamily="82" charset="0"/>
              </a:rPr>
              <a:t>-Op Education Society’s Science Senior College, </a:t>
            </a:r>
            <a:r>
              <a:rPr lang="en-US" sz="2800" dirty="0" err="1" smtClean="0">
                <a:latin typeface="Bauhaus 93" panose="04030905020B02020C02" pitchFamily="82" charset="0"/>
              </a:rPr>
              <a:t>Shahada</a:t>
            </a:r>
            <a:endParaRPr lang="en-US" sz="2800" dirty="0">
              <a:latin typeface="Bauhaus 93" panose="04030905020B02020C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9889" y="2847372"/>
            <a:ext cx="5949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Operational Amplifiers</a:t>
            </a:r>
            <a:endParaRPr lang="en-US" sz="40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5068" y="4305782"/>
            <a:ext cx="5359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By: Asst. Prof. Anil </a:t>
            </a:r>
            <a:r>
              <a:rPr lang="en-US" dirty="0" err="1" smtClean="0"/>
              <a:t>Jagdale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79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52600" y="1143000"/>
            <a:ext cx="8305800" cy="4953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/>
              <a:t>Index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Introduction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Background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Amplifier Introduction</a:t>
            </a:r>
          </a:p>
          <a:p>
            <a:pPr>
              <a:lnSpc>
                <a:spcPct val="90000"/>
              </a:lnSpc>
            </a:pPr>
            <a:r>
              <a:rPr lang="en-US" dirty="0"/>
              <a:t>Schematic of </a:t>
            </a:r>
            <a:r>
              <a:rPr lang="el-GR" dirty="0"/>
              <a:t>μ</a:t>
            </a:r>
            <a:r>
              <a:rPr lang="en-US" dirty="0"/>
              <a:t>A741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Characteristics of an Ideal Op Amp</a:t>
            </a:r>
          </a:p>
          <a:p>
            <a:pPr>
              <a:lnSpc>
                <a:spcPct val="90000"/>
              </a:lnSpc>
            </a:pPr>
            <a:r>
              <a:rPr lang="en-US" dirty="0"/>
              <a:t>Ideal versus Real Op-Amps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367656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8491" y="951399"/>
            <a:ext cx="916715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800" b="1" dirty="0" smtClean="0"/>
              <a:t>Background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Originally invented in early 1940s using vacuum tube technology</a:t>
            </a:r>
          </a:p>
          <a:p>
            <a:pPr lvl="1"/>
            <a:r>
              <a:rPr lang="en-US" sz="2400" dirty="0" smtClean="0"/>
              <a:t>Initial purpose was to execute math operations in analog electronic calculating machines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Reduction in size with invention of transistor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Most now made on integrated circuit (IC)</a:t>
            </a:r>
          </a:p>
          <a:p>
            <a:pPr lvl="1"/>
            <a:r>
              <a:rPr lang="en-US" sz="2400" dirty="0" smtClean="0"/>
              <a:t>Only most demanding applications use discrete components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Large number of applications, low cost, and ease of mass production make them extremely popular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1237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259711" y="1888602"/>
            <a:ext cx="327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sz="2200" dirty="0"/>
              <a:t>Single-ended Amplifier</a:t>
            </a:r>
            <a:endParaRPr lang="en-US" sz="2400" dirty="0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497" y="2912962"/>
            <a:ext cx="2714625" cy="17430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729" y="3057525"/>
            <a:ext cx="2790825" cy="17430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876800" y="4800600"/>
            <a:ext cx="3505200" cy="12493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smtClean="0"/>
              <a:t>Differential Amplifier</a:t>
            </a:r>
          </a:p>
          <a:p>
            <a:pPr lvl="1"/>
            <a:r>
              <a:rPr lang="en-US" dirty="0" smtClean="0"/>
              <a:t>Amplifies difference between inputs</a:t>
            </a:r>
            <a:endParaRPr lang="en-U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9858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Amplifiers</a:t>
            </a:r>
          </a:p>
        </p:txBody>
      </p:sp>
    </p:spTree>
    <p:extLst>
      <p:ext uri="{BB962C8B-B14F-4D97-AF65-F5344CB8AC3E}">
        <p14:creationId xmlns:p14="http://schemas.microsoft.com/office/powerpoint/2010/main" val="4160166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1324" y="2819400"/>
            <a:ext cx="5562600" cy="2479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907294" y="1265063"/>
            <a:ext cx="3659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defTabSz="4572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800" b="1" dirty="0">
                <a:ln w="3175" cmpd="sng">
                  <a:noFill/>
                </a:ln>
              </a:rPr>
              <a:t>Schematic of </a:t>
            </a:r>
            <a:r>
              <a:rPr lang="el-GR" sz="2800" b="1" dirty="0">
                <a:ln w="3175" cmpd="sng">
                  <a:noFill/>
                </a:ln>
              </a:rPr>
              <a:t>μ</a:t>
            </a:r>
            <a:r>
              <a:rPr lang="en-US" sz="2800" b="1" dirty="0">
                <a:ln w="3175" cmpd="sng">
                  <a:noFill/>
                </a:ln>
              </a:rPr>
              <a:t>A741</a:t>
            </a:r>
            <a:endParaRPr lang="en-US" sz="2800" b="1" dirty="0">
              <a:ln w="3175" cmpd="sng"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325766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4871" y="1111170"/>
            <a:ext cx="6030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800" b="1" dirty="0" err="1">
                <a:ln w="3175" cmpd="sng">
                  <a:noFill/>
                </a:ln>
              </a:rPr>
              <a:t>OpAmp</a:t>
            </a:r>
            <a:r>
              <a:rPr lang="en-US" sz="2800" b="1" dirty="0">
                <a:ln w="3175" cmpd="sng">
                  <a:noFill/>
                </a:ln>
              </a:rPr>
              <a:t> </a:t>
            </a:r>
            <a:r>
              <a:rPr lang="en-US" sz="2800" b="1" dirty="0" smtClean="0">
                <a:ln w="3175" cmpd="sng">
                  <a:noFill/>
                </a:ln>
              </a:rPr>
              <a:t>Characteristics</a:t>
            </a:r>
            <a:endParaRPr lang="en-US" sz="2800" b="1" dirty="0">
              <a:ln w="3175" cmpd="sng">
                <a:noFill/>
              </a:ln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45221" y="2286000"/>
            <a:ext cx="8229600" cy="342031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Infinite voltage gain</a:t>
            </a:r>
          </a:p>
          <a:p>
            <a:r>
              <a:rPr lang="en-US" sz="2800" dirty="0" smtClean="0"/>
              <a:t>Infinite input impedance</a:t>
            </a:r>
          </a:p>
          <a:p>
            <a:r>
              <a:rPr lang="en-US" sz="2800" dirty="0" smtClean="0"/>
              <a:t>Zero output impedance</a:t>
            </a:r>
          </a:p>
          <a:p>
            <a:r>
              <a:rPr lang="en-US" sz="2800" dirty="0" smtClean="0"/>
              <a:t>Infinite bandwidth</a:t>
            </a:r>
          </a:p>
          <a:p>
            <a:r>
              <a:rPr lang="en-US" sz="2800" dirty="0" smtClean="0"/>
              <a:t>Zero input offset voltage (i.e., exactly zero out if zero in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8347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54226" y="1091443"/>
            <a:ext cx="48122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800" b="1" dirty="0">
                <a:ln w="3175" cmpd="sng">
                  <a:noFill/>
                </a:ln>
              </a:rPr>
              <a:t>Ideal versus Real Op-Amps</a:t>
            </a:r>
          </a:p>
        </p:txBody>
      </p:sp>
      <p:graphicFrame>
        <p:nvGraphicFramePr>
          <p:cNvPr id="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0914139"/>
              </p:ext>
            </p:extLst>
          </p:nvPr>
        </p:nvGraphicFramePr>
        <p:xfrm>
          <a:off x="2089231" y="1984625"/>
          <a:ext cx="8229599" cy="2318412"/>
        </p:xfrm>
        <a:graphic>
          <a:graphicData uri="http://schemas.openxmlformats.org/drawingml/2006/table">
            <a:tbl>
              <a:tblPr/>
              <a:tblGrid>
                <a:gridCol w="4197648"/>
                <a:gridCol w="2052797"/>
                <a:gridCol w="1979154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Parameter</a:t>
                      </a:r>
                    </a:p>
                  </a:txBody>
                  <a:tcPr marL="9212" marR="9212" marT="92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Ideal Op-Amp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Real Op-Amp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673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Differential Voltage Gain</a:t>
                      </a:r>
                    </a:p>
                  </a:txBody>
                  <a:tcPr marL="9212" marR="9212" marT="92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opperplate Gothic Light"/>
                        </a:rPr>
                        <a:t>∞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</a:t>
                      </a:r>
                      <a:r>
                        <a:rPr lang="en-US" sz="2700" b="0" i="0" u="none" strike="noStrike" baseline="30000" dirty="0">
                          <a:solidFill>
                            <a:schemeClr val="tx1"/>
                          </a:solidFill>
                          <a:latin typeface="Calibri"/>
                        </a:rPr>
                        <a:t>5</a:t>
                      </a:r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- 10</a:t>
                      </a:r>
                      <a:r>
                        <a:rPr lang="en-US" sz="2700" b="0" i="0" u="none" strike="noStrike" baseline="30000" dirty="0">
                          <a:solidFill>
                            <a:schemeClr val="tx1"/>
                          </a:solidFill>
                          <a:latin typeface="Calibri"/>
                        </a:rPr>
                        <a:t>9</a:t>
                      </a:r>
                      <a:endParaRPr lang="en-US" sz="2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2187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Gain Bandwidth Product (Hz)</a:t>
                      </a:r>
                    </a:p>
                  </a:txBody>
                  <a:tcPr marL="9212" marR="9212" marT="92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opperplate Gothic Light"/>
                        </a:rPr>
                        <a:t>∞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1-20 MHz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673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Input Resistance (R)</a:t>
                      </a:r>
                    </a:p>
                  </a:txBody>
                  <a:tcPr marL="9212" marR="9212" marT="92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opperplate Gothic Light"/>
                        </a:rPr>
                        <a:t>∞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10</a:t>
                      </a:r>
                      <a:r>
                        <a:rPr lang="el-GR" sz="2700" b="0" i="0" u="none" strike="noStrike" baseline="3000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  <a:r>
                        <a:rPr lang="el-GR" sz="2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 - 10</a:t>
                      </a:r>
                      <a:r>
                        <a:rPr lang="el-GR" sz="2700" b="0" i="0" u="none" strike="noStrike" baseline="30000">
                          <a:solidFill>
                            <a:schemeClr val="tx1"/>
                          </a:solidFill>
                          <a:latin typeface="Calibri"/>
                        </a:rPr>
                        <a:t>12</a:t>
                      </a:r>
                      <a:r>
                        <a:rPr lang="el-GR" sz="2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 Ω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187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Output Resistance (R)</a:t>
                      </a:r>
                    </a:p>
                  </a:txBody>
                  <a:tcPr marL="9212" marR="9212" marT="92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100 - 1000 Ω</a:t>
                      </a:r>
                    </a:p>
                  </a:txBody>
                  <a:tcPr marL="9212" marR="9212" marT="92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22" y="4641448"/>
            <a:ext cx="2001777" cy="1715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640237" y="5314686"/>
            <a:ext cx="777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Ideal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048001" y="5475920"/>
            <a:ext cx="482277" cy="2343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60426" y="4916012"/>
            <a:ext cx="2045110" cy="111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099860" y="5314686"/>
            <a:ext cx="93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Real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8266957" y="5499352"/>
            <a:ext cx="559908" cy="79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44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18627" y="1076321"/>
            <a:ext cx="25619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800" b="1" dirty="0">
                <a:ln w="3175" cmpd="sng">
                  <a:noFill/>
                </a:ln>
              </a:rPr>
              <a:t>Applications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1645477" y="1725250"/>
            <a:ext cx="3348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Non-inverting Amplifier</a:t>
            </a:r>
            <a:endParaRPr lang="en-US" sz="2400" b="1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142197"/>
              </p:ext>
            </p:extLst>
          </p:nvPr>
        </p:nvGraphicFramePr>
        <p:xfrm>
          <a:off x="1421397" y="2810337"/>
          <a:ext cx="3017837" cy="277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Visio" r:id="rId3" imgW="1842821" imgH="1696212" progId="Visio.Drawing.6">
                  <p:embed/>
                </p:oleObj>
              </mc:Choice>
              <mc:Fallback>
                <p:oleObj name="Visio" r:id="rId3" imgW="1842821" imgH="169621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1397" y="2810337"/>
                        <a:ext cx="3017837" cy="277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646074"/>
              </p:ext>
            </p:extLst>
          </p:nvPr>
        </p:nvGraphicFramePr>
        <p:xfrm>
          <a:off x="7529872" y="2915829"/>
          <a:ext cx="8826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520560" imgH="431640" progId="Equation.DSMT4">
                  <p:embed/>
                </p:oleObj>
              </mc:Choice>
              <mc:Fallback>
                <p:oleObj name="Equation" r:id="rId5" imgW="5205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9872" y="2915829"/>
                        <a:ext cx="88265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999714"/>
              </p:ext>
            </p:extLst>
          </p:nvPr>
        </p:nvGraphicFramePr>
        <p:xfrm>
          <a:off x="6950434" y="5173254"/>
          <a:ext cx="17637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7" imgW="1041120" imgH="431640" progId="Equation.DSMT4">
                  <p:embed/>
                </p:oleObj>
              </mc:Choice>
              <mc:Fallback>
                <p:oleObj name="Equation" r:id="rId7" imgW="10411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0434" y="5173254"/>
                        <a:ext cx="176371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267710"/>
              </p:ext>
            </p:extLst>
          </p:nvPr>
        </p:nvGraphicFramePr>
        <p:xfrm>
          <a:off x="6831372" y="3996916"/>
          <a:ext cx="247332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9" imgW="1460160" imgH="431640" progId="Equation.DSMT4">
                  <p:embed/>
                </p:oleObj>
              </mc:Choice>
              <mc:Fallback>
                <p:oleObj name="Equation" r:id="rId9" imgW="14601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372" y="3996916"/>
                        <a:ext cx="247332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580547" y="2433229"/>
            <a:ext cx="3244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Closed-loop voltage gain</a:t>
            </a:r>
          </a:p>
        </p:txBody>
      </p:sp>
    </p:spTree>
    <p:extLst>
      <p:ext uri="{BB962C8B-B14F-4D97-AF65-F5344CB8AC3E}">
        <p14:creationId xmlns:p14="http://schemas.microsoft.com/office/powerpoint/2010/main" val="22187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0189" y="1341792"/>
            <a:ext cx="2543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Unity-Gain Buffer</a:t>
            </a: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184478"/>
              </p:ext>
            </p:extLst>
          </p:nvPr>
        </p:nvGraphicFramePr>
        <p:xfrm>
          <a:off x="1390189" y="2371725"/>
          <a:ext cx="4083050" cy="175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Visio" r:id="rId3" imgW="2150974" imgH="927811" progId="Visio.Drawing.6">
                  <p:embed/>
                </p:oleObj>
              </mc:Choice>
              <mc:Fallback>
                <p:oleObj name="Visio" r:id="rId3" imgW="2150974" imgH="92781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189" y="2371725"/>
                        <a:ext cx="4083050" cy="175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935838"/>
              </p:ext>
            </p:extLst>
          </p:nvPr>
        </p:nvGraphicFramePr>
        <p:xfrm>
          <a:off x="6590839" y="2800350"/>
          <a:ext cx="8826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5" imgW="520560" imgH="431640" progId="Equation.DSMT4">
                  <p:embed/>
                </p:oleObj>
              </mc:Choice>
              <mc:Fallback>
                <p:oleObj name="Equation" r:id="rId5" imgW="5205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0839" y="2800350"/>
                        <a:ext cx="88265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112075"/>
              </p:ext>
            </p:extLst>
          </p:nvPr>
        </p:nvGraphicFramePr>
        <p:xfrm>
          <a:off x="6279689" y="4614862"/>
          <a:ext cx="122713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7" imgW="723600" imgH="431640" progId="Equation.DSMT4">
                  <p:embed/>
                </p:oleObj>
              </mc:Choice>
              <mc:Fallback>
                <p:oleObj name="Equation" r:id="rId7" imgW="7236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9689" y="4614862"/>
                        <a:ext cx="122713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1511379"/>
              </p:ext>
            </p:extLst>
          </p:nvPr>
        </p:nvGraphicFramePr>
        <p:xfrm>
          <a:off x="6289214" y="3824287"/>
          <a:ext cx="1677987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9" imgW="990360" imgH="228600" progId="Equation.DSMT4">
                  <p:embed/>
                </p:oleObj>
              </mc:Choice>
              <mc:Fallback>
                <p:oleObj name="Equation" r:id="rId9" imgW="9903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9214" y="3824287"/>
                        <a:ext cx="1677987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641514" y="2317750"/>
            <a:ext cx="26574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Closed-loop voltage gain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796413" y="5670550"/>
            <a:ext cx="103238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/>
              <a:t>Used as a "line driver" that transforms a high input impedance (resistance) to a low output </a:t>
            </a:r>
            <a:r>
              <a:rPr lang="en-US" sz="2000" dirty="0" smtClean="0"/>
              <a:t>impedance.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264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0742" y="1105817"/>
            <a:ext cx="2691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Inverting Amplifier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761697"/>
              </p:ext>
            </p:extLst>
          </p:nvPr>
        </p:nvGraphicFramePr>
        <p:xfrm>
          <a:off x="2392260" y="2464420"/>
          <a:ext cx="13335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3" imgW="685800" imgH="228600" progId="Equation.DSMT4">
                  <p:embed/>
                </p:oleObj>
              </mc:Choice>
              <mc:Fallback>
                <p:oleObj name="Equation" r:id="rId3" imgW="685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2260" y="2464420"/>
                        <a:ext cx="1333500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31314"/>
              </p:ext>
            </p:extLst>
          </p:nvPr>
        </p:nvGraphicFramePr>
        <p:xfrm>
          <a:off x="2711347" y="3097832"/>
          <a:ext cx="1789113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5" imgW="927000" imgH="431640" progId="Equation.DSMT4">
                  <p:embed/>
                </p:oleObj>
              </mc:Choice>
              <mc:Fallback>
                <p:oleObj name="Equation" r:id="rId5" imgW="9270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347" y="3097832"/>
                        <a:ext cx="1789113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35010" y="1707182"/>
            <a:ext cx="352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Current into op amp is zero</a:t>
            </a:r>
          </a:p>
        </p:txBody>
      </p:sp>
      <p:graphicFrame>
        <p:nvGraphicFramePr>
          <p:cNvPr id="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571735"/>
              </p:ext>
            </p:extLst>
          </p:nvPr>
        </p:nvGraphicFramePr>
        <p:xfrm>
          <a:off x="5105297" y="1951201"/>
          <a:ext cx="4198938" cy="253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Visio" r:id="rId7" imgW="2515514" imgH="1519733" progId="Visio.Drawing.6">
                  <p:embed/>
                </p:oleObj>
              </mc:Choice>
              <mc:Fallback>
                <p:oleObj name="Visio" r:id="rId7" imgW="2515514" imgH="1519733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297" y="1951201"/>
                        <a:ext cx="4198938" cy="253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491522"/>
              </p:ext>
            </p:extLst>
          </p:nvPr>
        </p:nvGraphicFramePr>
        <p:xfrm>
          <a:off x="2592285" y="4132882"/>
          <a:ext cx="198437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9" imgW="1028520" imgH="431640" progId="Equation.DSMT4">
                  <p:embed/>
                </p:oleObj>
              </mc:Choice>
              <mc:Fallback>
                <p:oleObj name="Equation" r:id="rId9" imgW="10285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285" y="4132882"/>
                        <a:ext cx="1984375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15"/>
          <p:cNvSpPr>
            <a:spLocks noChangeShapeType="1"/>
          </p:cNvSpPr>
          <p:nvPr/>
        </p:nvSpPr>
        <p:spPr bwMode="auto">
          <a:xfrm flipV="1">
            <a:off x="4568722" y="3259393"/>
            <a:ext cx="961923" cy="197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 flipV="1">
            <a:off x="4546496" y="2840656"/>
            <a:ext cx="2311503" cy="1392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481954"/>
              </p:ext>
            </p:extLst>
          </p:nvPr>
        </p:nvGraphicFramePr>
        <p:xfrm>
          <a:off x="5706039" y="5242545"/>
          <a:ext cx="1798637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11" imgW="965160" imgH="431640" progId="Equation.DSMT4">
                  <p:embed/>
                </p:oleObj>
              </mc:Choice>
              <mc:Fallback>
                <p:oleObj name="Equation" r:id="rId11" imgW="9651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6039" y="5242545"/>
                        <a:ext cx="1798637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717340"/>
              </p:ext>
            </p:extLst>
          </p:nvPr>
        </p:nvGraphicFramePr>
        <p:xfrm>
          <a:off x="7914763" y="4737264"/>
          <a:ext cx="115252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13" imgW="596880" imgH="431640" progId="Equation.DSMT4">
                  <p:embed/>
                </p:oleObj>
              </mc:Choice>
              <mc:Fallback>
                <p:oleObj name="Equation" r:id="rId13" imgW="5968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4763" y="4737264"/>
                        <a:ext cx="1152525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467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8114" y="1150063"/>
            <a:ext cx="2985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Differential Amplifier</a:t>
            </a:r>
            <a:endParaRPr lang="en-US" sz="2400" b="1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856721"/>
              </p:ext>
            </p:extLst>
          </p:nvPr>
        </p:nvGraphicFramePr>
        <p:xfrm>
          <a:off x="3585855" y="2312113"/>
          <a:ext cx="8636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444240" imgH="228600" progId="Equation.DSMT4">
                  <p:embed/>
                </p:oleObj>
              </mc:Choice>
              <mc:Fallback>
                <p:oleObj name="Equation" r:id="rId3" imgW="444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5855" y="2312113"/>
                        <a:ext cx="863600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34947"/>
              </p:ext>
            </p:extLst>
          </p:nvPr>
        </p:nvGraphicFramePr>
        <p:xfrm>
          <a:off x="3914467" y="2945525"/>
          <a:ext cx="129857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5" imgW="672840" imgH="431640" progId="Equation.DSMT4">
                  <p:embed/>
                </p:oleObj>
              </mc:Choice>
              <mc:Fallback>
                <p:oleObj name="Equation" r:id="rId5" imgW="6728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4467" y="2945525"/>
                        <a:ext cx="1298575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493655" y="1554875"/>
            <a:ext cx="352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Current into op amp is zero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770853"/>
              </p:ext>
            </p:extLst>
          </p:nvPr>
        </p:nvGraphicFramePr>
        <p:xfrm>
          <a:off x="3895417" y="3866275"/>
          <a:ext cx="1347788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7" imgW="698400" imgH="431640" progId="Equation.DSMT4">
                  <p:embed/>
                </p:oleObj>
              </mc:Choice>
              <mc:Fallback>
                <p:oleObj name="Equation" r:id="rId7" imgW="6984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5417" y="3866275"/>
                        <a:ext cx="1347788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8"/>
          <p:cNvSpPr>
            <a:spLocks noChangeShapeType="1"/>
          </p:cNvSpPr>
          <p:nvPr/>
        </p:nvSpPr>
        <p:spPr bwMode="auto">
          <a:xfrm flipV="1">
            <a:off x="5295592" y="2943936"/>
            <a:ext cx="2875014" cy="1714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731429"/>
              </p:ext>
            </p:extLst>
          </p:nvPr>
        </p:nvGraphicFramePr>
        <p:xfrm>
          <a:off x="7773680" y="2104454"/>
          <a:ext cx="2946246" cy="2239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Visio" r:id="rId9" imgW="2507894" imgH="1906829" progId="Visio.Drawing.6">
                  <p:embed/>
                </p:oleObj>
              </mc:Choice>
              <mc:Fallback>
                <p:oleObj name="Visio" r:id="rId9" imgW="2507894" imgH="190682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3680" y="2104454"/>
                        <a:ext cx="2946246" cy="22396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151244"/>
              </p:ext>
            </p:extLst>
          </p:nvPr>
        </p:nvGraphicFramePr>
        <p:xfrm>
          <a:off x="3520767" y="4860050"/>
          <a:ext cx="1763713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11" imgW="914400" imgH="431640" progId="Equation.DSMT4">
                  <p:embed/>
                </p:oleObj>
              </mc:Choice>
              <mc:Fallback>
                <p:oleObj name="Equation" r:id="rId11" imgW="9144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0767" y="4860050"/>
                        <a:ext cx="1763713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203709"/>
              </p:ext>
            </p:extLst>
          </p:nvPr>
        </p:nvGraphicFramePr>
        <p:xfrm>
          <a:off x="6973580" y="4344113"/>
          <a:ext cx="195897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13" imgW="1015920" imgH="431640" progId="Equation.DSMT4">
                  <p:embed/>
                </p:oleObj>
              </mc:Choice>
              <mc:Fallback>
                <p:oleObj name="Equation" r:id="rId13" imgW="10159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3580" y="4344113"/>
                        <a:ext cx="1958975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816427"/>
              </p:ext>
            </p:extLst>
          </p:nvPr>
        </p:nvGraphicFramePr>
        <p:xfrm>
          <a:off x="5884555" y="5275975"/>
          <a:ext cx="374650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15" imgW="1942920" imgH="647640" progId="Equation.DSMT4">
                  <p:embed/>
                </p:oleObj>
              </mc:Choice>
              <mc:Fallback>
                <p:oleObj name="Equation" r:id="rId15" imgW="194292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4555" y="5275975"/>
                        <a:ext cx="3746500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Line 9"/>
          <p:cNvSpPr>
            <a:spLocks noChangeShapeType="1"/>
          </p:cNvSpPr>
          <p:nvPr/>
        </p:nvSpPr>
        <p:spPr bwMode="auto">
          <a:xfrm flipV="1">
            <a:off x="5271780" y="2551471"/>
            <a:ext cx="4845614" cy="15576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9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151081"/>
              </p:ext>
            </p:extLst>
          </p:nvPr>
        </p:nvGraphicFramePr>
        <p:xfrm>
          <a:off x="7047707" y="2288381"/>
          <a:ext cx="4017962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Visio" r:id="rId3" imgW="2507894" imgH="1906829" progId="Visio.Drawing.6">
                  <p:embed/>
                </p:oleObj>
              </mc:Choice>
              <mc:Fallback>
                <p:oleObj name="Visio" r:id="rId3" imgW="2507894" imgH="190682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7707" y="2288381"/>
                        <a:ext cx="4017962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461617"/>
              </p:ext>
            </p:extLst>
          </p:nvPr>
        </p:nvGraphicFramePr>
        <p:xfrm>
          <a:off x="1812874" y="1452562"/>
          <a:ext cx="374650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5" imgW="1942920" imgH="647640" progId="Equation.DSMT4">
                  <p:embed/>
                </p:oleObj>
              </mc:Choice>
              <mc:Fallback>
                <p:oleObj name="Equation" r:id="rId5" imgW="1942920" imgH="64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874" y="1452562"/>
                        <a:ext cx="3746500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497373"/>
              </p:ext>
            </p:extLst>
          </p:nvPr>
        </p:nvGraphicFramePr>
        <p:xfrm>
          <a:off x="1657748" y="2965450"/>
          <a:ext cx="47498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7" imgW="2463480" imgH="469800" progId="Equation.DSMT4">
                  <p:embed/>
                </p:oleObj>
              </mc:Choice>
              <mc:Fallback>
                <p:oleObj name="Equation" r:id="rId7" imgW="246348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7748" y="2965450"/>
                        <a:ext cx="4749800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93902"/>
              </p:ext>
            </p:extLst>
          </p:nvPr>
        </p:nvGraphicFramePr>
        <p:xfrm>
          <a:off x="1947863" y="4135438"/>
          <a:ext cx="381952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9" imgW="1981080" imgH="482400" progId="Equation.DSMT4">
                  <p:embed/>
                </p:oleObj>
              </mc:Choice>
              <mc:Fallback>
                <p:oleObj name="Equation" r:id="rId9" imgW="19810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7863" y="4135438"/>
                        <a:ext cx="381952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5"/>
          <p:cNvGraphicFramePr>
            <a:graphicFrameLocks noChangeAspect="1"/>
          </p:cNvGraphicFramePr>
          <p:nvPr/>
        </p:nvGraphicFramePr>
        <p:xfrm>
          <a:off x="5767388" y="4879975"/>
          <a:ext cx="2152650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11" imgW="1002960" imgH="431640" progId="Equation.DSMT4">
                  <p:embed/>
                </p:oleObj>
              </mc:Choice>
              <mc:Fallback>
                <p:oleObj name="Equation" r:id="rId11" imgW="10029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7388" y="4879975"/>
                        <a:ext cx="2152650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329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2710" y="1046824"/>
            <a:ext cx="3992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Current-to-Voltage Converter</a:t>
            </a:r>
          </a:p>
        </p:txBody>
      </p:sp>
      <p:graphicFrame>
        <p:nvGraphicFramePr>
          <p:cNvPr id="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148975"/>
              </p:ext>
            </p:extLst>
          </p:nvPr>
        </p:nvGraphicFramePr>
        <p:xfrm>
          <a:off x="7848942" y="2566903"/>
          <a:ext cx="9604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380880" imgH="241200" progId="Equation.DSMT4">
                  <p:embed/>
                </p:oleObj>
              </mc:Choice>
              <mc:Fallback>
                <p:oleObj name="Equation" r:id="rId3" imgW="3808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942" y="2566903"/>
                        <a:ext cx="9604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71511"/>
              </p:ext>
            </p:extLst>
          </p:nvPr>
        </p:nvGraphicFramePr>
        <p:xfrm>
          <a:off x="7464767" y="3310362"/>
          <a:ext cx="1728788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5" imgW="685800" imgH="228600" progId="Equation.DSMT4">
                  <p:embed/>
                </p:oleObj>
              </mc:Choice>
              <mc:Fallback>
                <p:oleObj name="Equation" r:id="rId5" imgW="685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767" y="3310362"/>
                        <a:ext cx="1728788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117143"/>
              </p:ext>
            </p:extLst>
          </p:nvPr>
        </p:nvGraphicFramePr>
        <p:xfrm>
          <a:off x="7320305" y="4037946"/>
          <a:ext cx="20177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7" imgW="799920" imgH="241200" progId="Equation.DSMT4">
                  <p:embed/>
                </p:oleObj>
              </mc:Choice>
              <mc:Fallback>
                <p:oleObj name="Equation" r:id="rId7" imgW="7999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0305" y="4037946"/>
                        <a:ext cx="201771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401166"/>
              </p:ext>
            </p:extLst>
          </p:nvPr>
        </p:nvGraphicFramePr>
        <p:xfrm>
          <a:off x="5059772" y="4616814"/>
          <a:ext cx="160178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9" imgW="634680" imgH="228600" progId="Equation.DSMT4">
                  <p:embed/>
                </p:oleObj>
              </mc:Choice>
              <mc:Fallback>
                <p:oleObj name="Equation" r:id="rId9" imgW="634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9772" y="4616814"/>
                        <a:ext cx="1601787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2288222"/>
              </p:ext>
            </p:extLst>
          </p:nvPr>
        </p:nvGraphicFramePr>
        <p:xfrm>
          <a:off x="3705634" y="5524864"/>
          <a:ext cx="5189538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11" imgW="2057400" imgH="228600" progId="Equation.DSMT4">
                  <p:embed/>
                </p:oleObj>
              </mc:Choice>
              <mc:Fallback>
                <p:oleObj name="Equation" r:id="rId11" imgW="2057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5634" y="5524864"/>
                        <a:ext cx="5189538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399029"/>
              </p:ext>
            </p:extLst>
          </p:nvPr>
        </p:nvGraphicFramePr>
        <p:xfrm>
          <a:off x="1187224" y="2368289"/>
          <a:ext cx="4278246" cy="2477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Visio" r:id="rId13" imgW="2167738" imgH="1255471" progId="Visio.Drawing.6">
                  <p:embed/>
                </p:oleObj>
              </mc:Choice>
              <mc:Fallback>
                <p:oleObj name="Visio" r:id="rId13" imgW="2167738" imgH="125547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224" y="2368289"/>
                        <a:ext cx="4278246" cy="2477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308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</TotalTime>
  <Words>238</Words>
  <Application>Microsoft Office PowerPoint</Application>
  <PresentationFormat>Widescreen</PresentationFormat>
  <Paragraphs>58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Aharoni</vt:lpstr>
      <vt:lpstr>Arial</vt:lpstr>
      <vt:lpstr>Bauhaus 93</vt:lpstr>
      <vt:lpstr>Calibri</vt:lpstr>
      <vt:lpstr>Copperplate Gothic Light</vt:lpstr>
      <vt:lpstr>Garamond</vt:lpstr>
      <vt:lpstr>Wingdings</vt:lpstr>
      <vt:lpstr>Organic</vt:lpstr>
      <vt:lpstr>Microsoft Visio Drawing</vt:lpstr>
      <vt:lpstr>MathType 5.0 Equation</vt:lpstr>
      <vt:lpstr>PowerPoint Presentation</vt:lpstr>
      <vt:lpstr>PowerPoint Presentation</vt:lpstr>
      <vt:lpstr>PowerPoint Presentation</vt:lpstr>
      <vt:lpstr>Amplifiers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</cp:revision>
  <dcterms:created xsi:type="dcterms:W3CDTF">2019-12-13T15:37:51Z</dcterms:created>
  <dcterms:modified xsi:type="dcterms:W3CDTF">2019-12-13T16:09:46Z</dcterms:modified>
</cp:coreProperties>
</file>